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474" y="6343009"/>
            <a:ext cx="11575415" cy="0"/>
          </a:xfrm>
          <a:custGeom>
            <a:avLst/>
            <a:gdLst/>
            <a:ahLst/>
            <a:cxnLst/>
            <a:rect l="l" t="t" r="r" b="b"/>
            <a:pathLst>
              <a:path w="11575415">
                <a:moveTo>
                  <a:pt x="0" y="0"/>
                </a:moveTo>
                <a:lnTo>
                  <a:pt x="11575055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122363"/>
            <a:ext cx="12192000" cy="2387600"/>
          </a:xfrm>
          <a:custGeom>
            <a:avLst/>
            <a:gdLst/>
            <a:ahLst/>
            <a:cxnLst/>
            <a:rect l="l" t="t" r="r" b="b"/>
            <a:pathLst>
              <a:path w="12192000" h="2387600">
                <a:moveTo>
                  <a:pt x="12192000" y="0"/>
                </a:moveTo>
                <a:lnTo>
                  <a:pt x="0" y="0"/>
                </a:lnTo>
                <a:lnTo>
                  <a:pt x="0" y="2387600"/>
                </a:lnTo>
                <a:lnTo>
                  <a:pt x="12192000" y="23876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25625" y="1462532"/>
            <a:ext cx="8540750" cy="1398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7354" y="1039028"/>
            <a:ext cx="4845685" cy="4576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474" y="6343009"/>
            <a:ext cx="11575415" cy="0"/>
          </a:xfrm>
          <a:custGeom>
            <a:avLst/>
            <a:gdLst/>
            <a:ahLst/>
            <a:cxnLst/>
            <a:rect l="l" t="t" r="r" b="b"/>
            <a:pathLst>
              <a:path w="11575415">
                <a:moveTo>
                  <a:pt x="0" y="0"/>
                </a:moveTo>
                <a:lnTo>
                  <a:pt x="11575055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602" y="42163"/>
            <a:ext cx="1072197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7352" y="1053429"/>
            <a:ext cx="11280140" cy="4788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7210" y="6417326"/>
            <a:ext cx="2962910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542BC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jpg"/><Relationship Id="rId2" Type="http://schemas.openxmlformats.org/officeDocument/2006/relationships/image" Target="../media/image170.jp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91.png"/><Relationship Id="rId7" Type="http://schemas.openxmlformats.org/officeDocument/2006/relationships/image" Target="../media/image7.png"/><Relationship Id="rId12" Type="http://schemas.openxmlformats.org/officeDocument/2006/relationships/image" Target="../media/image19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5.png"/><Relationship Id="rId10" Type="http://schemas.openxmlformats.org/officeDocument/2006/relationships/image" Target="../media/image196.jpg"/><Relationship Id="rId4" Type="http://schemas.openxmlformats.org/officeDocument/2006/relationships/image" Target="../media/image192.png"/><Relationship Id="rId9" Type="http://schemas.openxmlformats.org/officeDocument/2006/relationships/image" Target="../media/image195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05.jpg"/><Relationship Id="rId7" Type="http://schemas.openxmlformats.org/officeDocument/2006/relationships/image" Target="../media/image209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07.jpg"/><Relationship Id="rId4" Type="http://schemas.openxmlformats.org/officeDocument/2006/relationships/image" Target="../media/image206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hyperlink" Target="http://www.seagate.com/www-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49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37.png"/><Relationship Id="rId21" Type="http://schemas.openxmlformats.org/officeDocument/2006/relationships/image" Target="../media/image278.png"/><Relationship Id="rId7" Type="http://schemas.openxmlformats.org/officeDocument/2006/relationships/image" Target="../media/image238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64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68.png"/><Relationship Id="rId5" Type="http://schemas.openxmlformats.org/officeDocument/2006/relationships/image" Target="../media/image265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4" Type="http://schemas.openxmlformats.org/officeDocument/2006/relationships/image" Target="../media/image233.png"/><Relationship Id="rId9" Type="http://schemas.openxmlformats.org/officeDocument/2006/relationships/image" Target="../media/image240.png"/><Relationship Id="rId14" Type="http://schemas.openxmlformats.org/officeDocument/2006/relationships/image" Target="../media/image27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5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25.png"/><Relationship Id="rId17" Type="http://schemas.openxmlformats.org/officeDocument/2006/relationships/image" Target="../media/image137.png"/><Relationship Id="rId2" Type="http://schemas.openxmlformats.org/officeDocument/2006/relationships/image" Target="../media/image121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123.png"/><Relationship Id="rId19" Type="http://schemas.openxmlformats.org/officeDocument/2006/relationships/image" Target="../media/image151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://haifux.org/lectures/119/linux-2.4-vfs/linux-2.4-vfs.html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474" y="6343009"/>
            <a:ext cx="11575415" cy="0"/>
          </a:xfrm>
          <a:custGeom>
            <a:avLst/>
            <a:gdLst/>
            <a:ahLst/>
            <a:cxnLst/>
            <a:rect l="l" t="t" r="r" b="b"/>
            <a:pathLst>
              <a:path w="11575415">
                <a:moveTo>
                  <a:pt x="0" y="0"/>
                </a:moveTo>
                <a:lnTo>
                  <a:pt x="11575055" y="1"/>
                </a:lnTo>
              </a:path>
            </a:pathLst>
          </a:custGeom>
          <a:ln w="1905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122363"/>
            <a:ext cx="12192000" cy="2387600"/>
          </a:xfrm>
          <a:custGeom>
            <a:avLst/>
            <a:gdLst/>
            <a:ahLst/>
            <a:cxnLst/>
            <a:rect l="l" t="t" r="r" b="b"/>
            <a:pathLst>
              <a:path w="12192000" h="2387600">
                <a:moveTo>
                  <a:pt x="12192000" y="0"/>
                </a:moveTo>
                <a:lnTo>
                  <a:pt x="0" y="0"/>
                </a:lnTo>
                <a:lnTo>
                  <a:pt x="0" y="2387600"/>
                </a:lnTo>
                <a:lnTo>
                  <a:pt x="12192000" y="23876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9925" y="1462532"/>
            <a:ext cx="8312784" cy="158305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 indent="520065">
              <a:lnSpc>
                <a:spcPts val="5780"/>
              </a:lnSpc>
              <a:spcBef>
                <a:spcPts val="875"/>
              </a:spcBef>
            </a:pPr>
            <a:r>
              <a:rPr sz="5400" dirty="0"/>
              <a:t>OS</a:t>
            </a:r>
            <a:r>
              <a:rPr sz="5400" spc="-25" dirty="0"/>
              <a:t> </a:t>
            </a:r>
            <a:r>
              <a:rPr sz="5400" dirty="0"/>
              <a:t>for</a:t>
            </a:r>
            <a:r>
              <a:rPr sz="5400" spc="-95" dirty="0"/>
              <a:t> </a:t>
            </a:r>
            <a:r>
              <a:rPr sz="5400" dirty="0"/>
              <a:t>Database</a:t>
            </a:r>
            <a:r>
              <a:rPr sz="5400" spc="-5" dirty="0"/>
              <a:t> </a:t>
            </a:r>
            <a:r>
              <a:rPr sz="5400" spc="-10" dirty="0"/>
              <a:t>systems </a:t>
            </a:r>
            <a:r>
              <a:rPr sz="5400" dirty="0"/>
              <a:t>File</a:t>
            </a:r>
            <a:r>
              <a:rPr sz="5400" spc="-20" dirty="0"/>
              <a:t> </a:t>
            </a:r>
            <a:r>
              <a:rPr sz="5400" dirty="0"/>
              <a:t>System</a:t>
            </a:r>
            <a:r>
              <a:rPr sz="5400" spc="-10" dirty="0"/>
              <a:t> </a:t>
            </a:r>
            <a:r>
              <a:rPr sz="5400" dirty="0"/>
              <a:t>and</a:t>
            </a:r>
            <a:r>
              <a:rPr sz="5400" spc="-10" dirty="0"/>
              <a:t> Networking</a:t>
            </a:r>
            <a:endParaRPr sz="54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92694" y="3535171"/>
            <a:ext cx="2505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9575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Seehwan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Yoo </a:t>
            </a:r>
            <a:r>
              <a:rPr sz="2400" dirty="0">
                <a:latin typeface="Times New Roman"/>
                <a:cs typeface="Times New Roman"/>
              </a:rPr>
              <a:t>Dankook</a:t>
            </a:r>
            <a:r>
              <a:rPr sz="2400" spc="-10" dirty="0">
                <a:latin typeface="Times New Roman"/>
                <a:cs typeface="Times New Roman"/>
              </a:rPr>
              <a:t> University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0968" y="6052820"/>
            <a:ext cx="878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Disclaimer: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slides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borrowed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UC.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Berkeley’s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2014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programming.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9742" y="3141979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1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295" dirty="0"/>
              <a:t> </a:t>
            </a:r>
            <a:r>
              <a:rPr dirty="0"/>
              <a:t>Associative</a:t>
            </a:r>
            <a:r>
              <a:rPr spc="-30" dirty="0"/>
              <a:t> </a:t>
            </a:r>
            <a:r>
              <a:rPr spc="-10" dirty="0"/>
              <a:t>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3838" y="1098804"/>
            <a:ext cx="2804795" cy="190753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41300" marR="5080" indent="-228600">
              <a:lnSpc>
                <a:spcPct val="110500"/>
              </a:lnSpc>
              <a:spcBef>
                <a:spcPts val="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15" dirty="0">
                <a:solidFill>
                  <a:srgbClr val="0563C1"/>
                </a:solidFill>
                <a:latin typeface="Dotum"/>
                <a:cs typeface="Dotum"/>
              </a:rPr>
              <a:t>N-</a:t>
            </a:r>
            <a:r>
              <a:rPr sz="2000" dirty="0">
                <a:solidFill>
                  <a:srgbClr val="0563C1"/>
                </a:solidFill>
                <a:latin typeface="Dotum"/>
                <a:cs typeface="Dotum"/>
              </a:rPr>
              <a:t>way</a:t>
            </a:r>
            <a:r>
              <a:rPr sz="2000" spc="-5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40" dirty="0">
                <a:solidFill>
                  <a:srgbClr val="0563C1"/>
                </a:solidFill>
                <a:latin typeface="Dotum"/>
                <a:cs typeface="Dotum"/>
              </a:rPr>
              <a:t>set</a:t>
            </a:r>
            <a:r>
              <a:rPr sz="2000" spc="-4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55" dirty="0">
                <a:solidFill>
                  <a:srgbClr val="0563C1"/>
                </a:solidFill>
                <a:latin typeface="Dotum"/>
                <a:cs typeface="Dotum"/>
              </a:rPr>
              <a:t>associative</a:t>
            </a:r>
            <a:r>
              <a:rPr sz="2000" spc="-55" dirty="0">
                <a:latin typeface="Dotum"/>
                <a:cs typeface="Dotum"/>
              </a:rPr>
              <a:t>: </a:t>
            </a:r>
            <a:r>
              <a:rPr sz="2000" spc="55" dirty="0">
                <a:latin typeface="Dotum"/>
                <a:cs typeface="Dotum"/>
              </a:rPr>
              <a:t>N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entries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per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Cache Index</a:t>
            </a:r>
            <a:endParaRPr sz="2000">
              <a:latin typeface="Dotum"/>
              <a:cs typeface="Dotum"/>
            </a:endParaRPr>
          </a:p>
          <a:p>
            <a:pPr marL="698500" marR="266700" lvl="1" indent="-228600">
              <a:lnSpc>
                <a:spcPct val="11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Dotum"/>
                <a:cs typeface="Dotum"/>
              </a:rPr>
              <a:t>N</a:t>
            </a:r>
            <a:r>
              <a:rPr sz="1700" spc="-75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direct</a:t>
            </a:r>
            <a:r>
              <a:rPr sz="1700" spc="-80" dirty="0">
                <a:latin typeface="Dotum"/>
                <a:cs typeface="Dotum"/>
              </a:rPr>
              <a:t> </a:t>
            </a:r>
            <a:r>
              <a:rPr sz="1700" spc="-10" dirty="0">
                <a:latin typeface="Dotum"/>
                <a:cs typeface="Dotum"/>
              </a:rPr>
              <a:t>mapped </a:t>
            </a:r>
            <a:r>
              <a:rPr sz="1700" spc="-85" dirty="0">
                <a:latin typeface="Dotum"/>
                <a:cs typeface="Dotum"/>
              </a:rPr>
              <a:t>caches</a:t>
            </a:r>
            <a:r>
              <a:rPr sz="1700" spc="-60" dirty="0">
                <a:latin typeface="Dotum"/>
                <a:cs typeface="Dotum"/>
              </a:rPr>
              <a:t> </a:t>
            </a:r>
            <a:r>
              <a:rPr sz="1700" spc="-20" dirty="0">
                <a:latin typeface="Dotum"/>
                <a:cs typeface="Dotum"/>
              </a:rPr>
              <a:t>operates</a:t>
            </a:r>
            <a:r>
              <a:rPr sz="1700" spc="-60" dirty="0">
                <a:latin typeface="Dotum"/>
                <a:cs typeface="Dotum"/>
              </a:rPr>
              <a:t> </a:t>
            </a:r>
            <a:r>
              <a:rPr sz="1700" spc="-25" dirty="0">
                <a:latin typeface="Dotum"/>
                <a:cs typeface="Dotum"/>
              </a:rPr>
              <a:t>in </a:t>
            </a:r>
            <a:r>
              <a:rPr sz="1700" spc="-10" dirty="0">
                <a:latin typeface="Dotum"/>
                <a:cs typeface="Dotum"/>
              </a:rPr>
              <a:t>parallel</a:t>
            </a:r>
            <a:endParaRPr sz="17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3838" y="3015995"/>
            <a:ext cx="265430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8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latin typeface="Dotum"/>
                <a:cs typeface="Dotum"/>
              </a:rPr>
              <a:t>Example: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114" dirty="0">
                <a:latin typeface="Dotum"/>
                <a:cs typeface="Dotum"/>
              </a:rPr>
              <a:t>Two-</a:t>
            </a:r>
            <a:r>
              <a:rPr sz="2000" spc="-25" dirty="0">
                <a:latin typeface="Dotum"/>
                <a:cs typeface="Dotum"/>
              </a:rPr>
              <a:t>way </a:t>
            </a:r>
            <a:r>
              <a:rPr sz="2000" spc="-40" dirty="0">
                <a:latin typeface="Dotum"/>
                <a:cs typeface="Dotum"/>
              </a:rPr>
              <a:t>set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associative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60" dirty="0">
                <a:latin typeface="Dotum"/>
                <a:cs typeface="Dotum"/>
              </a:rPr>
              <a:t>cache</a:t>
            </a:r>
            <a:endParaRPr sz="20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1038" y="3721607"/>
            <a:ext cx="2124710" cy="17506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Dotum"/>
                <a:cs typeface="Dotum"/>
              </a:rPr>
              <a:t>Two</a:t>
            </a:r>
            <a:r>
              <a:rPr sz="1700" spc="-45" dirty="0">
                <a:latin typeface="Dotum"/>
                <a:cs typeface="Dotum"/>
              </a:rPr>
              <a:t> </a:t>
            </a:r>
            <a:r>
              <a:rPr sz="1700" spc="-40" dirty="0">
                <a:latin typeface="Dotum"/>
                <a:cs typeface="Dotum"/>
              </a:rPr>
              <a:t>tags</a:t>
            </a:r>
            <a:r>
              <a:rPr sz="1700" spc="-30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in</a:t>
            </a:r>
            <a:r>
              <a:rPr sz="1700" spc="-40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the</a:t>
            </a:r>
            <a:r>
              <a:rPr sz="1700" spc="-35" dirty="0">
                <a:latin typeface="Dotum"/>
                <a:cs typeface="Dotum"/>
              </a:rPr>
              <a:t> </a:t>
            </a:r>
            <a:r>
              <a:rPr sz="1700" spc="-30" dirty="0">
                <a:latin typeface="Dotum"/>
                <a:cs typeface="Dotum"/>
              </a:rPr>
              <a:t>set </a:t>
            </a:r>
            <a:r>
              <a:rPr sz="1700" dirty="0">
                <a:latin typeface="Dotum"/>
                <a:cs typeface="Dotum"/>
              </a:rPr>
              <a:t>are</a:t>
            </a:r>
            <a:r>
              <a:rPr sz="1700" spc="-114" dirty="0">
                <a:latin typeface="Dotum"/>
                <a:cs typeface="Dotum"/>
              </a:rPr>
              <a:t> </a:t>
            </a:r>
            <a:r>
              <a:rPr sz="1700" spc="-25" dirty="0">
                <a:latin typeface="Dotum"/>
                <a:cs typeface="Dotum"/>
              </a:rPr>
              <a:t>compared</a:t>
            </a:r>
            <a:r>
              <a:rPr sz="1700" spc="-114" dirty="0">
                <a:latin typeface="Dotum"/>
                <a:cs typeface="Dotum"/>
              </a:rPr>
              <a:t> </a:t>
            </a:r>
            <a:r>
              <a:rPr sz="1700" spc="-25" dirty="0">
                <a:latin typeface="Dotum"/>
                <a:cs typeface="Dotum"/>
              </a:rPr>
              <a:t>to </a:t>
            </a:r>
            <a:r>
              <a:rPr sz="1700" dirty="0">
                <a:latin typeface="Dotum"/>
                <a:cs typeface="Dotum"/>
              </a:rPr>
              <a:t>input</a:t>
            </a:r>
            <a:r>
              <a:rPr sz="1700" spc="50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in</a:t>
            </a:r>
            <a:r>
              <a:rPr sz="1700" spc="50" dirty="0">
                <a:latin typeface="Dotum"/>
                <a:cs typeface="Dotum"/>
              </a:rPr>
              <a:t> </a:t>
            </a:r>
            <a:r>
              <a:rPr sz="1700" spc="-10" dirty="0">
                <a:latin typeface="Dotum"/>
                <a:cs typeface="Dotum"/>
              </a:rPr>
              <a:t>parallel</a:t>
            </a:r>
            <a:endParaRPr sz="1700">
              <a:latin typeface="Dotum"/>
              <a:cs typeface="Dotum"/>
            </a:endParaRPr>
          </a:p>
          <a:p>
            <a:pPr marL="241300" marR="194945" indent="-228600">
              <a:lnSpc>
                <a:spcPct val="110600"/>
              </a:lnSpc>
              <a:spcBef>
                <a:spcPts val="1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-10" dirty="0">
                <a:latin typeface="Dotum"/>
                <a:cs typeface="Dotum"/>
              </a:rPr>
              <a:t>Data</a:t>
            </a:r>
            <a:r>
              <a:rPr sz="1700" spc="-130" dirty="0">
                <a:latin typeface="Dotum"/>
                <a:cs typeface="Dotum"/>
              </a:rPr>
              <a:t> </a:t>
            </a:r>
            <a:r>
              <a:rPr sz="1700" spc="-70" dirty="0">
                <a:latin typeface="Dotum"/>
                <a:cs typeface="Dotum"/>
              </a:rPr>
              <a:t>is</a:t>
            </a:r>
            <a:r>
              <a:rPr sz="1700" spc="-90" dirty="0">
                <a:latin typeface="Dotum"/>
                <a:cs typeface="Dotum"/>
              </a:rPr>
              <a:t> </a:t>
            </a:r>
            <a:r>
              <a:rPr sz="1700" spc="-10" dirty="0">
                <a:latin typeface="Dotum"/>
                <a:cs typeface="Dotum"/>
              </a:rPr>
              <a:t>selected </a:t>
            </a:r>
            <a:r>
              <a:rPr sz="1700" spc="-60" dirty="0">
                <a:latin typeface="Dotum"/>
                <a:cs typeface="Dotum"/>
              </a:rPr>
              <a:t>based</a:t>
            </a:r>
            <a:r>
              <a:rPr sz="1700" spc="-40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on</a:t>
            </a:r>
            <a:r>
              <a:rPr sz="1700" spc="-40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the</a:t>
            </a:r>
            <a:r>
              <a:rPr sz="1700" spc="-35" dirty="0">
                <a:latin typeface="Dotum"/>
                <a:cs typeface="Dotum"/>
              </a:rPr>
              <a:t> </a:t>
            </a:r>
            <a:r>
              <a:rPr sz="1700" spc="-25" dirty="0">
                <a:latin typeface="Dotum"/>
                <a:cs typeface="Dotum"/>
              </a:rPr>
              <a:t>tag </a:t>
            </a:r>
            <a:r>
              <a:rPr sz="1700" spc="-10" dirty="0">
                <a:latin typeface="Dotum"/>
                <a:cs typeface="Dotum"/>
              </a:rPr>
              <a:t>result</a:t>
            </a:r>
            <a:endParaRPr sz="1700">
              <a:latin typeface="Dotum"/>
              <a:cs typeface="Dot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5800" y="2205263"/>
            <a:ext cx="6038850" cy="292100"/>
            <a:chOff x="685800" y="2205263"/>
            <a:chExt cx="6038850" cy="292100"/>
          </a:xfrm>
        </p:grpSpPr>
        <p:sp>
          <p:nvSpPr>
            <p:cNvPr id="8" name="object 8"/>
            <p:cNvSpPr/>
            <p:nvPr/>
          </p:nvSpPr>
          <p:spPr>
            <a:xfrm>
              <a:off x="695325" y="2214788"/>
              <a:ext cx="4419600" cy="266700"/>
            </a:xfrm>
            <a:custGeom>
              <a:avLst/>
              <a:gdLst/>
              <a:ahLst/>
              <a:cxnLst/>
              <a:rect l="l" t="t" r="r" b="b"/>
              <a:pathLst>
                <a:path w="4419600" h="266700">
                  <a:moveTo>
                    <a:pt x="441960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4419600" y="266700"/>
                  </a:lnTo>
                  <a:lnTo>
                    <a:pt x="4419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5325" y="2214788"/>
              <a:ext cx="4419600" cy="266700"/>
            </a:xfrm>
            <a:custGeom>
              <a:avLst/>
              <a:gdLst/>
              <a:ahLst/>
              <a:cxnLst/>
              <a:rect l="l" t="t" r="r" b="b"/>
              <a:pathLst>
                <a:path w="4419600" h="266700">
                  <a:moveTo>
                    <a:pt x="0" y="0"/>
                  </a:moveTo>
                  <a:lnTo>
                    <a:pt x="4419600" y="0"/>
                  </a:lnTo>
                  <a:lnTo>
                    <a:pt x="44196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14925" y="2214788"/>
              <a:ext cx="1600200" cy="273050"/>
            </a:xfrm>
            <a:custGeom>
              <a:avLst/>
              <a:gdLst/>
              <a:ahLst/>
              <a:cxnLst/>
              <a:rect l="l" t="t" r="r" b="b"/>
              <a:pathLst>
                <a:path w="1600200" h="273050">
                  <a:moveTo>
                    <a:pt x="1600200" y="0"/>
                  </a:moveTo>
                  <a:lnTo>
                    <a:pt x="0" y="0"/>
                  </a:lnTo>
                  <a:lnTo>
                    <a:pt x="0" y="273050"/>
                  </a:lnTo>
                  <a:lnTo>
                    <a:pt x="1600200" y="27305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4925" y="2214788"/>
              <a:ext cx="1600200" cy="273050"/>
            </a:xfrm>
            <a:custGeom>
              <a:avLst/>
              <a:gdLst/>
              <a:ahLst/>
              <a:cxnLst/>
              <a:rect l="l" t="t" r="r" b="b"/>
              <a:pathLst>
                <a:path w="1600200" h="273050">
                  <a:moveTo>
                    <a:pt x="0" y="0"/>
                  </a:moveTo>
                  <a:lnTo>
                    <a:pt x="1600200" y="0"/>
                  </a:lnTo>
                  <a:lnTo>
                    <a:pt x="1600200" y="273050"/>
                  </a:lnTo>
                  <a:lnTo>
                    <a:pt x="0" y="2730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925" y="2198913"/>
            <a:ext cx="1047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Index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2150" y="2186213"/>
            <a:ext cx="7467600" cy="304800"/>
            <a:chOff x="692150" y="2186213"/>
            <a:chExt cx="7467600" cy="304800"/>
          </a:xfrm>
        </p:grpSpPr>
        <p:sp>
          <p:nvSpPr>
            <p:cNvPr id="14" name="object 14"/>
            <p:cNvSpPr/>
            <p:nvPr/>
          </p:nvSpPr>
          <p:spPr>
            <a:xfrm>
              <a:off x="704850" y="2198913"/>
              <a:ext cx="7442200" cy="279400"/>
            </a:xfrm>
            <a:custGeom>
              <a:avLst/>
              <a:gdLst/>
              <a:ahLst/>
              <a:cxnLst/>
              <a:rect l="l" t="t" r="r" b="b"/>
              <a:pathLst>
                <a:path w="7442200" h="279400">
                  <a:moveTo>
                    <a:pt x="0" y="0"/>
                  </a:moveTo>
                  <a:lnTo>
                    <a:pt x="7442200" y="0"/>
                  </a:lnTo>
                  <a:lnTo>
                    <a:pt x="74422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11750" y="2198913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85125" y="1894113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5925" y="1894113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6125" y="1894113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8712" y="2192563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Tag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71750" y="2186213"/>
            <a:ext cx="4152900" cy="2127250"/>
            <a:chOff x="2571750" y="2186213"/>
            <a:chExt cx="4152900" cy="2127250"/>
          </a:xfrm>
        </p:grpSpPr>
        <p:sp>
          <p:nvSpPr>
            <p:cNvPr id="21" name="object 21"/>
            <p:cNvSpPr/>
            <p:nvPr/>
          </p:nvSpPr>
          <p:spPr>
            <a:xfrm>
              <a:off x="6711950" y="2198913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4450" y="3106963"/>
              <a:ext cx="1574800" cy="1193800"/>
            </a:xfrm>
            <a:custGeom>
              <a:avLst/>
              <a:gdLst/>
              <a:ahLst/>
              <a:cxnLst/>
              <a:rect l="l" t="t" r="r" b="b"/>
              <a:pathLst>
                <a:path w="1574800" h="1193800">
                  <a:moveTo>
                    <a:pt x="0" y="0"/>
                  </a:moveTo>
                  <a:lnTo>
                    <a:pt x="1574800" y="0"/>
                  </a:lnTo>
                  <a:lnTo>
                    <a:pt x="15748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84450" y="3399063"/>
              <a:ext cx="1574800" cy="0"/>
            </a:xfrm>
            <a:custGeom>
              <a:avLst/>
              <a:gdLst/>
              <a:ahLst/>
              <a:cxnLst/>
              <a:rect l="l" t="t" r="r" b="b"/>
              <a:pathLst>
                <a:path w="1574800">
                  <a:moveTo>
                    <a:pt x="0" y="0"/>
                  </a:moveTo>
                  <a:lnTo>
                    <a:pt x="15748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4450" y="3995963"/>
              <a:ext cx="1574800" cy="15875"/>
            </a:xfrm>
            <a:custGeom>
              <a:avLst/>
              <a:gdLst/>
              <a:ahLst/>
              <a:cxnLst/>
              <a:rect l="l" t="t" r="r" b="b"/>
              <a:pathLst>
                <a:path w="1574800" h="15875">
                  <a:moveTo>
                    <a:pt x="0" y="15875"/>
                  </a:moveTo>
                  <a:lnTo>
                    <a:pt x="1574800" y="15875"/>
                  </a:lnTo>
                  <a:lnTo>
                    <a:pt x="1574800" y="0"/>
                  </a:lnTo>
                  <a:lnTo>
                    <a:pt x="0" y="0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42125" y="2198913"/>
            <a:ext cx="9582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Byte </a:t>
            </a:r>
            <a:r>
              <a:rPr sz="1600" spc="-10" dirty="0">
                <a:latin typeface="Times New Roman"/>
                <a:cs typeface="Times New Roman"/>
              </a:rPr>
              <a:t>Select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65725" y="1894113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8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9087" y="2802163"/>
            <a:ext cx="968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82887" y="3106963"/>
            <a:ext cx="1222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Block </a:t>
            </a:r>
            <a:r>
              <a:rPr sz="1600" spc="-5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0350" y="3094263"/>
            <a:ext cx="2184400" cy="1219200"/>
            <a:chOff x="260350" y="3094263"/>
            <a:chExt cx="2184400" cy="1219200"/>
          </a:xfrm>
        </p:grpSpPr>
        <p:sp>
          <p:nvSpPr>
            <p:cNvPr id="30" name="object 30"/>
            <p:cNvSpPr/>
            <p:nvPr/>
          </p:nvSpPr>
          <p:spPr>
            <a:xfrm>
              <a:off x="679450" y="3106963"/>
              <a:ext cx="1727200" cy="1193800"/>
            </a:xfrm>
            <a:custGeom>
              <a:avLst/>
              <a:gdLst/>
              <a:ahLst/>
              <a:cxnLst/>
              <a:rect l="l" t="t" r="r" b="b"/>
              <a:pathLst>
                <a:path w="1727200" h="1193800">
                  <a:moveTo>
                    <a:pt x="0" y="0"/>
                  </a:moveTo>
                  <a:lnTo>
                    <a:pt x="1727200" y="0"/>
                  </a:lnTo>
                  <a:lnTo>
                    <a:pt x="17272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4049" y="3399063"/>
              <a:ext cx="1778000" cy="0"/>
            </a:xfrm>
            <a:custGeom>
              <a:avLst/>
              <a:gdLst/>
              <a:ahLst/>
              <a:cxnLst/>
              <a:rect l="l" t="t" r="r" b="b"/>
              <a:pathLst>
                <a:path w="1778000">
                  <a:moveTo>
                    <a:pt x="1778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4049" y="4003901"/>
              <a:ext cx="1778000" cy="12700"/>
            </a:xfrm>
            <a:custGeom>
              <a:avLst/>
              <a:gdLst/>
              <a:ahLst/>
              <a:cxnLst/>
              <a:rect l="l" t="t" r="r" b="b"/>
              <a:pathLst>
                <a:path w="1778000" h="12700">
                  <a:moveTo>
                    <a:pt x="0" y="12700"/>
                  </a:moveTo>
                  <a:lnTo>
                    <a:pt x="1778000" y="12700"/>
                  </a:lnTo>
                </a:path>
                <a:path w="1778000" h="12700">
                  <a:moveTo>
                    <a:pt x="0" y="0"/>
                  </a:moveTo>
                  <a:lnTo>
                    <a:pt x="1778000" y="0"/>
                  </a:lnTo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8450" y="3106963"/>
              <a:ext cx="203200" cy="1193800"/>
            </a:xfrm>
            <a:custGeom>
              <a:avLst/>
              <a:gdLst/>
              <a:ahLst/>
              <a:cxnLst/>
              <a:rect l="l" t="t" r="r" b="b"/>
              <a:pathLst>
                <a:path w="203200" h="1193800">
                  <a:moveTo>
                    <a:pt x="0" y="0"/>
                  </a:moveTo>
                  <a:lnTo>
                    <a:pt x="203200" y="0"/>
                  </a:lnTo>
                  <a:lnTo>
                    <a:pt x="2032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3050" y="3399063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3050" y="4008663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30287" y="2802163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Tag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5888" y="2802163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imes New Roman"/>
                <a:cs typeface="Times New Roman"/>
              </a:rPr>
              <a:t>Valid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87487" y="347526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4488" y="347526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16287" y="347526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895850" y="3094263"/>
            <a:ext cx="1651000" cy="1219200"/>
            <a:chOff x="4895850" y="3094263"/>
            <a:chExt cx="1651000" cy="1219200"/>
          </a:xfrm>
        </p:grpSpPr>
        <p:sp>
          <p:nvSpPr>
            <p:cNvPr id="42" name="object 42"/>
            <p:cNvSpPr/>
            <p:nvPr/>
          </p:nvSpPr>
          <p:spPr>
            <a:xfrm>
              <a:off x="4933950" y="3106963"/>
              <a:ext cx="1574800" cy="1193800"/>
            </a:xfrm>
            <a:custGeom>
              <a:avLst/>
              <a:gdLst/>
              <a:ahLst/>
              <a:cxnLst/>
              <a:rect l="l" t="t" r="r" b="b"/>
              <a:pathLst>
                <a:path w="1574800" h="1193800">
                  <a:moveTo>
                    <a:pt x="0" y="0"/>
                  </a:moveTo>
                  <a:lnTo>
                    <a:pt x="1574800" y="0"/>
                  </a:lnTo>
                  <a:lnTo>
                    <a:pt x="15748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08550" y="3399063"/>
              <a:ext cx="1625600" cy="0"/>
            </a:xfrm>
            <a:custGeom>
              <a:avLst/>
              <a:gdLst/>
              <a:ahLst/>
              <a:cxnLst/>
              <a:rect l="l" t="t" r="r" b="b"/>
              <a:pathLst>
                <a:path w="1625600">
                  <a:moveTo>
                    <a:pt x="16256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08550" y="4008663"/>
              <a:ext cx="1625600" cy="0"/>
            </a:xfrm>
            <a:custGeom>
              <a:avLst/>
              <a:gdLst/>
              <a:ahLst/>
              <a:cxnLst/>
              <a:rect l="l" t="t" r="r" b="b"/>
              <a:pathLst>
                <a:path w="1625600">
                  <a:moveTo>
                    <a:pt x="16256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192712" y="2808513"/>
            <a:ext cx="968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37137" y="3113313"/>
            <a:ext cx="1222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Block </a:t>
            </a:r>
            <a:r>
              <a:rPr sz="1600" spc="-5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73850" y="3094263"/>
            <a:ext cx="2133600" cy="1219200"/>
            <a:chOff x="6673850" y="3094263"/>
            <a:chExt cx="2133600" cy="1219200"/>
          </a:xfrm>
        </p:grpSpPr>
        <p:sp>
          <p:nvSpPr>
            <p:cNvPr id="48" name="object 48"/>
            <p:cNvSpPr/>
            <p:nvPr/>
          </p:nvSpPr>
          <p:spPr>
            <a:xfrm>
              <a:off x="6686550" y="3106963"/>
              <a:ext cx="1727200" cy="1193800"/>
            </a:xfrm>
            <a:custGeom>
              <a:avLst/>
              <a:gdLst/>
              <a:ahLst/>
              <a:cxnLst/>
              <a:rect l="l" t="t" r="r" b="b"/>
              <a:pathLst>
                <a:path w="1727200" h="1193800">
                  <a:moveTo>
                    <a:pt x="0" y="0"/>
                  </a:moveTo>
                  <a:lnTo>
                    <a:pt x="1727200" y="0"/>
                  </a:lnTo>
                  <a:lnTo>
                    <a:pt x="17272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86550" y="3399063"/>
              <a:ext cx="1727200" cy="0"/>
            </a:xfrm>
            <a:custGeom>
              <a:avLst/>
              <a:gdLst/>
              <a:ahLst/>
              <a:cxnLst/>
              <a:rect l="l" t="t" r="r" b="b"/>
              <a:pathLst>
                <a:path w="1727200">
                  <a:moveTo>
                    <a:pt x="0" y="0"/>
                  </a:moveTo>
                  <a:lnTo>
                    <a:pt x="17272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86550" y="3995963"/>
              <a:ext cx="1727200" cy="15875"/>
            </a:xfrm>
            <a:custGeom>
              <a:avLst/>
              <a:gdLst/>
              <a:ahLst/>
              <a:cxnLst/>
              <a:rect l="l" t="t" r="r" b="b"/>
              <a:pathLst>
                <a:path w="1727200" h="15875">
                  <a:moveTo>
                    <a:pt x="0" y="15875"/>
                  </a:moveTo>
                  <a:lnTo>
                    <a:pt x="1727200" y="15875"/>
                  </a:lnTo>
                  <a:lnTo>
                    <a:pt x="1727200" y="0"/>
                  </a:lnTo>
                  <a:lnTo>
                    <a:pt x="0" y="0"/>
                  </a:lnTo>
                  <a:lnTo>
                    <a:pt x="0" y="15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591550" y="3106963"/>
              <a:ext cx="203200" cy="1193800"/>
            </a:xfrm>
            <a:custGeom>
              <a:avLst/>
              <a:gdLst/>
              <a:ahLst/>
              <a:cxnLst/>
              <a:rect l="l" t="t" r="r" b="b"/>
              <a:pathLst>
                <a:path w="203200" h="1193800">
                  <a:moveTo>
                    <a:pt x="0" y="0"/>
                  </a:moveTo>
                  <a:lnTo>
                    <a:pt x="203200" y="0"/>
                  </a:lnTo>
                  <a:lnTo>
                    <a:pt x="2032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91550" y="3399063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32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91550" y="4008663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32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099300" y="2808513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Tag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472489" y="2808513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imes New Roman"/>
                <a:cs typeface="Times New Roman"/>
              </a:rPr>
              <a:t>Valid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472364" y="348161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615364" y="348161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43562" y="3481613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333750" y="2465613"/>
            <a:ext cx="2533650" cy="2762250"/>
            <a:chOff x="3333750" y="2465613"/>
            <a:chExt cx="2533650" cy="2762250"/>
          </a:xfrm>
        </p:grpSpPr>
        <p:sp>
          <p:nvSpPr>
            <p:cNvPr id="60" name="object 60"/>
            <p:cNvSpPr/>
            <p:nvPr/>
          </p:nvSpPr>
          <p:spPr>
            <a:xfrm>
              <a:off x="4552950" y="2484663"/>
              <a:ext cx="1295400" cy="1676400"/>
            </a:xfrm>
            <a:custGeom>
              <a:avLst/>
              <a:gdLst/>
              <a:ahLst/>
              <a:cxnLst/>
              <a:rect l="l" t="t" r="r" b="b"/>
              <a:pathLst>
                <a:path w="1295400" h="1676400">
                  <a:moveTo>
                    <a:pt x="1295400" y="0"/>
                  </a:moveTo>
                  <a:lnTo>
                    <a:pt x="1295400" y="152400"/>
                  </a:lnTo>
                  <a:lnTo>
                    <a:pt x="0" y="152400"/>
                  </a:lnTo>
                  <a:lnTo>
                    <a:pt x="0" y="1676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184650" y="4122963"/>
              <a:ext cx="736600" cy="76200"/>
            </a:xfrm>
            <a:custGeom>
              <a:avLst/>
              <a:gdLst/>
              <a:ahLst/>
              <a:cxnLst/>
              <a:rect l="l" t="t" r="r" b="b"/>
              <a:pathLst>
                <a:path w="736600" h="76200">
                  <a:moveTo>
                    <a:pt x="660400" y="50801"/>
                  </a:moveTo>
                  <a:lnTo>
                    <a:pt x="660400" y="76201"/>
                  </a:lnTo>
                  <a:lnTo>
                    <a:pt x="711200" y="50801"/>
                  </a:lnTo>
                  <a:lnTo>
                    <a:pt x="660400" y="50801"/>
                  </a:lnTo>
                  <a:close/>
                </a:path>
                <a:path w="7366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736600" h="76200">
                  <a:moveTo>
                    <a:pt x="660400" y="25401"/>
                  </a:moveTo>
                  <a:lnTo>
                    <a:pt x="660400" y="50801"/>
                  </a:lnTo>
                  <a:lnTo>
                    <a:pt x="673100" y="50801"/>
                  </a:lnTo>
                  <a:lnTo>
                    <a:pt x="673100" y="25401"/>
                  </a:lnTo>
                  <a:lnTo>
                    <a:pt x="660400" y="25401"/>
                  </a:lnTo>
                  <a:close/>
                </a:path>
                <a:path w="736600" h="76200">
                  <a:moveTo>
                    <a:pt x="660400" y="1"/>
                  </a:moveTo>
                  <a:lnTo>
                    <a:pt x="660400" y="25401"/>
                  </a:lnTo>
                  <a:lnTo>
                    <a:pt x="673100" y="25401"/>
                  </a:lnTo>
                  <a:lnTo>
                    <a:pt x="673100" y="50801"/>
                  </a:lnTo>
                  <a:lnTo>
                    <a:pt x="711202" y="50800"/>
                  </a:lnTo>
                  <a:lnTo>
                    <a:pt x="736600" y="38101"/>
                  </a:lnTo>
                  <a:lnTo>
                    <a:pt x="660400" y="1"/>
                  </a:lnTo>
                  <a:close/>
                </a:path>
                <a:path w="736600" h="76200">
                  <a:moveTo>
                    <a:pt x="76200" y="25400"/>
                  </a:moveTo>
                  <a:lnTo>
                    <a:pt x="76200" y="50800"/>
                  </a:lnTo>
                  <a:lnTo>
                    <a:pt x="660400" y="50801"/>
                  </a:lnTo>
                  <a:lnTo>
                    <a:pt x="660400" y="25401"/>
                  </a:lnTo>
                  <a:lnTo>
                    <a:pt x="76200" y="25400"/>
                  </a:lnTo>
                  <a:close/>
                </a:path>
                <a:path w="736600" h="76200">
                  <a:moveTo>
                    <a:pt x="63500" y="25400"/>
                  </a:move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lnTo>
                    <a:pt x="63500" y="25400"/>
                  </a:lnTo>
                  <a:close/>
                </a:path>
                <a:path w="736600" h="76200">
                  <a:moveTo>
                    <a:pt x="76200" y="25400"/>
                  </a:moveTo>
                  <a:lnTo>
                    <a:pt x="63500" y="25400"/>
                  </a:lnTo>
                  <a:lnTo>
                    <a:pt x="7620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46450" y="4910363"/>
              <a:ext cx="2413000" cy="0"/>
            </a:xfrm>
            <a:custGeom>
              <a:avLst/>
              <a:gdLst/>
              <a:ahLst/>
              <a:cxnLst/>
              <a:rect l="l" t="t" r="r" b="b"/>
              <a:pathLst>
                <a:path w="2413000">
                  <a:moveTo>
                    <a:pt x="0" y="0"/>
                  </a:moveTo>
                  <a:lnTo>
                    <a:pt x="24130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346450" y="4923063"/>
              <a:ext cx="203200" cy="279400"/>
            </a:xfrm>
            <a:custGeom>
              <a:avLst/>
              <a:gdLst/>
              <a:ahLst/>
              <a:cxnLst/>
              <a:rect l="l" t="t" r="r" b="b"/>
              <a:pathLst>
                <a:path w="203200" h="279400">
                  <a:moveTo>
                    <a:pt x="0" y="0"/>
                  </a:moveTo>
                  <a:lnTo>
                    <a:pt x="203200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75050" y="5215163"/>
              <a:ext cx="1955800" cy="0"/>
            </a:xfrm>
            <a:custGeom>
              <a:avLst/>
              <a:gdLst/>
              <a:ahLst/>
              <a:cxnLst/>
              <a:rect l="l" t="t" r="r" b="b"/>
              <a:pathLst>
                <a:path w="1955800">
                  <a:moveTo>
                    <a:pt x="0" y="0"/>
                  </a:moveTo>
                  <a:lnTo>
                    <a:pt x="19558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530850" y="4923063"/>
              <a:ext cx="254000" cy="279400"/>
            </a:xfrm>
            <a:custGeom>
              <a:avLst/>
              <a:gdLst/>
              <a:ahLst/>
              <a:cxnLst/>
              <a:rect l="l" t="t" r="r" b="b"/>
              <a:pathLst>
                <a:path w="254000" h="279400">
                  <a:moveTo>
                    <a:pt x="254000" y="0"/>
                  </a:moveTo>
                  <a:lnTo>
                    <a:pt x="0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383087" y="4923063"/>
            <a:ext cx="409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Mux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905250" y="4313466"/>
            <a:ext cx="1295400" cy="584200"/>
          </a:xfrm>
          <a:custGeom>
            <a:avLst/>
            <a:gdLst/>
            <a:ahLst/>
            <a:cxnLst/>
            <a:rect l="l" t="t" r="r" b="b"/>
            <a:pathLst>
              <a:path w="1295400" h="584200">
                <a:moveTo>
                  <a:pt x="76200" y="508000"/>
                </a:moveTo>
                <a:lnTo>
                  <a:pt x="50800" y="508000"/>
                </a:lnTo>
                <a:lnTo>
                  <a:pt x="50800" y="0"/>
                </a:lnTo>
                <a:lnTo>
                  <a:pt x="25400" y="0"/>
                </a:lnTo>
                <a:lnTo>
                  <a:pt x="25400" y="508000"/>
                </a:lnTo>
                <a:lnTo>
                  <a:pt x="0" y="508000"/>
                </a:lnTo>
                <a:lnTo>
                  <a:pt x="38100" y="584200"/>
                </a:lnTo>
                <a:lnTo>
                  <a:pt x="69850" y="520700"/>
                </a:lnTo>
                <a:lnTo>
                  <a:pt x="76200" y="508000"/>
                </a:lnTo>
                <a:close/>
              </a:path>
              <a:path w="1295400" h="584200">
                <a:moveTo>
                  <a:pt x="1295400" y="508000"/>
                </a:moveTo>
                <a:lnTo>
                  <a:pt x="1270000" y="508000"/>
                </a:lnTo>
                <a:lnTo>
                  <a:pt x="1270000" y="0"/>
                </a:lnTo>
                <a:lnTo>
                  <a:pt x="1244600" y="0"/>
                </a:lnTo>
                <a:lnTo>
                  <a:pt x="1244600" y="508000"/>
                </a:lnTo>
                <a:lnTo>
                  <a:pt x="1219200" y="508000"/>
                </a:lnTo>
                <a:lnTo>
                  <a:pt x="1257300" y="584200"/>
                </a:lnTo>
                <a:lnTo>
                  <a:pt x="1289050" y="520700"/>
                </a:lnTo>
                <a:lnTo>
                  <a:pt x="1295400" y="50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519487" y="4961163"/>
            <a:ext cx="546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Sel1</a:t>
            </a:r>
            <a:r>
              <a:rPr sz="1400" spc="150" dirty="0">
                <a:latin typeface="Times New Roman"/>
                <a:cs typeface="Times New Roman"/>
              </a:rPr>
              <a:t> </a:t>
            </a:r>
            <a:r>
              <a:rPr sz="2100" spc="-75" baseline="23809" dirty="0">
                <a:latin typeface="Times New Roman"/>
                <a:cs typeface="Times New Roman"/>
              </a:rPr>
              <a:t>1</a:t>
            </a:r>
            <a:endParaRPr sz="2100" baseline="23809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043487" y="4961163"/>
            <a:ext cx="544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23809" dirty="0">
                <a:latin typeface="Times New Roman"/>
                <a:cs typeface="Times New Roman"/>
              </a:rPr>
              <a:t>0</a:t>
            </a:r>
            <a:r>
              <a:rPr sz="2100" spc="225" baseline="23809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Sel0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562350" y="5227863"/>
            <a:ext cx="1028700" cy="736600"/>
            <a:chOff x="3562350" y="5227863"/>
            <a:chExt cx="1028700" cy="736600"/>
          </a:xfrm>
        </p:grpSpPr>
        <p:sp>
          <p:nvSpPr>
            <p:cNvPr id="71" name="object 71"/>
            <p:cNvSpPr/>
            <p:nvPr/>
          </p:nvSpPr>
          <p:spPr>
            <a:xfrm>
              <a:off x="4514851" y="5227863"/>
              <a:ext cx="76200" cy="736600"/>
            </a:xfrm>
            <a:custGeom>
              <a:avLst/>
              <a:gdLst/>
              <a:ahLst/>
              <a:cxnLst/>
              <a:rect l="l" t="t" r="r" b="b"/>
              <a:pathLst>
                <a:path w="76200" h="736600">
                  <a:moveTo>
                    <a:pt x="25399" y="660400"/>
                  </a:moveTo>
                  <a:lnTo>
                    <a:pt x="0" y="660400"/>
                  </a:lnTo>
                  <a:lnTo>
                    <a:pt x="38100" y="736600"/>
                  </a:lnTo>
                  <a:lnTo>
                    <a:pt x="69849" y="673100"/>
                  </a:lnTo>
                  <a:lnTo>
                    <a:pt x="25400" y="673100"/>
                  </a:lnTo>
                  <a:lnTo>
                    <a:pt x="25399" y="660400"/>
                  </a:lnTo>
                  <a:close/>
                </a:path>
                <a:path w="76200" h="736600">
                  <a:moveTo>
                    <a:pt x="50799" y="660400"/>
                  </a:moveTo>
                  <a:lnTo>
                    <a:pt x="25399" y="660400"/>
                  </a:lnTo>
                  <a:lnTo>
                    <a:pt x="25400" y="673100"/>
                  </a:lnTo>
                  <a:lnTo>
                    <a:pt x="50800" y="673100"/>
                  </a:lnTo>
                  <a:lnTo>
                    <a:pt x="50799" y="660400"/>
                  </a:lnTo>
                  <a:close/>
                </a:path>
                <a:path w="76200" h="736600">
                  <a:moveTo>
                    <a:pt x="76200" y="660400"/>
                  </a:moveTo>
                  <a:lnTo>
                    <a:pt x="50799" y="660400"/>
                  </a:lnTo>
                  <a:lnTo>
                    <a:pt x="50800" y="673100"/>
                  </a:lnTo>
                  <a:lnTo>
                    <a:pt x="69849" y="673100"/>
                  </a:lnTo>
                  <a:lnTo>
                    <a:pt x="76200" y="660400"/>
                  </a:lnTo>
                  <a:close/>
                </a:path>
                <a:path w="76200" h="736600">
                  <a:moveTo>
                    <a:pt x="50798" y="0"/>
                  </a:moveTo>
                  <a:lnTo>
                    <a:pt x="25398" y="0"/>
                  </a:lnTo>
                  <a:lnTo>
                    <a:pt x="25399" y="660400"/>
                  </a:lnTo>
                  <a:lnTo>
                    <a:pt x="50799" y="660400"/>
                  </a:lnTo>
                  <a:lnTo>
                    <a:pt x="50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75050" y="5304063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2" y="166396"/>
                  </a:lnTo>
                  <a:lnTo>
                    <a:pt x="21944" y="120952"/>
                  </a:lnTo>
                  <a:lnTo>
                    <a:pt x="47430" y="80865"/>
                  </a:lnTo>
                  <a:lnTo>
                    <a:pt x="80865" y="47430"/>
                  </a:lnTo>
                  <a:lnTo>
                    <a:pt x="120952" y="21944"/>
                  </a:lnTo>
                  <a:lnTo>
                    <a:pt x="166396" y="5702"/>
                  </a:lnTo>
                  <a:lnTo>
                    <a:pt x="215900" y="0"/>
                  </a:lnTo>
                  <a:lnTo>
                    <a:pt x="265403" y="5702"/>
                  </a:lnTo>
                  <a:lnTo>
                    <a:pt x="310847" y="21944"/>
                  </a:lnTo>
                  <a:lnTo>
                    <a:pt x="350934" y="47430"/>
                  </a:lnTo>
                  <a:lnTo>
                    <a:pt x="384369" y="80865"/>
                  </a:lnTo>
                  <a:lnTo>
                    <a:pt x="409855" y="120952"/>
                  </a:lnTo>
                  <a:lnTo>
                    <a:pt x="426097" y="166396"/>
                  </a:lnTo>
                  <a:lnTo>
                    <a:pt x="431800" y="215900"/>
                  </a:lnTo>
                  <a:lnTo>
                    <a:pt x="426097" y="265403"/>
                  </a:lnTo>
                  <a:lnTo>
                    <a:pt x="409855" y="310847"/>
                  </a:lnTo>
                  <a:lnTo>
                    <a:pt x="384369" y="350934"/>
                  </a:lnTo>
                  <a:lnTo>
                    <a:pt x="350934" y="384369"/>
                  </a:lnTo>
                  <a:lnTo>
                    <a:pt x="310847" y="409855"/>
                  </a:lnTo>
                  <a:lnTo>
                    <a:pt x="265403" y="426097"/>
                  </a:lnTo>
                  <a:lnTo>
                    <a:pt x="215900" y="431800"/>
                  </a:lnTo>
                  <a:lnTo>
                    <a:pt x="166396" y="426097"/>
                  </a:lnTo>
                  <a:lnTo>
                    <a:pt x="120952" y="409855"/>
                  </a:lnTo>
                  <a:lnTo>
                    <a:pt x="80865" y="384369"/>
                  </a:lnTo>
                  <a:lnTo>
                    <a:pt x="47430" y="350934"/>
                  </a:lnTo>
                  <a:lnTo>
                    <a:pt x="21944" y="310847"/>
                  </a:lnTo>
                  <a:lnTo>
                    <a:pt x="5702" y="26540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621087" y="5380263"/>
            <a:ext cx="306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OR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96850" y="3843563"/>
            <a:ext cx="8686800" cy="2273300"/>
            <a:chOff x="196850" y="3843563"/>
            <a:chExt cx="8686800" cy="2273300"/>
          </a:xfrm>
        </p:grpSpPr>
        <p:sp>
          <p:nvSpPr>
            <p:cNvPr id="75" name="object 75"/>
            <p:cNvSpPr/>
            <p:nvPr/>
          </p:nvSpPr>
          <p:spPr>
            <a:xfrm>
              <a:off x="3333750" y="5151663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h="355600">
                  <a:moveTo>
                    <a:pt x="0" y="0"/>
                  </a:moveTo>
                  <a:lnTo>
                    <a:pt x="1" y="3556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346450" y="5519963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32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95950" y="5151663"/>
              <a:ext cx="0" cy="355600"/>
            </a:xfrm>
            <a:custGeom>
              <a:avLst/>
              <a:gdLst/>
              <a:ahLst/>
              <a:cxnLst/>
              <a:rect l="l" t="t" r="r" b="b"/>
              <a:pathLst>
                <a:path h="355600">
                  <a:moveTo>
                    <a:pt x="0" y="0"/>
                  </a:moveTo>
                  <a:lnTo>
                    <a:pt x="1" y="3556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32250" y="5519963"/>
              <a:ext cx="1651000" cy="0"/>
            </a:xfrm>
            <a:custGeom>
              <a:avLst/>
              <a:gdLst/>
              <a:ahLst/>
              <a:cxnLst/>
              <a:rect l="l" t="t" r="r" b="b"/>
              <a:pathLst>
                <a:path w="1651000">
                  <a:moveTo>
                    <a:pt x="0" y="0"/>
                  </a:moveTo>
                  <a:lnTo>
                    <a:pt x="16510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752851" y="5761263"/>
              <a:ext cx="76200" cy="355600"/>
            </a:xfrm>
            <a:custGeom>
              <a:avLst/>
              <a:gdLst/>
              <a:ahLst/>
              <a:cxnLst/>
              <a:rect l="l" t="t" r="r" b="b"/>
              <a:pathLst>
                <a:path w="76200" h="355600">
                  <a:moveTo>
                    <a:pt x="25399" y="279400"/>
                  </a:moveTo>
                  <a:lnTo>
                    <a:pt x="0" y="279400"/>
                  </a:lnTo>
                  <a:lnTo>
                    <a:pt x="38100" y="355600"/>
                  </a:lnTo>
                  <a:lnTo>
                    <a:pt x="69849" y="292100"/>
                  </a:lnTo>
                  <a:lnTo>
                    <a:pt x="25400" y="292100"/>
                  </a:lnTo>
                  <a:lnTo>
                    <a:pt x="25399" y="279400"/>
                  </a:lnTo>
                  <a:close/>
                </a:path>
                <a:path w="76200" h="355600">
                  <a:moveTo>
                    <a:pt x="50799" y="279399"/>
                  </a:moveTo>
                  <a:lnTo>
                    <a:pt x="25399" y="279400"/>
                  </a:lnTo>
                  <a:lnTo>
                    <a:pt x="25400" y="292100"/>
                  </a:lnTo>
                  <a:lnTo>
                    <a:pt x="50800" y="292100"/>
                  </a:lnTo>
                  <a:lnTo>
                    <a:pt x="50799" y="279399"/>
                  </a:lnTo>
                  <a:close/>
                </a:path>
                <a:path w="76200" h="355600">
                  <a:moveTo>
                    <a:pt x="76200" y="279399"/>
                  </a:moveTo>
                  <a:lnTo>
                    <a:pt x="50799" y="279399"/>
                  </a:lnTo>
                  <a:lnTo>
                    <a:pt x="50800" y="292100"/>
                  </a:lnTo>
                  <a:lnTo>
                    <a:pt x="69849" y="292100"/>
                  </a:lnTo>
                  <a:lnTo>
                    <a:pt x="76200" y="279399"/>
                  </a:lnTo>
                  <a:close/>
                </a:path>
                <a:path w="76200" h="355600">
                  <a:moveTo>
                    <a:pt x="50798" y="0"/>
                  </a:moveTo>
                  <a:lnTo>
                    <a:pt x="25398" y="0"/>
                  </a:lnTo>
                  <a:lnTo>
                    <a:pt x="25399" y="279400"/>
                  </a:lnTo>
                  <a:lnTo>
                    <a:pt x="50799" y="279399"/>
                  </a:lnTo>
                  <a:lnTo>
                    <a:pt x="50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09550" y="3856263"/>
              <a:ext cx="8661400" cy="508000"/>
            </a:xfrm>
            <a:custGeom>
              <a:avLst/>
              <a:gdLst/>
              <a:ahLst/>
              <a:cxnLst/>
              <a:rect l="l" t="t" r="r" b="b"/>
              <a:pathLst>
                <a:path w="8661400" h="508000">
                  <a:moveTo>
                    <a:pt x="0" y="0"/>
                  </a:moveTo>
                  <a:lnTo>
                    <a:pt x="8661400" y="0"/>
                  </a:lnTo>
                  <a:lnTo>
                    <a:pt x="86614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71550" y="4523013"/>
              <a:ext cx="7334250" cy="533400"/>
            </a:xfrm>
            <a:custGeom>
              <a:avLst/>
              <a:gdLst/>
              <a:ahLst/>
              <a:cxnLst/>
              <a:rect l="l" t="t" r="r" b="b"/>
              <a:pathLst>
                <a:path w="7334250" h="533400">
                  <a:moveTo>
                    <a:pt x="6896100" y="419100"/>
                  </a:moveTo>
                  <a:lnTo>
                    <a:pt x="6781800" y="476250"/>
                  </a:lnTo>
                  <a:lnTo>
                    <a:pt x="6896100" y="533400"/>
                  </a:lnTo>
                  <a:lnTo>
                    <a:pt x="6896100" y="495300"/>
                  </a:lnTo>
                  <a:lnTo>
                    <a:pt x="6877050" y="495300"/>
                  </a:lnTo>
                  <a:lnTo>
                    <a:pt x="6877050" y="457200"/>
                  </a:lnTo>
                  <a:lnTo>
                    <a:pt x="6896100" y="457200"/>
                  </a:lnTo>
                  <a:lnTo>
                    <a:pt x="6896100" y="419100"/>
                  </a:lnTo>
                  <a:close/>
                </a:path>
                <a:path w="7334250" h="533400">
                  <a:moveTo>
                    <a:pt x="6896100" y="457200"/>
                  </a:moveTo>
                  <a:lnTo>
                    <a:pt x="6877050" y="457200"/>
                  </a:lnTo>
                  <a:lnTo>
                    <a:pt x="6877050" y="495300"/>
                  </a:lnTo>
                  <a:lnTo>
                    <a:pt x="6896100" y="495300"/>
                  </a:lnTo>
                  <a:lnTo>
                    <a:pt x="6896100" y="457200"/>
                  </a:lnTo>
                  <a:close/>
                </a:path>
                <a:path w="7334250" h="533400">
                  <a:moveTo>
                    <a:pt x="7296150" y="457200"/>
                  </a:moveTo>
                  <a:lnTo>
                    <a:pt x="6896100" y="457200"/>
                  </a:lnTo>
                  <a:lnTo>
                    <a:pt x="6896100" y="495300"/>
                  </a:lnTo>
                  <a:lnTo>
                    <a:pt x="7315200" y="495300"/>
                  </a:lnTo>
                  <a:lnTo>
                    <a:pt x="7322614" y="493802"/>
                  </a:lnTo>
                  <a:lnTo>
                    <a:pt x="7328670" y="489720"/>
                  </a:lnTo>
                  <a:lnTo>
                    <a:pt x="7332752" y="483664"/>
                  </a:lnTo>
                  <a:lnTo>
                    <a:pt x="7334250" y="476250"/>
                  </a:lnTo>
                  <a:lnTo>
                    <a:pt x="7296150" y="476250"/>
                  </a:lnTo>
                  <a:lnTo>
                    <a:pt x="7296150" y="457200"/>
                  </a:lnTo>
                  <a:close/>
                </a:path>
                <a:path w="7334250" h="533400">
                  <a:moveTo>
                    <a:pt x="7296150" y="19050"/>
                  </a:moveTo>
                  <a:lnTo>
                    <a:pt x="7296150" y="476250"/>
                  </a:lnTo>
                  <a:lnTo>
                    <a:pt x="7315200" y="457200"/>
                  </a:lnTo>
                  <a:lnTo>
                    <a:pt x="7334250" y="457200"/>
                  </a:lnTo>
                  <a:lnTo>
                    <a:pt x="7334250" y="38100"/>
                  </a:lnTo>
                  <a:lnTo>
                    <a:pt x="7315200" y="38100"/>
                  </a:lnTo>
                  <a:lnTo>
                    <a:pt x="7296150" y="19050"/>
                  </a:lnTo>
                  <a:close/>
                </a:path>
                <a:path w="7334250" h="533400">
                  <a:moveTo>
                    <a:pt x="7334250" y="457200"/>
                  </a:moveTo>
                  <a:lnTo>
                    <a:pt x="7315200" y="457200"/>
                  </a:lnTo>
                  <a:lnTo>
                    <a:pt x="7296150" y="476250"/>
                  </a:lnTo>
                  <a:lnTo>
                    <a:pt x="7334250" y="476250"/>
                  </a:lnTo>
                  <a:lnTo>
                    <a:pt x="7334250" y="457200"/>
                  </a:lnTo>
                  <a:close/>
                </a:path>
                <a:path w="7334250" h="533400">
                  <a:moveTo>
                    <a:pt x="73152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296150" y="38100"/>
                  </a:lnTo>
                  <a:lnTo>
                    <a:pt x="7296150" y="19050"/>
                  </a:lnTo>
                  <a:lnTo>
                    <a:pt x="7334250" y="19050"/>
                  </a:lnTo>
                  <a:lnTo>
                    <a:pt x="7332752" y="11635"/>
                  </a:lnTo>
                  <a:lnTo>
                    <a:pt x="7328670" y="5579"/>
                  </a:lnTo>
                  <a:lnTo>
                    <a:pt x="7322614" y="1497"/>
                  </a:lnTo>
                  <a:lnTo>
                    <a:pt x="7315200" y="0"/>
                  </a:lnTo>
                  <a:close/>
                </a:path>
                <a:path w="7334250" h="533400">
                  <a:moveTo>
                    <a:pt x="7334250" y="19050"/>
                  </a:moveTo>
                  <a:lnTo>
                    <a:pt x="7296150" y="19050"/>
                  </a:lnTo>
                  <a:lnTo>
                    <a:pt x="7315200" y="38100"/>
                  </a:lnTo>
                  <a:lnTo>
                    <a:pt x="7334250" y="38100"/>
                  </a:lnTo>
                  <a:lnTo>
                    <a:pt x="7334250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14650" y="4923053"/>
              <a:ext cx="304800" cy="216535"/>
            </a:xfrm>
            <a:custGeom>
              <a:avLst/>
              <a:gdLst/>
              <a:ahLst/>
              <a:cxnLst/>
              <a:rect l="l" t="t" r="r" b="b"/>
              <a:pathLst>
                <a:path w="304800" h="216535">
                  <a:moveTo>
                    <a:pt x="0" y="0"/>
                  </a:moveTo>
                  <a:lnTo>
                    <a:pt x="54786" y="3478"/>
                  </a:lnTo>
                  <a:lnTo>
                    <a:pt x="106352" y="13507"/>
                  </a:lnTo>
                  <a:lnTo>
                    <a:pt x="153836" y="29477"/>
                  </a:lnTo>
                  <a:lnTo>
                    <a:pt x="196376" y="50779"/>
                  </a:lnTo>
                  <a:lnTo>
                    <a:pt x="233113" y="76801"/>
                  </a:lnTo>
                  <a:lnTo>
                    <a:pt x="263184" y="106935"/>
                  </a:lnTo>
                  <a:lnTo>
                    <a:pt x="285730" y="140571"/>
                  </a:lnTo>
                  <a:lnTo>
                    <a:pt x="299889" y="177099"/>
                  </a:lnTo>
                  <a:lnTo>
                    <a:pt x="304800" y="2159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22580" y="5145324"/>
              <a:ext cx="303530" cy="234950"/>
            </a:xfrm>
            <a:custGeom>
              <a:avLst/>
              <a:gdLst/>
              <a:ahLst/>
              <a:cxnLst/>
              <a:rect l="l" t="t" r="r" b="b"/>
              <a:pathLst>
                <a:path w="303530" h="234950">
                  <a:moveTo>
                    <a:pt x="303233" y="0"/>
                  </a:moveTo>
                  <a:lnTo>
                    <a:pt x="298356" y="42083"/>
                  </a:lnTo>
                  <a:lnTo>
                    <a:pt x="284291" y="81709"/>
                  </a:lnTo>
                  <a:lnTo>
                    <a:pt x="261889" y="118219"/>
                  </a:lnTo>
                  <a:lnTo>
                    <a:pt x="232000" y="150953"/>
                  </a:lnTo>
                  <a:lnTo>
                    <a:pt x="195473" y="179254"/>
                  </a:lnTo>
                  <a:lnTo>
                    <a:pt x="153160" y="202462"/>
                  </a:lnTo>
                  <a:lnTo>
                    <a:pt x="105910" y="219918"/>
                  </a:lnTo>
                  <a:lnTo>
                    <a:pt x="54573" y="230963"/>
                  </a:lnTo>
                  <a:lnTo>
                    <a:pt x="0" y="23493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11450" y="4923063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2159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24150" y="4935763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0"/>
                  </a:moveTo>
                  <a:lnTo>
                    <a:pt x="1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711450" y="5380263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2159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19450" y="5151663"/>
              <a:ext cx="279400" cy="6350"/>
            </a:xfrm>
            <a:custGeom>
              <a:avLst/>
              <a:gdLst/>
              <a:ahLst/>
              <a:cxnLst/>
              <a:rect l="l" t="t" r="r" b="b"/>
              <a:pathLst>
                <a:path w="279400" h="6350">
                  <a:moveTo>
                    <a:pt x="0" y="6350"/>
                  </a:moveTo>
                  <a:lnTo>
                    <a:pt x="2794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365250" y="4783363"/>
              <a:ext cx="889000" cy="431800"/>
            </a:xfrm>
            <a:custGeom>
              <a:avLst/>
              <a:gdLst/>
              <a:ahLst/>
              <a:cxnLst/>
              <a:rect l="l" t="t" r="r" b="b"/>
              <a:pathLst>
                <a:path w="889000" h="431800">
                  <a:moveTo>
                    <a:pt x="0" y="215900"/>
                  </a:moveTo>
                  <a:lnTo>
                    <a:pt x="15877" y="158505"/>
                  </a:lnTo>
                  <a:lnTo>
                    <a:pt x="60687" y="106931"/>
                  </a:lnTo>
                  <a:lnTo>
                    <a:pt x="92617" y="83969"/>
                  </a:lnTo>
                  <a:lnTo>
                    <a:pt x="130191" y="63235"/>
                  </a:lnTo>
                  <a:lnTo>
                    <a:pt x="172879" y="44985"/>
                  </a:lnTo>
                  <a:lnTo>
                    <a:pt x="220152" y="29476"/>
                  </a:lnTo>
                  <a:lnTo>
                    <a:pt x="271480" y="16966"/>
                  </a:lnTo>
                  <a:lnTo>
                    <a:pt x="326334" y="7712"/>
                  </a:lnTo>
                  <a:lnTo>
                    <a:pt x="384183" y="1970"/>
                  </a:lnTo>
                  <a:lnTo>
                    <a:pt x="444500" y="0"/>
                  </a:lnTo>
                  <a:lnTo>
                    <a:pt x="504816" y="1970"/>
                  </a:lnTo>
                  <a:lnTo>
                    <a:pt x="562665" y="7712"/>
                  </a:lnTo>
                  <a:lnTo>
                    <a:pt x="617519" y="16966"/>
                  </a:lnTo>
                  <a:lnTo>
                    <a:pt x="668847" y="29476"/>
                  </a:lnTo>
                  <a:lnTo>
                    <a:pt x="716120" y="44985"/>
                  </a:lnTo>
                  <a:lnTo>
                    <a:pt x="758808" y="63235"/>
                  </a:lnTo>
                  <a:lnTo>
                    <a:pt x="796382" y="83969"/>
                  </a:lnTo>
                  <a:lnTo>
                    <a:pt x="828312" y="106931"/>
                  </a:lnTo>
                  <a:lnTo>
                    <a:pt x="873122" y="158505"/>
                  </a:lnTo>
                  <a:lnTo>
                    <a:pt x="889000" y="215900"/>
                  </a:lnTo>
                  <a:lnTo>
                    <a:pt x="884942" y="245196"/>
                  </a:lnTo>
                  <a:lnTo>
                    <a:pt x="854068" y="299938"/>
                  </a:lnTo>
                  <a:lnTo>
                    <a:pt x="796382" y="347830"/>
                  </a:lnTo>
                  <a:lnTo>
                    <a:pt x="758808" y="368564"/>
                  </a:lnTo>
                  <a:lnTo>
                    <a:pt x="716120" y="386814"/>
                  </a:lnTo>
                  <a:lnTo>
                    <a:pt x="668847" y="402323"/>
                  </a:lnTo>
                  <a:lnTo>
                    <a:pt x="617519" y="414833"/>
                  </a:lnTo>
                  <a:lnTo>
                    <a:pt x="562665" y="424087"/>
                  </a:lnTo>
                  <a:lnTo>
                    <a:pt x="504816" y="429829"/>
                  </a:lnTo>
                  <a:lnTo>
                    <a:pt x="444500" y="431800"/>
                  </a:lnTo>
                  <a:lnTo>
                    <a:pt x="384183" y="429829"/>
                  </a:lnTo>
                  <a:lnTo>
                    <a:pt x="326334" y="424087"/>
                  </a:lnTo>
                  <a:lnTo>
                    <a:pt x="271480" y="414833"/>
                  </a:lnTo>
                  <a:lnTo>
                    <a:pt x="220152" y="402323"/>
                  </a:lnTo>
                  <a:lnTo>
                    <a:pt x="172879" y="386814"/>
                  </a:lnTo>
                  <a:lnTo>
                    <a:pt x="130191" y="368564"/>
                  </a:lnTo>
                  <a:lnTo>
                    <a:pt x="92617" y="347830"/>
                  </a:lnTo>
                  <a:lnTo>
                    <a:pt x="60687" y="324868"/>
                  </a:lnTo>
                  <a:lnTo>
                    <a:pt x="15877" y="273294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63800" y="4999263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82850" y="5304063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392487" y="5837463"/>
            <a:ext cx="285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Hit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11287" y="4859563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Compare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12749" y="4313463"/>
            <a:ext cx="7340600" cy="1003300"/>
            <a:chOff x="412749" y="4313463"/>
            <a:chExt cx="7340600" cy="1003300"/>
          </a:xfrm>
        </p:grpSpPr>
        <p:sp>
          <p:nvSpPr>
            <p:cNvPr id="94" name="object 94"/>
            <p:cNvSpPr/>
            <p:nvPr/>
          </p:nvSpPr>
          <p:spPr>
            <a:xfrm>
              <a:off x="2260599" y="4999263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32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25449" y="5304063"/>
              <a:ext cx="2082800" cy="0"/>
            </a:xfrm>
            <a:custGeom>
              <a:avLst/>
              <a:gdLst/>
              <a:ahLst/>
              <a:cxnLst/>
              <a:rect l="l" t="t" r="r" b="b"/>
              <a:pathLst>
                <a:path w="2082800">
                  <a:moveTo>
                    <a:pt x="20828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8149" y="432616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0"/>
                  </a:moveTo>
                  <a:lnTo>
                    <a:pt x="1" y="965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51649" y="4783363"/>
              <a:ext cx="889000" cy="431800"/>
            </a:xfrm>
            <a:custGeom>
              <a:avLst/>
              <a:gdLst/>
              <a:ahLst/>
              <a:cxnLst/>
              <a:rect l="l" t="t" r="r" b="b"/>
              <a:pathLst>
                <a:path w="889000" h="431800">
                  <a:moveTo>
                    <a:pt x="0" y="215900"/>
                  </a:moveTo>
                  <a:lnTo>
                    <a:pt x="15877" y="158505"/>
                  </a:lnTo>
                  <a:lnTo>
                    <a:pt x="60687" y="106931"/>
                  </a:lnTo>
                  <a:lnTo>
                    <a:pt x="92617" y="83969"/>
                  </a:lnTo>
                  <a:lnTo>
                    <a:pt x="130191" y="63235"/>
                  </a:lnTo>
                  <a:lnTo>
                    <a:pt x="172879" y="44985"/>
                  </a:lnTo>
                  <a:lnTo>
                    <a:pt x="220152" y="29476"/>
                  </a:lnTo>
                  <a:lnTo>
                    <a:pt x="271480" y="16966"/>
                  </a:lnTo>
                  <a:lnTo>
                    <a:pt x="326334" y="7712"/>
                  </a:lnTo>
                  <a:lnTo>
                    <a:pt x="384183" y="1970"/>
                  </a:lnTo>
                  <a:lnTo>
                    <a:pt x="444500" y="0"/>
                  </a:lnTo>
                  <a:lnTo>
                    <a:pt x="504816" y="1970"/>
                  </a:lnTo>
                  <a:lnTo>
                    <a:pt x="562665" y="7712"/>
                  </a:lnTo>
                  <a:lnTo>
                    <a:pt x="617519" y="16966"/>
                  </a:lnTo>
                  <a:lnTo>
                    <a:pt x="668847" y="29476"/>
                  </a:lnTo>
                  <a:lnTo>
                    <a:pt x="716120" y="44985"/>
                  </a:lnTo>
                  <a:lnTo>
                    <a:pt x="758808" y="63235"/>
                  </a:lnTo>
                  <a:lnTo>
                    <a:pt x="796382" y="83969"/>
                  </a:lnTo>
                  <a:lnTo>
                    <a:pt x="828312" y="106931"/>
                  </a:lnTo>
                  <a:lnTo>
                    <a:pt x="873122" y="158505"/>
                  </a:lnTo>
                  <a:lnTo>
                    <a:pt x="889000" y="215900"/>
                  </a:lnTo>
                  <a:lnTo>
                    <a:pt x="884942" y="245196"/>
                  </a:lnTo>
                  <a:lnTo>
                    <a:pt x="854068" y="299938"/>
                  </a:lnTo>
                  <a:lnTo>
                    <a:pt x="796382" y="347830"/>
                  </a:lnTo>
                  <a:lnTo>
                    <a:pt x="758808" y="368564"/>
                  </a:lnTo>
                  <a:lnTo>
                    <a:pt x="716120" y="386814"/>
                  </a:lnTo>
                  <a:lnTo>
                    <a:pt x="668847" y="402323"/>
                  </a:lnTo>
                  <a:lnTo>
                    <a:pt x="617519" y="414833"/>
                  </a:lnTo>
                  <a:lnTo>
                    <a:pt x="562665" y="424087"/>
                  </a:lnTo>
                  <a:lnTo>
                    <a:pt x="504816" y="429829"/>
                  </a:lnTo>
                  <a:lnTo>
                    <a:pt x="444500" y="431800"/>
                  </a:lnTo>
                  <a:lnTo>
                    <a:pt x="384183" y="429829"/>
                  </a:lnTo>
                  <a:lnTo>
                    <a:pt x="326334" y="424087"/>
                  </a:lnTo>
                  <a:lnTo>
                    <a:pt x="271480" y="414833"/>
                  </a:lnTo>
                  <a:lnTo>
                    <a:pt x="220152" y="402323"/>
                  </a:lnTo>
                  <a:lnTo>
                    <a:pt x="172879" y="386814"/>
                  </a:lnTo>
                  <a:lnTo>
                    <a:pt x="130191" y="368564"/>
                  </a:lnTo>
                  <a:lnTo>
                    <a:pt x="92617" y="347830"/>
                  </a:lnTo>
                  <a:lnTo>
                    <a:pt x="60687" y="324868"/>
                  </a:lnTo>
                  <a:lnTo>
                    <a:pt x="15877" y="273294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853239" y="4865913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Compare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73100" y="2408463"/>
            <a:ext cx="8007350" cy="3822700"/>
            <a:chOff x="673100" y="2408463"/>
            <a:chExt cx="8007350" cy="3822700"/>
          </a:xfrm>
        </p:grpSpPr>
        <p:sp>
          <p:nvSpPr>
            <p:cNvPr id="100" name="object 100"/>
            <p:cNvSpPr/>
            <p:nvPr/>
          </p:nvSpPr>
          <p:spPr>
            <a:xfrm>
              <a:off x="6597650" y="4999263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610350" y="5304063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667750" y="432616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0"/>
                  </a:moveTo>
                  <a:lnTo>
                    <a:pt x="1" y="965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102350" y="4929403"/>
              <a:ext cx="304800" cy="216535"/>
            </a:xfrm>
            <a:custGeom>
              <a:avLst/>
              <a:gdLst/>
              <a:ahLst/>
              <a:cxnLst/>
              <a:rect l="l" t="t" r="r" b="b"/>
              <a:pathLst>
                <a:path w="304800" h="216535">
                  <a:moveTo>
                    <a:pt x="304800" y="0"/>
                  </a:moveTo>
                  <a:lnTo>
                    <a:pt x="250013" y="3478"/>
                  </a:lnTo>
                  <a:lnTo>
                    <a:pt x="198447" y="13507"/>
                  </a:lnTo>
                  <a:lnTo>
                    <a:pt x="150963" y="29477"/>
                  </a:lnTo>
                  <a:lnTo>
                    <a:pt x="108423" y="50779"/>
                  </a:lnTo>
                  <a:lnTo>
                    <a:pt x="71686" y="76801"/>
                  </a:lnTo>
                  <a:lnTo>
                    <a:pt x="41615" y="106935"/>
                  </a:lnTo>
                  <a:lnTo>
                    <a:pt x="19069" y="140571"/>
                  </a:lnTo>
                  <a:lnTo>
                    <a:pt x="4910" y="177099"/>
                  </a:lnTo>
                  <a:lnTo>
                    <a:pt x="0" y="2159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02336" y="5151674"/>
              <a:ext cx="303530" cy="228600"/>
            </a:xfrm>
            <a:custGeom>
              <a:avLst/>
              <a:gdLst/>
              <a:ahLst/>
              <a:cxnLst/>
              <a:rect l="l" t="t" r="r" b="b"/>
              <a:pathLst>
                <a:path w="303529" h="228600">
                  <a:moveTo>
                    <a:pt x="0" y="0"/>
                  </a:moveTo>
                  <a:lnTo>
                    <a:pt x="4877" y="40945"/>
                  </a:lnTo>
                  <a:lnTo>
                    <a:pt x="18941" y="79500"/>
                  </a:lnTo>
                  <a:lnTo>
                    <a:pt x="41343" y="115023"/>
                  </a:lnTo>
                  <a:lnTo>
                    <a:pt x="71233" y="146873"/>
                  </a:lnTo>
                  <a:lnTo>
                    <a:pt x="107759" y="174409"/>
                  </a:lnTo>
                  <a:lnTo>
                    <a:pt x="150073" y="196990"/>
                  </a:lnTo>
                  <a:lnTo>
                    <a:pt x="197323" y="213974"/>
                  </a:lnTo>
                  <a:lnTo>
                    <a:pt x="248660" y="224721"/>
                  </a:lnTo>
                  <a:lnTo>
                    <a:pt x="303233" y="2285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394450" y="4923063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0" y="0"/>
                  </a:moveTo>
                  <a:lnTo>
                    <a:pt x="2159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97648" y="4935763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1" y="0"/>
                  </a:moveTo>
                  <a:lnTo>
                    <a:pt x="0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94450" y="5380263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0" y="0"/>
                  </a:moveTo>
                  <a:lnTo>
                    <a:pt x="2159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75300" y="5151663"/>
              <a:ext cx="552450" cy="6350"/>
            </a:xfrm>
            <a:custGeom>
              <a:avLst/>
              <a:gdLst/>
              <a:ahLst/>
              <a:cxnLst/>
              <a:rect l="l" t="t" r="r" b="b"/>
              <a:pathLst>
                <a:path w="552450" h="6350">
                  <a:moveTo>
                    <a:pt x="552450" y="635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752600" y="4326165"/>
              <a:ext cx="5600700" cy="584200"/>
            </a:xfrm>
            <a:custGeom>
              <a:avLst/>
              <a:gdLst/>
              <a:ahLst/>
              <a:cxnLst/>
              <a:rect l="l" t="t" r="r" b="b"/>
              <a:pathLst>
                <a:path w="5600700" h="584200">
                  <a:moveTo>
                    <a:pt x="114300" y="469900"/>
                  </a:moveTo>
                  <a:lnTo>
                    <a:pt x="76200" y="469900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469900"/>
                  </a:lnTo>
                  <a:lnTo>
                    <a:pt x="0" y="469900"/>
                  </a:lnTo>
                  <a:lnTo>
                    <a:pt x="57150" y="584200"/>
                  </a:lnTo>
                  <a:lnTo>
                    <a:pt x="104775" y="488950"/>
                  </a:lnTo>
                  <a:lnTo>
                    <a:pt x="114300" y="469900"/>
                  </a:lnTo>
                  <a:close/>
                </a:path>
                <a:path w="5600700" h="584200">
                  <a:moveTo>
                    <a:pt x="5600700" y="469900"/>
                  </a:moveTo>
                  <a:lnTo>
                    <a:pt x="5562600" y="469900"/>
                  </a:lnTo>
                  <a:lnTo>
                    <a:pt x="5562600" y="0"/>
                  </a:lnTo>
                  <a:lnTo>
                    <a:pt x="5524500" y="0"/>
                  </a:lnTo>
                  <a:lnTo>
                    <a:pt x="5524500" y="469900"/>
                  </a:lnTo>
                  <a:lnTo>
                    <a:pt x="5486400" y="469900"/>
                  </a:lnTo>
                  <a:lnTo>
                    <a:pt x="5543550" y="584200"/>
                  </a:lnTo>
                  <a:lnTo>
                    <a:pt x="5591175" y="488950"/>
                  </a:lnTo>
                  <a:lnTo>
                    <a:pt x="5600700" y="46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689725" y="4011838"/>
              <a:ext cx="1727200" cy="292100"/>
            </a:xfrm>
            <a:custGeom>
              <a:avLst/>
              <a:gdLst/>
              <a:ahLst/>
              <a:cxnLst/>
              <a:rect l="l" t="t" r="r" b="b"/>
              <a:pathLst>
                <a:path w="1727200" h="292100">
                  <a:moveTo>
                    <a:pt x="172720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1727200" y="292100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689725" y="4011838"/>
              <a:ext cx="1727200" cy="292100"/>
            </a:xfrm>
            <a:custGeom>
              <a:avLst/>
              <a:gdLst/>
              <a:ahLst/>
              <a:cxnLst/>
              <a:rect l="l" t="t" r="r" b="b"/>
              <a:pathLst>
                <a:path w="1727200" h="292100">
                  <a:moveTo>
                    <a:pt x="0" y="0"/>
                  </a:moveTo>
                  <a:lnTo>
                    <a:pt x="1727200" y="0"/>
                  </a:lnTo>
                  <a:lnTo>
                    <a:pt x="17272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2625" y="4011838"/>
              <a:ext cx="1727200" cy="292100"/>
            </a:xfrm>
            <a:custGeom>
              <a:avLst/>
              <a:gdLst/>
              <a:ahLst/>
              <a:cxnLst/>
              <a:rect l="l" t="t" r="r" b="b"/>
              <a:pathLst>
                <a:path w="1727200" h="292100">
                  <a:moveTo>
                    <a:pt x="172720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1727200" y="292100"/>
                  </a:lnTo>
                  <a:lnTo>
                    <a:pt x="17272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625" y="4011838"/>
              <a:ext cx="1727200" cy="292100"/>
            </a:xfrm>
            <a:custGeom>
              <a:avLst/>
              <a:gdLst/>
              <a:ahLst/>
              <a:cxnLst/>
              <a:rect l="l" t="t" r="r" b="b"/>
              <a:pathLst>
                <a:path w="1727200" h="292100">
                  <a:moveTo>
                    <a:pt x="0" y="0"/>
                  </a:moveTo>
                  <a:lnTo>
                    <a:pt x="1727200" y="0"/>
                  </a:lnTo>
                  <a:lnTo>
                    <a:pt x="1727200" y="292100"/>
                  </a:lnTo>
                  <a:lnTo>
                    <a:pt x="0" y="2921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52500" y="2408463"/>
              <a:ext cx="400050" cy="2647950"/>
            </a:xfrm>
            <a:custGeom>
              <a:avLst/>
              <a:gdLst/>
              <a:ahLst/>
              <a:cxnLst/>
              <a:rect l="l" t="t" r="r" b="b"/>
              <a:pathLst>
                <a:path w="400050" h="2647950">
                  <a:moveTo>
                    <a:pt x="285749" y="2533649"/>
                  </a:moveTo>
                  <a:lnTo>
                    <a:pt x="285749" y="2647949"/>
                  </a:lnTo>
                  <a:lnTo>
                    <a:pt x="361949" y="2609849"/>
                  </a:lnTo>
                  <a:lnTo>
                    <a:pt x="304799" y="2609849"/>
                  </a:lnTo>
                  <a:lnTo>
                    <a:pt x="304799" y="2571749"/>
                  </a:lnTo>
                  <a:lnTo>
                    <a:pt x="361949" y="2571749"/>
                  </a:lnTo>
                  <a:lnTo>
                    <a:pt x="285749" y="2533649"/>
                  </a:lnTo>
                  <a:close/>
                </a:path>
                <a:path w="400050" h="2647950">
                  <a:moveTo>
                    <a:pt x="381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1497" y="2598214"/>
                  </a:lnTo>
                  <a:lnTo>
                    <a:pt x="5579" y="2604270"/>
                  </a:lnTo>
                  <a:lnTo>
                    <a:pt x="11634" y="2608352"/>
                  </a:lnTo>
                  <a:lnTo>
                    <a:pt x="19050" y="2609849"/>
                  </a:lnTo>
                  <a:lnTo>
                    <a:pt x="285749" y="2609849"/>
                  </a:lnTo>
                  <a:lnTo>
                    <a:pt x="285749" y="2590799"/>
                  </a:lnTo>
                  <a:lnTo>
                    <a:pt x="38100" y="2590799"/>
                  </a:lnTo>
                  <a:lnTo>
                    <a:pt x="19050" y="2571749"/>
                  </a:lnTo>
                  <a:lnTo>
                    <a:pt x="38100" y="2571750"/>
                  </a:lnTo>
                  <a:lnTo>
                    <a:pt x="38100" y="0"/>
                  </a:lnTo>
                  <a:close/>
                </a:path>
                <a:path w="400050" h="2647950">
                  <a:moveTo>
                    <a:pt x="361949" y="2571749"/>
                  </a:moveTo>
                  <a:lnTo>
                    <a:pt x="304799" y="2571749"/>
                  </a:lnTo>
                  <a:lnTo>
                    <a:pt x="304799" y="2609849"/>
                  </a:lnTo>
                  <a:lnTo>
                    <a:pt x="361949" y="2609849"/>
                  </a:lnTo>
                  <a:lnTo>
                    <a:pt x="400050" y="2590799"/>
                  </a:lnTo>
                  <a:lnTo>
                    <a:pt x="361949" y="2571749"/>
                  </a:lnTo>
                  <a:close/>
                </a:path>
                <a:path w="400050" h="2647950">
                  <a:moveTo>
                    <a:pt x="38100" y="2571749"/>
                  </a:moveTo>
                  <a:lnTo>
                    <a:pt x="19050" y="2571749"/>
                  </a:lnTo>
                  <a:lnTo>
                    <a:pt x="38100" y="2590799"/>
                  </a:lnTo>
                  <a:lnTo>
                    <a:pt x="38100" y="2571749"/>
                  </a:lnTo>
                  <a:close/>
                </a:path>
                <a:path w="400050" h="2647950">
                  <a:moveTo>
                    <a:pt x="285749" y="2571749"/>
                  </a:moveTo>
                  <a:lnTo>
                    <a:pt x="38100" y="2571749"/>
                  </a:lnTo>
                  <a:lnTo>
                    <a:pt x="38100" y="2590799"/>
                  </a:lnTo>
                  <a:lnTo>
                    <a:pt x="285749" y="2590799"/>
                  </a:lnTo>
                  <a:lnTo>
                    <a:pt x="285749" y="257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87625" y="4011838"/>
              <a:ext cx="1581150" cy="298450"/>
            </a:xfrm>
            <a:custGeom>
              <a:avLst/>
              <a:gdLst/>
              <a:ahLst/>
              <a:cxnLst/>
              <a:rect l="l" t="t" r="r" b="b"/>
              <a:pathLst>
                <a:path w="1581150" h="298450">
                  <a:moveTo>
                    <a:pt x="1581150" y="0"/>
                  </a:moveTo>
                  <a:lnTo>
                    <a:pt x="0" y="0"/>
                  </a:lnTo>
                  <a:lnTo>
                    <a:pt x="0" y="298450"/>
                  </a:lnTo>
                  <a:lnTo>
                    <a:pt x="1581150" y="298450"/>
                  </a:lnTo>
                  <a:lnTo>
                    <a:pt x="158115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587625" y="4011838"/>
              <a:ext cx="1581150" cy="298450"/>
            </a:xfrm>
            <a:custGeom>
              <a:avLst/>
              <a:gdLst/>
              <a:ahLst/>
              <a:cxnLst/>
              <a:rect l="l" t="t" r="r" b="b"/>
              <a:pathLst>
                <a:path w="1581150" h="298450">
                  <a:moveTo>
                    <a:pt x="0" y="0"/>
                  </a:moveTo>
                  <a:lnTo>
                    <a:pt x="1581150" y="0"/>
                  </a:lnTo>
                  <a:lnTo>
                    <a:pt x="1581150" y="298450"/>
                  </a:lnTo>
                  <a:lnTo>
                    <a:pt x="0" y="2984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924300" y="4237263"/>
              <a:ext cx="685800" cy="1676400"/>
            </a:xfrm>
            <a:custGeom>
              <a:avLst/>
              <a:gdLst/>
              <a:ahLst/>
              <a:cxnLst/>
              <a:rect l="l" t="t" r="r" b="b"/>
              <a:pathLst>
                <a:path w="685800" h="1676400">
                  <a:moveTo>
                    <a:pt x="609600" y="1562100"/>
                  </a:moveTo>
                  <a:lnTo>
                    <a:pt x="571500" y="1562100"/>
                  </a:lnTo>
                  <a:lnTo>
                    <a:pt x="628650" y="1676400"/>
                  </a:lnTo>
                  <a:lnTo>
                    <a:pt x="676275" y="1581150"/>
                  </a:lnTo>
                  <a:lnTo>
                    <a:pt x="609600" y="1581150"/>
                  </a:lnTo>
                  <a:lnTo>
                    <a:pt x="609600" y="1562100"/>
                  </a:lnTo>
                  <a:close/>
                </a:path>
                <a:path w="685800" h="1676400">
                  <a:moveTo>
                    <a:pt x="609600" y="838200"/>
                  </a:moveTo>
                  <a:lnTo>
                    <a:pt x="609600" y="1581150"/>
                  </a:lnTo>
                  <a:lnTo>
                    <a:pt x="647700" y="1581150"/>
                  </a:lnTo>
                  <a:lnTo>
                    <a:pt x="647700" y="857250"/>
                  </a:lnTo>
                  <a:lnTo>
                    <a:pt x="628650" y="857250"/>
                  </a:lnTo>
                  <a:lnTo>
                    <a:pt x="609600" y="838200"/>
                  </a:lnTo>
                  <a:close/>
                </a:path>
                <a:path w="685800" h="1676400">
                  <a:moveTo>
                    <a:pt x="685800" y="1562100"/>
                  </a:moveTo>
                  <a:lnTo>
                    <a:pt x="647700" y="1562100"/>
                  </a:lnTo>
                  <a:lnTo>
                    <a:pt x="647700" y="1581150"/>
                  </a:lnTo>
                  <a:lnTo>
                    <a:pt x="676275" y="1581150"/>
                  </a:lnTo>
                  <a:lnTo>
                    <a:pt x="685800" y="1562100"/>
                  </a:lnTo>
                  <a:close/>
                </a:path>
                <a:path w="685800" h="1676400">
                  <a:moveTo>
                    <a:pt x="381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497" y="845614"/>
                  </a:lnTo>
                  <a:lnTo>
                    <a:pt x="5579" y="851670"/>
                  </a:lnTo>
                  <a:lnTo>
                    <a:pt x="11635" y="855752"/>
                  </a:lnTo>
                  <a:lnTo>
                    <a:pt x="19050" y="857250"/>
                  </a:lnTo>
                  <a:lnTo>
                    <a:pt x="609600" y="857250"/>
                  </a:lnTo>
                  <a:lnTo>
                    <a:pt x="609600" y="838200"/>
                  </a:lnTo>
                  <a:lnTo>
                    <a:pt x="38100" y="838200"/>
                  </a:lnTo>
                  <a:lnTo>
                    <a:pt x="19050" y="819150"/>
                  </a:lnTo>
                  <a:lnTo>
                    <a:pt x="38100" y="819150"/>
                  </a:lnTo>
                  <a:lnTo>
                    <a:pt x="38100" y="0"/>
                  </a:lnTo>
                  <a:close/>
                </a:path>
                <a:path w="685800" h="1676400">
                  <a:moveTo>
                    <a:pt x="628650" y="819150"/>
                  </a:moveTo>
                  <a:lnTo>
                    <a:pt x="38100" y="819150"/>
                  </a:lnTo>
                  <a:lnTo>
                    <a:pt x="38100" y="838200"/>
                  </a:lnTo>
                  <a:lnTo>
                    <a:pt x="609600" y="838200"/>
                  </a:lnTo>
                  <a:lnTo>
                    <a:pt x="628650" y="857250"/>
                  </a:lnTo>
                  <a:lnTo>
                    <a:pt x="647700" y="857250"/>
                  </a:lnTo>
                  <a:lnTo>
                    <a:pt x="647700" y="838200"/>
                  </a:lnTo>
                  <a:lnTo>
                    <a:pt x="646202" y="830785"/>
                  </a:lnTo>
                  <a:lnTo>
                    <a:pt x="642120" y="824729"/>
                  </a:lnTo>
                  <a:lnTo>
                    <a:pt x="636064" y="820647"/>
                  </a:lnTo>
                  <a:lnTo>
                    <a:pt x="628650" y="819150"/>
                  </a:lnTo>
                  <a:close/>
                </a:path>
                <a:path w="685800" h="1676400">
                  <a:moveTo>
                    <a:pt x="38100" y="819150"/>
                  </a:moveTo>
                  <a:lnTo>
                    <a:pt x="19050" y="819150"/>
                  </a:lnTo>
                  <a:lnTo>
                    <a:pt x="38100" y="838200"/>
                  </a:lnTo>
                  <a:lnTo>
                    <a:pt x="38100" y="819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251325" y="5916838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251325" y="5916838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0"/>
                  </a:moveTo>
                  <a:lnTo>
                    <a:pt x="609600" y="0"/>
                  </a:lnTo>
                  <a:lnTo>
                    <a:pt x="609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937114" y="5951763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Cache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Block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461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2345" algn="l"/>
                <a:tab pos="3979545" algn="l"/>
                <a:tab pos="6299200" algn="l"/>
              </a:tabLst>
            </a:pPr>
            <a:r>
              <a:rPr dirty="0"/>
              <a:t>Ex:</a:t>
            </a:r>
            <a:r>
              <a:rPr spc="-5" dirty="0"/>
              <a:t> </a:t>
            </a:r>
            <a:r>
              <a:rPr spc="-10" dirty="0"/>
              <a:t>Creating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file</a:t>
            </a:r>
            <a:r>
              <a:rPr spc="-20" dirty="0"/>
              <a:t> </a:t>
            </a:r>
            <a:r>
              <a:rPr dirty="0"/>
              <a:t>(as</a:t>
            </a:r>
            <a:r>
              <a:rPr spc="-5" dirty="0"/>
              <a:t> </a:t>
            </a:r>
            <a:r>
              <a:rPr spc="-50" dirty="0"/>
              <a:t>a</a:t>
            </a:r>
            <a:r>
              <a:rPr dirty="0"/>
              <a:t>	</a:t>
            </a:r>
            <a:r>
              <a:rPr spc="-10" dirty="0"/>
              <a:t>transaction)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817862" y="1447546"/>
            <a:ext cx="2108200" cy="3054350"/>
            <a:chOff x="7817862" y="1447546"/>
            <a:chExt cx="2108200" cy="3054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1036" y="1450720"/>
              <a:ext cx="2101857" cy="304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21037" y="1450721"/>
              <a:ext cx="2101850" cy="3048000"/>
            </a:xfrm>
            <a:custGeom>
              <a:avLst/>
              <a:gdLst/>
              <a:ahLst/>
              <a:cxnLst/>
              <a:rect l="l" t="t" r="r" b="b"/>
              <a:pathLst>
                <a:path w="2101850" h="3048000">
                  <a:moveTo>
                    <a:pt x="2101853" y="262730"/>
                  </a:moveTo>
                  <a:lnTo>
                    <a:pt x="2080502" y="315679"/>
                  </a:lnTo>
                  <a:lnTo>
                    <a:pt x="2043849" y="349026"/>
                  </a:lnTo>
                  <a:lnTo>
                    <a:pt x="1990721" y="380445"/>
                  </a:lnTo>
                  <a:lnTo>
                    <a:pt x="1922371" y="409624"/>
                  </a:lnTo>
                  <a:lnTo>
                    <a:pt x="1882879" y="423276"/>
                  </a:lnTo>
                  <a:lnTo>
                    <a:pt x="1840051" y="436250"/>
                  </a:lnTo>
                  <a:lnTo>
                    <a:pt x="1794043" y="448508"/>
                  </a:lnTo>
                  <a:lnTo>
                    <a:pt x="1745013" y="460009"/>
                  </a:lnTo>
                  <a:lnTo>
                    <a:pt x="1693116" y="470716"/>
                  </a:lnTo>
                  <a:lnTo>
                    <a:pt x="1638509" y="480589"/>
                  </a:lnTo>
                  <a:lnTo>
                    <a:pt x="1581349" y="489589"/>
                  </a:lnTo>
                  <a:lnTo>
                    <a:pt x="1521792" y="497677"/>
                  </a:lnTo>
                  <a:lnTo>
                    <a:pt x="1459994" y="504813"/>
                  </a:lnTo>
                  <a:lnTo>
                    <a:pt x="1396113" y="510959"/>
                  </a:lnTo>
                  <a:lnTo>
                    <a:pt x="1330304" y="516075"/>
                  </a:lnTo>
                  <a:lnTo>
                    <a:pt x="1262724" y="520122"/>
                  </a:lnTo>
                  <a:lnTo>
                    <a:pt x="1193530" y="523061"/>
                  </a:lnTo>
                  <a:lnTo>
                    <a:pt x="1122879" y="524853"/>
                  </a:lnTo>
                  <a:lnTo>
                    <a:pt x="1050926" y="525460"/>
                  </a:lnTo>
                  <a:lnTo>
                    <a:pt x="978973" y="524853"/>
                  </a:lnTo>
                  <a:lnTo>
                    <a:pt x="908321" y="523061"/>
                  </a:lnTo>
                  <a:lnTo>
                    <a:pt x="839128" y="520122"/>
                  </a:lnTo>
                  <a:lnTo>
                    <a:pt x="771548" y="516075"/>
                  </a:lnTo>
                  <a:lnTo>
                    <a:pt x="705739" y="510959"/>
                  </a:lnTo>
                  <a:lnTo>
                    <a:pt x="641858" y="504813"/>
                  </a:lnTo>
                  <a:lnTo>
                    <a:pt x="580060" y="497677"/>
                  </a:lnTo>
                  <a:lnTo>
                    <a:pt x="520503" y="489589"/>
                  </a:lnTo>
                  <a:lnTo>
                    <a:pt x="463343" y="480589"/>
                  </a:lnTo>
                  <a:lnTo>
                    <a:pt x="408736" y="470716"/>
                  </a:lnTo>
                  <a:lnTo>
                    <a:pt x="356839" y="460009"/>
                  </a:lnTo>
                  <a:lnTo>
                    <a:pt x="307809" y="448508"/>
                  </a:lnTo>
                  <a:lnTo>
                    <a:pt x="261801" y="436250"/>
                  </a:lnTo>
                  <a:lnTo>
                    <a:pt x="218973" y="423276"/>
                  </a:lnTo>
                  <a:lnTo>
                    <a:pt x="179481" y="409624"/>
                  </a:lnTo>
                  <a:lnTo>
                    <a:pt x="143482" y="395334"/>
                  </a:lnTo>
                  <a:lnTo>
                    <a:pt x="82587" y="364996"/>
                  </a:lnTo>
                  <a:lnTo>
                    <a:pt x="37540" y="332574"/>
                  </a:lnTo>
                  <a:lnTo>
                    <a:pt x="9593" y="298380"/>
                  </a:lnTo>
                  <a:lnTo>
                    <a:pt x="0" y="262730"/>
                  </a:lnTo>
                  <a:lnTo>
                    <a:pt x="2424" y="244741"/>
                  </a:lnTo>
                  <a:lnTo>
                    <a:pt x="21351" y="209780"/>
                  </a:lnTo>
                  <a:lnTo>
                    <a:pt x="58004" y="176433"/>
                  </a:lnTo>
                  <a:lnTo>
                    <a:pt x="111131" y="145014"/>
                  </a:lnTo>
                  <a:lnTo>
                    <a:pt x="179481" y="115835"/>
                  </a:lnTo>
                  <a:lnTo>
                    <a:pt x="218973" y="102183"/>
                  </a:lnTo>
                  <a:lnTo>
                    <a:pt x="261801" y="89209"/>
                  </a:lnTo>
                  <a:lnTo>
                    <a:pt x="307809" y="76951"/>
                  </a:lnTo>
                  <a:lnTo>
                    <a:pt x="356839" y="65450"/>
                  </a:lnTo>
                  <a:lnTo>
                    <a:pt x="408736" y="54743"/>
                  </a:lnTo>
                  <a:lnTo>
                    <a:pt x="463343" y="44870"/>
                  </a:lnTo>
                  <a:lnTo>
                    <a:pt x="520503" y="35870"/>
                  </a:lnTo>
                  <a:lnTo>
                    <a:pt x="580060" y="27782"/>
                  </a:lnTo>
                  <a:lnTo>
                    <a:pt x="641858" y="20646"/>
                  </a:lnTo>
                  <a:lnTo>
                    <a:pt x="705739" y="14500"/>
                  </a:lnTo>
                  <a:lnTo>
                    <a:pt x="771548" y="9384"/>
                  </a:lnTo>
                  <a:lnTo>
                    <a:pt x="839128" y="5337"/>
                  </a:lnTo>
                  <a:lnTo>
                    <a:pt x="908321" y="2398"/>
                  </a:lnTo>
                  <a:lnTo>
                    <a:pt x="978973" y="606"/>
                  </a:lnTo>
                  <a:lnTo>
                    <a:pt x="1050926" y="0"/>
                  </a:lnTo>
                  <a:lnTo>
                    <a:pt x="1122879" y="606"/>
                  </a:lnTo>
                  <a:lnTo>
                    <a:pt x="1193530" y="2398"/>
                  </a:lnTo>
                  <a:lnTo>
                    <a:pt x="1262724" y="5337"/>
                  </a:lnTo>
                  <a:lnTo>
                    <a:pt x="1330304" y="9384"/>
                  </a:lnTo>
                  <a:lnTo>
                    <a:pt x="1396113" y="14500"/>
                  </a:lnTo>
                  <a:lnTo>
                    <a:pt x="1459994" y="20646"/>
                  </a:lnTo>
                  <a:lnTo>
                    <a:pt x="1521792" y="27782"/>
                  </a:lnTo>
                  <a:lnTo>
                    <a:pt x="1581349" y="35870"/>
                  </a:lnTo>
                  <a:lnTo>
                    <a:pt x="1638509" y="44870"/>
                  </a:lnTo>
                  <a:lnTo>
                    <a:pt x="1693116" y="54743"/>
                  </a:lnTo>
                  <a:lnTo>
                    <a:pt x="1745013" y="65450"/>
                  </a:lnTo>
                  <a:lnTo>
                    <a:pt x="1794043" y="76951"/>
                  </a:lnTo>
                  <a:lnTo>
                    <a:pt x="1840051" y="89209"/>
                  </a:lnTo>
                  <a:lnTo>
                    <a:pt x="1882879" y="102183"/>
                  </a:lnTo>
                  <a:lnTo>
                    <a:pt x="1922371" y="115835"/>
                  </a:lnTo>
                  <a:lnTo>
                    <a:pt x="1958371" y="130125"/>
                  </a:lnTo>
                  <a:lnTo>
                    <a:pt x="2019266" y="160463"/>
                  </a:lnTo>
                  <a:lnTo>
                    <a:pt x="2064313" y="192885"/>
                  </a:lnTo>
                  <a:lnTo>
                    <a:pt x="2092259" y="227079"/>
                  </a:lnTo>
                  <a:lnTo>
                    <a:pt x="2101853" y="262730"/>
                  </a:lnTo>
                  <a:lnTo>
                    <a:pt x="2101853" y="2785270"/>
                  </a:lnTo>
                  <a:lnTo>
                    <a:pt x="2080502" y="2838219"/>
                  </a:lnTo>
                  <a:lnTo>
                    <a:pt x="2043849" y="2871566"/>
                  </a:lnTo>
                  <a:lnTo>
                    <a:pt x="1990721" y="2902985"/>
                  </a:lnTo>
                  <a:lnTo>
                    <a:pt x="1922371" y="2932164"/>
                  </a:lnTo>
                  <a:lnTo>
                    <a:pt x="1882879" y="2945816"/>
                  </a:lnTo>
                  <a:lnTo>
                    <a:pt x="1840051" y="2958790"/>
                  </a:lnTo>
                  <a:lnTo>
                    <a:pt x="1794043" y="2971048"/>
                  </a:lnTo>
                  <a:lnTo>
                    <a:pt x="1745013" y="2982550"/>
                  </a:lnTo>
                  <a:lnTo>
                    <a:pt x="1693116" y="2993257"/>
                  </a:lnTo>
                  <a:lnTo>
                    <a:pt x="1638509" y="3003129"/>
                  </a:lnTo>
                  <a:lnTo>
                    <a:pt x="1581349" y="3012129"/>
                  </a:lnTo>
                  <a:lnTo>
                    <a:pt x="1521792" y="3020217"/>
                  </a:lnTo>
                  <a:lnTo>
                    <a:pt x="1459994" y="3027353"/>
                  </a:lnTo>
                  <a:lnTo>
                    <a:pt x="1396113" y="3033499"/>
                  </a:lnTo>
                  <a:lnTo>
                    <a:pt x="1330304" y="3038615"/>
                  </a:lnTo>
                  <a:lnTo>
                    <a:pt x="1262724" y="3042662"/>
                  </a:lnTo>
                  <a:lnTo>
                    <a:pt x="1193530" y="3045601"/>
                  </a:lnTo>
                  <a:lnTo>
                    <a:pt x="1122879" y="3047393"/>
                  </a:lnTo>
                  <a:lnTo>
                    <a:pt x="1050926" y="3048000"/>
                  </a:lnTo>
                  <a:lnTo>
                    <a:pt x="978973" y="3047393"/>
                  </a:lnTo>
                  <a:lnTo>
                    <a:pt x="908321" y="3045601"/>
                  </a:lnTo>
                  <a:lnTo>
                    <a:pt x="839128" y="3042662"/>
                  </a:lnTo>
                  <a:lnTo>
                    <a:pt x="771548" y="3038615"/>
                  </a:lnTo>
                  <a:lnTo>
                    <a:pt x="705739" y="3033499"/>
                  </a:lnTo>
                  <a:lnTo>
                    <a:pt x="641858" y="3027353"/>
                  </a:lnTo>
                  <a:lnTo>
                    <a:pt x="580060" y="3020217"/>
                  </a:lnTo>
                  <a:lnTo>
                    <a:pt x="520503" y="3012129"/>
                  </a:lnTo>
                  <a:lnTo>
                    <a:pt x="463343" y="3003129"/>
                  </a:lnTo>
                  <a:lnTo>
                    <a:pt x="408736" y="2993257"/>
                  </a:lnTo>
                  <a:lnTo>
                    <a:pt x="356839" y="2982550"/>
                  </a:lnTo>
                  <a:lnTo>
                    <a:pt x="307809" y="2971048"/>
                  </a:lnTo>
                  <a:lnTo>
                    <a:pt x="261801" y="2958790"/>
                  </a:lnTo>
                  <a:lnTo>
                    <a:pt x="218973" y="2945816"/>
                  </a:lnTo>
                  <a:lnTo>
                    <a:pt x="179481" y="2932164"/>
                  </a:lnTo>
                  <a:lnTo>
                    <a:pt x="143482" y="2917875"/>
                  </a:lnTo>
                  <a:lnTo>
                    <a:pt x="82587" y="2887536"/>
                  </a:lnTo>
                  <a:lnTo>
                    <a:pt x="37540" y="2855114"/>
                  </a:lnTo>
                  <a:lnTo>
                    <a:pt x="9593" y="2820920"/>
                  </a:lnTo>
                  <a:lnTo>
                    <a:pt x="0" y="2785270"/>
                  </a:lnTo>
                  <a:lnTo>
                    <a:pt x="3" y="26273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7344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7344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729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729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0209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02090" y="2568321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25940" y="2568321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25940" y="2568321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59340" y="2568321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59340" y="2568321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73705" y="2634995"/>
            <a:ext cx="278765" cy="254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66467" y="2139695"/>
            <a:ext cx="7937500" cy="3657600"/>
            <a:chOff x="2966467" y="2139695"/>
            <a:chExt cx="7937500" cy="3657600"/>
          </a:xfrm>
        </p:grpSpPr>
        <p:sp>
          <p:nvSpPr>
            <p:cNvPr id="19" name="object 19"/>
            <p:cNvSpPr/>
            <p:nvPr/>
          </p:nvSpPr>
          <p:spPr>
            <a:xfrm>
              <a:off x="871639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1639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751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7514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3389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3389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64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9264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577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577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16490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16490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68890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68890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833990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33990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33692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33692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92442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92442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51192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51192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994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0994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750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750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3379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3379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925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92541" y="21428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5129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51291" y="21428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005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3005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541890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541890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70490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70490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95592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95592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36892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36892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654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654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067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1067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480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480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893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893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8179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8179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592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59291" y="31715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22691" y="39970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322691" y="39970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5289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5289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6404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96404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287891" y="39970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287891" y="39970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237091" y="35652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237091" y="35652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57591" y="35398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57591" y="35398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52891" y="35652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652891" y="3565270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29041" y="31842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29041" y="31842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8309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83091" y="39970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69642" y="5165470"/>
              <a:ext cx="7931150" cy="628650"/>
            </a:xfrm>
            <a:custGeom>
              <a:avLst/>
              <a:gdLst/>
              <a:ahLst/>
              <a:cxnLst/>
              <a:rect l="l" t="t" r="r" b="b"/>
              <a:pathLst>
                <a:path w="7931150" h="628650">
                  <a:moveTo>
                    <a:pt x="0" y="0"/>
                  </a:moveTo>
                  <a:lnTo>
                    <a:pt x="7931150" y="0"/>
                  </a:lnTo>
                  <a:lnTo>
                    <a:pt x="7931150" y="628650"/>
                  </a:ln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39956" y="4868646"/>
              <a:ext cx="1718310" cy="299085"/>
            </a:xfrm>
            <a:custGeom>
              <a:avLst/>
              <a:gdLst/>
              <a:ahLst/>
              <a:cxnLst/>
              <a:rect l="l" t="t" r="r" b="b"/>
              <a:pathLst>
                <a:path w="1718309" h="299085">
                  <a:moveTo>
                    <a:pt x="109385" y="199961"/>
                  </a:moveTo>
                  <a:lnTo>
                    <a:pt x="107442" y="196443"/>
                  </a:lnTo>
                  <a:lnTo>
                    <a:pt x="100711" y="194487"/>
                  </a:lnTo>
                  <a:lnTo>
                    <a:pt x="97180" y="196443"/>
                  </a:lnTo>
                  <a:lnTo>
                    <a:pt x="78219" y="261988"/>
                  </a:lnTo>
                  <a:lnTo>
                    <a:pt x="12319" y="0"/>
                  </a:lnTo>
                  <a:lnTo>
                    <a:pt x="0" y="3098"/>
                  </a:lnTo>
                  <a:lnTo>
                    <a:pt x="65900" y="265087"/>
                  </a:lnTo>
                  <a:lnTo>
                    <a:pt x="18186" y="216306"/>
                  </a:lnTo>
                  <a:lnTo>
                    <a:pt x="14160" y="216268"/>
                  </a:lnTo>
                  <a:lnTo>
                    <a:pt x="9144" y="221170"/>
                  </a:lnTo>
                  <a:lnTo>
                    <a:pt x="9105" y="225196"/>
                  </a:lnTo>
                  <a:lnTo>
                    <a:pt x="80873" y="298526"/>
                  </a:lnTo>
                  <a:lnTo>
                    <a:pt x="83959" y="287858"/>
                  </a:lnTo>
                  <a:lnTo>
                    <a:pt x="109385" y="199961"/>
                  </a:lnTo>
                  <a:close/>
                </a:path>
                <a:path w="1718309" h="299085">
                  <a:moveTo>
                    <a:pt x="1717738" y="209270"/>
                  </a:moveTo>
                  <a:lnTo>
                    <a:pt x="1716671" y="205397"/>
                  </a:lnTo>
                  <a:lnTo>
                    <a:pt x="1710563" y="201942"/>
                  </a:lnTo>
                  <a:lnTo>
                    <a:pt x="1706689" y="203009"/>
                  </a:lnTo>
                  <a:lnTo>
                    <a:pt x="1673034" y="262369"/>
                  </a:lnTo>
                  <a:lnTo>
                    <a:pt x="1669859" y="1473"/>
                  </a:lnTo>
                  <a:lnTo>
                    <a:pt x="1657159" y="1638"/>
                  </a:lnTo>
                  <a:lnTo>
                    <a:pt x="1660334" y="262521"/>
                  </a:lnTo>
                  <a:lnTo>
                    <a:pt x="1625231" y="204000"/>
                  </a:lnTo>
                  <a:lnTo>
                    <a:pt x="1621332" y="203022"/>
                  </a:lnTo>
                  <a:lnTo>
                    <a:pt x="1615325" y="206629"/>
                  </a:lnTo>
                  <a:lnTo>
                    <a:pt x="1614347" y="210540"/>
                  </a:lnTo>
                  <a:lnTo>
                    <a:pt x="1667116" y="298526"/>
                  </a:lnTo>
                  <a:lnTo>
                    <a:pt x="1674228" y="286004"/>
                  </a:lnTo>
                  <a:lnTo>
                    <a:pt x="1717738" y="20927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325492" y="5178170"/>
              <a:ext cx="1581150" cy="615950"/>
            </a:xfrm>
            <a:custGeom>
              <a:avLst/>
              <a:gdLst/>
              <a:ahLst/>
              <a:cxnLst/>
              <a:rect l="l" t="t" r="r" b="b"/>
              <a:pathLst>
                <a:path w="1581150" h="615950">
                  <a:moveTo>
                    <a:pt x="0" y="0"/>
                  </a:moveTo>
                  <a:lnTo>
                    <a:pt x="1581150" y="0"/>
                  </a:lnTo>
                  <a:lnTo>
                    <a:pt x="158115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0070374" y="1974595"/>
            <a:ext cx="1151890" cy="14554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82550" marR="51435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Free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Space </a:t>
            </a:r>
            <a:r>
              <a:rPr sz="1800" spc="-25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  <a:p>
            <a:pPr marL="116205" marR="5080" indent="-104139">
              <a:lnSpc>
                <a:spcPct val="1597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blocks </a:t>
            </a:r>
            <a:r>
              <a:rPr sz="1800" dirty="0">
                <a:latin typeface="Times New Roman"/>
                <a:cs typeface="Times New Roman"/>
              </a:rPr>
              <a:t>Inode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182416" y="3828795"/>
            <a:ext cx="9017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Directory entries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309292" y="5911596"/>
            <a:ext cx="423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non-volatile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(Flash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Disk)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07352" y="994155"/>
            <a:ext cx="6720840" cy="38265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Find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block(s)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Find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entry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Gulim"/>
                <a:cs typeface="Gulim"/>
              </a:rPr>
              <a:t>Find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dirent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insertion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point</a:t>
            </a:r>
            <a:endParaRPr sz="28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740" dirty="0">
                <a:latin typeface="Gulim"/>
                <a:cs typeface="Gulim"/>
              </a:rPr>
              <a:t>------------------------------</a:t>
            </a:r>
            <a:r>
              <a:rPr sz="2800" spc="-790" dirty="0">
                <a:latin typeface="Gulim"/>
                <a:cs typeface="Gulim"/>
              </a:rPr>
              <a:t>-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map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(used)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entry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point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block(s)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ts val="3204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dirent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point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inode</a:t>
            </a:r>
            <a:endParaRPr sz="2800">
              <a:latin typeface="Gulim"/>
              <a:cs typeface="Gulim"/>
            </a:endParaRPr>
          </a:p>
          <a:p>
            <a:pPr marR="5080" algn="r">
              <a:lnSpc>
                <a:spcPts val="2005"/>
              </a:lnSpc>
              <a:tabLst>
                <a:tab pos="1583055" algn="l"/>
              </a:tabLst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head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328667" y="5168646"/>
            <a:ext cx="1579245" cy="622300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38100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latin typeface="Times New Roman"/>
                <a:cs typeface="Times New Roman"/>
              </a:rPr>
              <a:t>pending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969642" y="5165471"/>
            <a:ext cx="2355850" cy="62865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358900">
              <a:lnSpc>
                <a:spcPct val="100000"/>
              </a:lnSpc>
              <a:spcBef>
                <a:spcPts val="375"/>
              </a:spcBef>
            </a:pPr>
            <a:r>
              <a:rPr sz="1800" spc="-20" dirty="0">
                <a:latin typeface="Times New Roman"/>
                <a:cs typeface="Times New Roman"/>
              </a:rPr>
              <a:t>done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911404" y="5182933"/>
            <a:ext cx="377825" cy="593725"/>
            <a:chOff x="6911404" y="5182933"/>
            <a:chExt cx="377825" cy="593725"/>
          </a:xfrm>
        </p:grpSpPr>
        <p:sp>
          <p:nvSpPr>
            <p:cNvPr id="101" name="object 101"/>
            <p:cNvSpPr/>
            <p:nvPr/>
          </p:nvSpPr>
          <p:spPr>
            <a:xfrm>
              <a:off x="6916166" y="5187695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368300" y="0"/>
                  </a:moveTo>
                  <a:lnTo>
                    <a:pt x="0" y="0"/>
                  </a:lnTo>
                  <a:lnTo>
                    <a:pt x="0" y="584199"/>
                  </a:lnTo>
                  <a:lnTo>
                    <a:pt x="368300" y="584199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16166" y="5187695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0" y="5842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584200"/>
                  </a:lnTo>
                  <a:lnTo>
                    <a:pt x="0" y="5842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6963478" y="5270369"/>
            <a:ext cx="278765" cy="419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20" dirty="0"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249197" y="2260345"/>
            <a:ext cx="2783840" cy="3681729"/>
            <a:chOff x="7249197" y="2260345"/>
            <a:chExt cx="2783840" cy="3681729"/>
          </a:xfrm>
        </p:grpSpPr>
        <p:sp>
          <p:nvSpPr>
            <p:cNvPr id="105" name="object 105"/>
            <p:cNvSpPr/>
            <p:nvPr/>
          </p:nvSpPr>
          <p:spPr>
            <a:xfrm>
              <a:off x="7249197" y="4869931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5" y="284913"/>
                  </a:lnTo>
                  <a:lnTo>
                    <a:pt x="54838" y="284913"/>
                  </a:lnTo>
                  <a:lnTo>
                    <a:pt x="42148" y="284384"/>
                  </a:lnTo>
                  <a:lnTo>
                    <a:pt x="43126" y="260915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5"/>
                  </a:moveTo>
                  <a:lnTo>
                    <a:pt x="42148" y="284384"/>
                  </a:lnTo>
                  <a:lnTo>
                    <a:pt x="54838" y="284913"/>
                  </a:lnTo>
                  <a:lnTo>
                    <a:pt x="54973" y="281679"/>
                  </a:lnTo>
                  <a:lnTo>
                    <a:pt x="54107" y="281679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5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5"/>
                  </a:lnTo>
                  <a:lnTo>
                    <a:pt x="54838" y="284913"/>
                  </a:lnTo>
                  <a:lnTo>
                    <a:pt x="55865" y="284913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79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5"/>
                  </a:moveTo>
                  <a:lnTo>
                    <a:pt x="49018" y="272057"/>
                  </a:lnTo>
                  <a:lnTo>
                    <a:pt x="54107" y="281679"/>
                  </a:lnTo>
                  <a:lnTo>
                    <a:pt x="54973" y="281679"/>
                  </a:lnTo>
                  <a:lnTo>
                    <a:pt x="55815" y="261445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5"/>
                  </a:lnTo>
                  <a:lnTo>
                    <a:pt x="49018" y="272057"/>
                  </a:lnTo>
                  <a:lnTo>
                    <a:pt x="55815" y="261445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51141" y="545758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687"/>
                  </a:lnTo>
                  <a:lnTo>
                    <a:pt x="0" y="120637"/>
                  </a:lnTo>
                  <a:lnTo>
                    <a:pt x="158750" y="120637"/>
                  </a:lnTo>
                  <a:lnTo>
                    <a:pt x="158750" y="12687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51142" y="54575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509891" y="545758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687"/>
                  </a:lnTo>
                  <a:lnTo>
                    <a:pt x="0" y="120637"/>
                  </a:lnTo>
                  <a:lnTo>
                    <a:pt x="158750" y="120637"/>
                  </a:lnTo>
                  <a:lnTo>
                    <a:pt x="158750" y="12687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509892" y="54575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68642" y="54575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668642" y="54575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27391" y="54575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27391" y="5457570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57492" y="54702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57492" y="5470270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287642" y="5178170"/>
              <a:ext cx="698500" cy="615950"/>
            </a:xfrm>
            <a:custGeom>
              <a:avLst/>
              <a:gdLst/>
              <a:ahLst/>
              <a:cxnLst/>
              <a:rect l="l" t="t" r="r" b="b"/>
              <a:pathLst>
                <a:path w="698500" h="615950">
                  <a:moveTo>
                    <a:pt x="0" y="0"/>
                  </a:moveTo>
                  <a:lnTo>
                    <a:pt x="698500" y="0"/>
                  </a:lnTo>
                  <a:lnTo>
                    <a:pt x="69850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447286" y="2260345"/>
              <a:ext cx="694690" cy="3048000"/>
            </a:xfrm>
            <a:custGeom>
              <a:avLst/>
              <a:gdLst/>
              <a:ahLst/>
              <a:cxnLst/>
              <a:rect l="l" t="t" r="r" b="b"/>
              <a:pathLst>
                <a:path w="694690" h="3048000">
                  <a:moveTo>
                    <a:pt x="29978" y="2973422"/>
                  </a:moveTo>
                  <a:lnTo>
                    <a:pt x="21589" y="2975531"/>
                  </a:lnTo>
                  <a:lnTo>
                    <a:pt x="9877" y="2984258"/>
                  </a:lnTo>
                  <a:lnTo>
                    <a:pt x="2291" y="2996740"/>
                  </a:lnTo>
                  <a:lnTo>
                    <a:pt x="0" y="3011695"/>
                  </a:lnTo>
                  <a:lnTo>
                    <a:pt x="3689" y="3026368"/>
                  </a:lnTo>
                  <a:lnTo>
                    <a:pt x="12416" y="3038080"/>
                  </a:lnTo>
                  <a:lnTo>
                    <a:pt x="24899" y="3045666"/>
                  </a:lnTo>
                  <a:lnTo>
                    <a:pt x="39853" y="3047958"/>
                  </a:lnTo>
                  <a:lnTo>
                    <a:pt x="54526" y="3044268"/>
                  </a:lnTo>
                  <a:lnTo>
                    <a:pt x="66238" y="3035541"/>
                  </a:lnTo>
                  <a:lnTo>
                    <a:pt x="73824" y="3023059"/>
                  </a:lnTo>
                  <a:lnTo>
                    <a:pt x="75795" y="3010199"/>
                  </a:lnTo>
                  <a:lnTo>
                    <a:pt x="31714" y="3010199"/>
                  </a:lnTo>
                  <a:lnTo>
                    <a:pt x="29978" y="2973422"/>
                  </a:lnTo>
                  <a:close/>
                </a:path>
                <a:path w="694690" h="3048000">
                  <a:moveTo>
                    <a:pt x="36262" y="2971841"/>
                  </a:moveTo>
                  <a:lnTo>
                    <a:pt x="29978" y="2973422"/>
                  </a:lnTo>
                  <a:lnTo>
                    <a:pt x="31714" y="3010199"/>
                  </a:lnTo>
                  <a:lnTo>
                    <a:pt x="44400" y="3009600"/>
                  </a:lnTo>
                  <a:lnTo>
                    <a:pt x="42664" y="2972823"/>
                  </a:lnTo>
                  <a:lnTo>
                    <a:pt x="36262" y="2971841"/>
                  </a:lnTo>
                  <a:close/>
                </a:path>
                <a:path w="694690" h="3048000">
                  <a:moveTo>
                    <a:pt x="42664" y="2972823"/>
                  </a:moveTo>
                  <a:lnTo>
                    <a:pt x="44400" y="3009600"/>
                  </a:lnTo>
                  <a:lnTo>
                    <a:pt x="31714" y="3010199"/>
                  </a:lnTo>
                  <a:lnTo>
                    <a:pt x="75795" y="3010199"/>
                  </a:lnTo>
                  <a:lnTo>
                    <a:pt x="76116" y="3008104"/>
                  </a:lnTo>
                  <a:lnTo>
                    <a:pt x="72425" y="2993431"/>
                  </a:lnTo>
                  <a:lnTo>
                    <a:pt x="63698" y="2981719"/>
                  </a:lnTo>
                  <a:lnTo>
                    <a:pt x="51216" y="2974133"/>
                  </a:lnTo>
                  <a:lnTo>
                    <a:pt x="42664" y="2972823"/>
                  </a:lnTo>
                  <a:close/>
                </a:path>
                <a:path w="694690" h="3048000">
                  <a:moveTo>
                    <a:pt x="202647" y="1383817"/>
                  </a:moveTo>
                  <a:lnTo>
                    <a:pt x="135154" y="1400305"/>
                  </a:lnTo>
                  <a:lnTo>
                    <a:pt x="92781" y="1438036"/>
                  </a:lnTo>
                  <a:lnTo>
                    <a:pt x="70556" y="1478009"/>
                  </a:lnTo>
                  <a:lnTo>
                    <a:pt x="46097" y="1559876"/>
                  </a:lnTo>
                  <a:lnTo>
                    <a:pt x="33407" y="1623914"/>
                  </a:lnTo>
                  <a:lnTo>
                    <a:pt x="23162" y="1694679"/>
                  </a:lnTo>
                  <a:lnTo>
                    <a:pt x="15177" y="1771704"/>
                  </a:lnTo>
                  <a:lnTo>
                    <a:pt x="9273" y="1854520"/>
                  </a:lnTo>
                  <a:lnTo>
                    <a:pt x="5259" y="1943158"/>
                  </a:lnTo>
                  <a:lnTo>
                    <a:pt x="2996" y="2035868"/>
                  </a:lnTo>
                  <a:lnTo>
                    <a:pt x="2279" y="2132980"/>
                  </a:lnTo>
                  <a:lnTo>
                    <a:pt x="2941" y="2234121"/>
                  </a:lnTo>
                  <a:lnTo>
                    <a:pt x="4809" y="2338701"/>
                  </a:lnTo>
                  <a:lnTo>
                    <a:pt x="7713" y="2446185"/>
                  </a:lnTo>
                  <a:lnTo>
                    <a:pt x="11480" y="2556095"/>
                  </a:lnTo>
                  <a:lnTo>
                    <a:pt x="20908" y="2781214"/>
                  </a:lnTo>
                  <a:lnTo>
                    <a:pt x="29978" y="2973422"/>
                  </a:lnTo>
                  <a:lnTo>
                    <a:pt x="36262" y="2971841"/>
                  </a:lnTo>
                  <a:lnTo>
                    <a:pt x="42618" y="2971841"/>
                  </a:lnTo>
                  <a:lnTo>
                    <a:pt x="33595" y="2780633"/>
                  </a:lnTo>
                  <a:lnTo>
                    <a:pt x="24170" y="2555589"/>
                  </a:lnTo>
                  <a:lnTo>
                    <a:pt x="20407" y="2445773"/>
                  </a:lnTo>
                  <a:lnTo>
                    <a:pt x="17505" y="2338387"/>
                  </a:lnTo>
                  <a:lnTo>
                    <a:pt x="15639" y="2233929"/>
                  </a:lnTo>
                  <a:lnTo>
                    <a:pt x="14980" y="2132980"/>
                  </a:lnTo>
                  <a:lnTo>
                    <a:pt x="15697" y="2035868"/>
                  </a:lnTo>
                  <a:lnTo>
                    <a:pt x="17963" y="1943158"/>
                  </a:lnTo>
                  <a:lnTo>
                    <a:pt x="21949" y="1855340"/>
                  </a:lnTo>
                  <a:lnTo>
                    <a:pt x="27823" y="1772912"/>
                  </a:lnTo>
                  <a:lnTo>
                    <a:pt x="35755" y="1696372"/>
                  </a:lnTo>
                  <a:lnTo>
                    <a:pt x="45905" y="1626222"/>
                  </a:lnTo>
                  <a:lnTo>
                    <a:pt x="58429" y="1562975"/>
                  </a:lnTo>
                  <a:lnTo>
                    <a:pt x="73476" y="1507126"/>
                  </a:lnTo>
                  <a:lnTo>
                    <a:pt x="82160" y="1483259"/>
                  </a:lnTo>
                  <a:lnTo>
                    <a:pt x="82377" y="1482666"/>
                  </a:lnTo>
                  <a:lnTo>
                    <a:pt x="91975" y="1462940"/>
                  </a:lnTo>
                  <a:lnTo>
                    <a:pt x="92290" y="1462289"/>
                  </a:lnTo>
                  <a:lnTo>
                    <a:pt x="102817" y="1445914"/>
                  </a:lnTo>
                  <a:lnTo>
                    <a:pt x="103252" y="1445234"/>
                  </a:lnTo>
                  <a:lnTo>
                    <a:pt x="114601" y="1431899"/>
                  </a:lnTo>
                  <a:lnTo>
                    <a:pt x="115155" y="1431244"/>
                  </a:lnTo>
                  <a:lnTo>
                    <a:pt x="127270" y="1420613"/>
                  </a:lnTo>
                  <a:lnTo>
                    <a:pt x="127919" y="1420039"/>
                  </a:lnTo>
                  <a:lnTo>
                    <a:pt x="128049" y="1420039"/>
                  </a:lnTo>
                  <a:lnTo>
                    <a:pt x="140540" y="1411947"/>
                  </a:lnTo>
                  <a:lnTo>
                    <a:pt x="140274" y="1411947"/>
                  </a:lnTo>
                  <a:lnTo>
                    <a:pt x="141485" y="1411335"/>
                  </a:lnTo>
                  <a:lnTo>
                    <a:pt x="141897" y="1411335"/>
                  </a:lnTo>
                  <a:lnTo>
                    <a:pt x="170387" y="1400595"/>
                  </a:lnTo>
                  <a:lnTo>
                    <a:pt x="169873" y="1400595"/>
                  </a:lnTo>
                  <a:lnTo>
                    <a:pt x="171347" y="1400233"/>
                  </a:lnTo>
                  <a:lnTo>
                    <a:pt x="172851" y="1400233"/>
                  </a:lnTo>
                  <a:lnTo>
                    <a:pt x="203118" y="1396553"/>
                  </a:lnTo>
                  <a:lnTo>
                    <a:pt x="202584" y="1396528"/>
                  </a:lnTo>
                  <a:lnTo>
                    <a:pt x="203649" y="1396489"/>
                  </a:lnTo>
                  <a:lnTo>
                    <a:pt x="302365" y="1396489"/>
                  </a:lnTo>
                  <a:lnTo>
                    <a:pt x="277069" y="1391281"/>
                  </a:lnTo>
                  <a:lnTo>
                    <a:pt x="239341" y="1385544"/>
                  </a:lnTo>
                  <a:lnTo>
                    <a:pt x="202647" y="1383817"/>
                  </a:lnTo>
                  <a:close/>
                </a:path>
                <a:path w="694690" h="3048000">
                  <a:moveTo>
                    <a:pt x="42618" y="2971841"/>
                  </a:moveTo>
                  <a:lnTo>
                    <a:pt x="36262" y="2971841"/>
                  </a:lnTo>
                  <a:lnTo>
                    <a:pt x="42664" y="2972823"/>
                  </a:lnTo>
                  <a:lnTo>
                    <a:pt x="42618" y="2971841"/>
                  </a:lnTo>
                  <a:close/>
                </a:path>
                <a:path w="694690" h="3048000">
                  <a:moveTo>
                    <a:pt x="33595" y="2780633"/>
                  </a:moveTo>
                  <a:close/>
                </a:path>
                <a:path w="694690" h="3048000">
                  <a:moveTo>
                    <a:pt x="24170" y="2555589"/>
                  </a:moveTo>
                  <a:close/>
                </a:path>
                <a:path w="694690" h="3048000">
                  <a:moveTo>
                    <a:pt x="20407" y="2445778"/>
                  </a:moveTo>
                  <a:close/>
                </a:path>
                <a:path w="694690" h="3048000">
                  <a:moveTo>
                    <a:pt x="20407" y="2445773"/>
                  </a:moveTo>
                  <a:close/>
                </a:path>
                <a:path w="694690" h="3048000">
                  <a:moveTo>
                    <a:pt x="17506" y="2338414"/>
                  </a:moveTo>
                  <a:close/>
                </a:path>
                <a:path w="694690" h="3048000">
                  <a:moveTo>
                    <a:pt x="17505" y="2338387"/>
                  </a:moveTo>
                  <a:close/>
                </a:path>
                <a:path w="694690" h="3048000">
                  <a:moveTo>
                    <a:pt x="58470" y="1562768"/>
                  </a:moveTo>
                  <a:lnTo>
                    <a:pt x="58414" y="1562975"/>
                  </a:lnTo>
                  <a:lnTo>
                    <a:pt x="58470" y="1562768"/>
                  </a:lnTo>
                  <a:close/>
                </a:path>
                <a:path w="694690" h="3048000">
                  <a:moveTo>
                    <a:pt x="58527" y="1562555"/>
                  </a:moveTo>
                  <a:lnTo>
                    <a:pt x="58470" y="1562768"/>
                  </a:lnTo>
                  <a:lnTo>
                    <a:pt x="58527" y="1562555"/>
                  </a:lnTo>
                  <a:close/>
                </a:path>
                <a:path w="694690" h="3048000">
                  <a:moveTo>
                    <a:pt x="73544" y="1506874"/>
                  </a:moveTo>
                  <a:lnTo>
                    <a:pt x="73452" y="1507126"/>
                  </a:lnTo>
                  <a:lnTo>
                    <a:pt x="73544" y="1506874"/>
                  </a:lnTo>
                  <a:close/>
                </a:path>
                <a:path w="694690" h="3048000">
                  <a:moveTo>
                    <a:pt x="73643" y="1506603"/>
                  </a:moveTo>
                  <a:lnTo>
                    <a:pt x="73544" y="1506874"/>
                  </a:lnTo>
                  <a:lnTo>
                    <a:pt x="73643" y="1506603"/>
                  </a:lnTo>
                  <a:close/>
                </a:path>
                <a:path w="694690" h="3048000">
                  <a:moveTo>
                    <a:pt x="82377" y="1482666"/>
                  </a:moveTo>
                  <a:lnTo>
                    <a:pt x="82125" y="1483259"/>
                  </a:lnTo>
                  <a:lnTo>
                    <a:pt x="82267" y="1482967"/>
                  </a:lnTo>
                  <a:lnTo>
                    <a:pt x="82377" y="1482666"/>
                  </a:lnTo>
                  <a:close/>
                </a:path>
                <a:path w="694690" h="3048000">
                  <a:moveTo>
                    <a:pt x="82267" y="1482967"/>
                  </a:moveTo>
                  <a:lnTo>
                    <a:pt x="82125" y="1483259"/>
                  </a:lnTo>
                  <a:lnTo>
                    <a:pt x="82267" y="1482967"/>
                  </a:lnTo>
                  <a:close/>
                </a:path>
                <a:path w="694690" h="3048000">
                  <a:moveTo>
                    <a:pt x="82413" y="1482666"/>
                  </a:moveTo>
                  <a:lnTo>
                    <a:pt x="82267" y="1482967"/>
                  </a:lnTo>
                  <a:lnTo>
                    <a:pt x="82413" y="1482666"/>
                  </a:lnTo>
                  <a:close/>
                </a:path>
                <a:path w="694690" h="3048000">
                  <a:moveTo>
                    <a:pt x="92290" y="1462289"/>
                  </a:moveTo>
                  <a:lnTo>
                    <a:pt x="91926" y="1462940"/>
                  </a:lnTo>
                  <a:lnTo>
                    <a:pt x="92127" y="1462626"/>
                  </a:lnTo>
                  <a:lnTo>
                    <a:pt x="92290" y="1462289"/>
                  </a:lnTo>
                  <a:close/>
                </a:path>
                <a:path w="694690" h="3048000">
                  <a:moveTo>
                    <a:pt x="92127" y="1462626"/>
                  </a:moveTo>
                  <a:lnTo>
                    <a:pt x="91926" y="1462940"/>
                  </a:lnTo>
                  <a:lnTo>
                    <a:pt x="92127" y="1462626"/>
                  </a:lnTo>
                  <a:close/>
                </a:path>
                <a:path w="694690" h="3048000">
                  <a:moveTo>
                    <a:pt x="92343" y="1462289"/>
                  </a:moveTo>
                  <a:lnTo>
                    <a:pt x="92127" y="1462626"/>
                  </a:lnTo>
                  <a:lnTo>
                    <a:pt x="92343" y="1462289"/>
                  </a:lnTo>
                  <a:close/>
                </a:path>
                <a:path w="694690" h="3048000">
                  <a:moveTo>
                    <a:pt x="103252" y="1445234"/>
                  </a:moveTo>
                  <a:lnTo>
                    <a:pt x="102751" y="1445914"/>
                  </a:lnTo>
                  <a:lnTo>
                    <a:pt x="103021" y="1445594"/>
                  </a:lnTo>
                  <a:lnTo>
                    <a:pt x="103252" y="1445234"/>
                  </a:lnTo>
                  <a:close/>
                </a:path>
                <a:path w="694690" h="3048000">
                  <a:moveTo>
                    <a:pt x="103021" y="1445594"/>
                  </a:moveTo>
                  <a:lnTo>
                    <a:pt x="102751" y="1445914"/>
                  </a:lnTo>
                  <a:lnTo>
                    <a:pt x="103021" y="1445594"/>
                  </a:lnTo>
                  <a:close/>
                </a:path>
                <a:path w="694690" h="3048000">
                  <a:moveTo>
                    <a:pt x="103326" y="1445234"/>
                  </a:moveTo>
                  <a:lnTo>
                    <a:pt x="103021" y="1445594"/>
                  </a:lnTo>
                  <a:lnTo>
                    <a:pt x="103326" y="1445234"/>
                  </a:lnTo>
                  <a:close/>
                </a:path>
                <a:path w="694690" h="3048000">
                  <a:moveTo>
                    <a:pt x="115155" y="1431244"/>
                  </a:moveTo>
                  <a:lnTo>
                    <a:pt x="114515" y="1431899"/>
                  </a:lnTo>
                  <a:lnTo>
                    <a:pt x="114857" y="1431597"/>
                  </a:lnTo>
                  <a:lnTo>
                    <a:pt x="115155" y="1431244"/>
                  </a:lnTo>
                  <a:close/>
                </a:path>
                <a:path w="694690" h="3048000">
                  <a:moveTo>
                    <a:pt x="114857" y="1431597"/>
                  </a:moveTo>
                  <a:lnTo>
                    <a:pt x="114515" y="1431899"/>
                  </a:lnTo>
                  <a:lnTo>
                    <a:pt x="114857" y="1431597"/>
                  </a:lnTo>
                  <a:close/>
                </a:path>
                <a:path w="694690" h="3048000">
                  <a:moveTo>
                    <a:pt x="115256" y="1431244"/>
                  </a:moveTo>
                  <a:lnTo>
                    <a:pt x="114857" y="1431597"/>
                  </a:lnTo>
                  <a:lnTo>
                    <a:pt x="115256" y="1431244"/>
                  </a:lnTo>
                  <a:close/>
                </a:path>
                <a:path w="694690" h="3048000">
                  <a:moveTo>
                    <a:pt x="336765" y="1403753"/>
                  </a:moveTo>
                  <a:lnTo>
                    <a:pt x="274670" y="1403753"/>
                  </a:lnTo>
                  <a:lnTo>
                    <a:pt x="274996" y="1403812"/>
                  </a:lnTo>
                  <a:lnTo>
                    <a:pt x="312671" y="1411577"/>
                  </a:lnTo>
                  <a:lnTo>
                    <a:pt x="350842" y="1419759"/>
                  </a:lnTo>
                  <a:lnTo>
                    <a:pt x="388793" y="1426524"/>
                  </a:lnTo>
                  <a:lnTo>
                    <a:pt x="425911" y="1430007"/>
                  </a:lnTo>
                  <a:lnTo>
                    <a:pt x="461620" y="1428266"/>
                  </a:lnTo>
                  <a:lnTo>
                    <a:pt x="495006" y="1419321"/>
                  </a:lnTo>
                  <a:lnTo>
                    <a:pt x="499010" y="1417320"/>
                  </a:lnTo>
                  <a:lnTo>
                    <a:pt x="426646" y="1417320"/>
                  </a:lnTo>
                  <a:lnTo>
                    <a:pt x="425744" y="1417299"/>
                  </a:lnTo>
                  <a:lnTo>
                    <a:pt x="426195" y="1417277"/>
                  </a:lnTo>
                  <a:lnTo>
                    <a:pt x="390999" y="1413976"/>
                  </a:lnTo>
                  <a:lnTo>
                    <a:pt x="390762" y="1413976"/>
                  </a:lnTo>
                  <a:lnTo>
                    <a:pt x="390241" y="1413904"/>
                  </a:lnTo>
                  <a:lnTo>
                    <a:pt x="353201" y="1407276"/>
                  </a:lnTo>
                  <a:lnTo>
                    <a:pt x="336765" y="1403753"/>
                  </a:lnTo>
                  <a:close/>
                </a:path>
                <a:path w="694690" h="3048000">
                  <a:moveTo>
                    <a:pt x="127919" y="1420039"/>
                  </a:moveTo>
                  <a:lnTo>
                    <a:pt x="127163" y="1420613"/>
                  </a:lnTo>
                  <a:lnTo>
                    <a:pt x="127562" y="1420354"/>
                  </a:lnTo>
                  <a:lnTo>
                    <a:pt x="127919" y="1420039"/>
                  </a:lnTo>
                  <a:close/>
                </a:path>
                <a:path w="694690" h="3048000">
                  <a:moveTo>
                    <a:pt x="127562" y="1420354"/>
                  </a:moveTo>
                  <a:lnTo>
                    <a:pt x="127163" y="1420613"/>
                  </a:lnTo>
                  <a:lnTo>
                    <a:pt x="127562" y="1420354"/>
                  </a:lnTo>
                  <a:close/>
                </a:path>
                <a:path w="694690" h="3048000">
                  <a:moveTo>
                    <a:pt x="128049" y="1420039"/>
                  </a:moveTo>
                  <a:lnTo>
                    <a:pt x="127919" y="1420039"/>
                  </a:lnTo>
                  <a:lnTo>
                    <a:pt x="127562" y="1420354"/>
                  </a:lnTo>
                  <a:lnTo>
                    <a:pt x="128049" y="1420039"/>
                  </a:lnTo>
                  <a:close/>
                </a:path>
                <a:path w="694690" h="3048000">
                  <a:moveTo>
                    <a:pt x="426195" y="1417277"/>
                  </a:moveTo>
                  <a:lnTo>
                    <a:pt x="425744" y="1417299"/>
                  </a:lnTo>
                  <a:lnTo>
                    <a:pt x="426646" y="1417320"/>
                  </a:lnTo>
                  <a:lnTo>
                    <a:pt x="426195" y="1417277"/>
                  </a:lnTo>
                  <a:close/>
                </a:path>
                <a:path w="694690" h="3048000">
                  <a:moveTo>
                    <a:pt x="459644" y="1415647"/>
                  </a:moveTo>
                  <a:lnTo>
                    <a:pt x="426195" y="1417277"/>
                  </a:lnTo>
                  <a:lnTo>
                    <a:pt x="426646" y="1417320"/>
                  </a:lnTo>
                  <a:lnTo>
                    <a:pt x="499010" y="1417320"/>
                  </a:lnTo>
                  <a:lnTo>
                    <a:pt x="502005" y="1415822"/>
                  </a:lnTo>
                  <a:lnTo>
                    <a:pt x="458990" y="1415822"/>
                  </a:lnTo>
                  <a:lnTo>
                    <a:pt x="459644" y="1415647"/>
                  </a:lnTo>
                  <a:close/>
                </a:path>
                <a:path w="694690" h="3048000">
                  <a:moveTo>
                    <a:pt x="460324" y="1415614"/>
                  </a:moveTo>
                  <a:lnTo>
                    <a:pt x="459644" y="1415647"/>
                  </a:lnTo>
                  <a:lnTo>
                    <a:pt x="458990" y="1415822"/>
                  </a:lnTo>
                  <a:lnTo>
                    <a:pt x="460324" y="1415614"/>
                  </a:lnTo>
                  <a:close/>
                </a:path>
                <a:path w="694690" h="3048000">
                  <a:moveTo>
                    <a:pt x="502422" y="1415614"/>
                  </a:moveTo>
                  <a:lnTo>
                    <a:pt x="460324" y="1415614"/>
                  </a:lnTo>
                  <a:lnTo>
                    <a:pt x="458990" y="1415822"/>
                  </a:lnTo>
                  <a:lnTo>
                    <a:pt x="502005" y="1415822"/>
                  </a:lnTo>
                  <a:lnTo>
                    <a:pt x="502422" y="1415614"/>
                  </a:lnTo>
                  <a:close/>
                </a:path>
                <a:path w="694690" h="3048000">
                  <a:moveTo>
                    <a:pt x="490475" y="1407388"/>
                  </a:moveTo>
                  <a:lnTo>
                    <a:pt x="459644" y="1415647"/>
                  </a:lnTo>
                  <a:lnTo>
                    <a:pt x="460324" y="1415614"/>
                  </a:lnTo>
                  <a:lnTo>
                    <a:pt x="502422" y="1415614"/>
                  </a:lnTo>
                  <a:lnTo>
                    <a:pt x="510966" y="1411335"/>
                  </a:lnTo>
                  <a:lnTo>
                    <a:pt x="516182" y="1407674"/>
                  </a:lnTo>
                  <a:lnTo>
                    <a:pt x="489902" y="1407674"/>
                  </a:lnTo>
                  <a:lnTo>
                    <a:pt x="490475" y="1407388"/>
                  </a:lnTo>
                  <a:close/>
                </a:path>
                <a:path w="694690" h="3048000">
                  <a:moveTo>
                    <a:pt x="390498" y="1413929"/>
                  </a:moveTo>
                  <a:lnTo>
                    <a:pt x="390762" y="1413976"/>
                  </a:lnTo>
                  <a:lnTo>
                    <a:pt x="390999" y="1413976"/>
                  </a:lnTo>
                  <a:lnTo>
                    <a:pt x="390498" y="1413929"/>
                  </a:lnTo>
                  <a:close/>
                </a:path>
                <a:path w="694690" h="3048000">
                  <a:moveTo>
                    <a:pt x="390363" y="1413904"/>
                  </a:moveTo>
                  <a:lnTo>
                    <a:pt x="390498" y="1413929"/>
                  </a:lnTo>
                  <a:lnTo>
                    <a:pt x="390363" y="1413904"/>
                  </a:lnTo>
                  <a:close/>
                </a:path>
                <a:path w="694690" h="3048000">
                  <a:moveTo>
                    <a:pt x="141485" y="1411335"/>
                  </a:moveTo>
                  <a:lnTo>
                    <a:pt x="140274" y="1411947"/>
                  </a:lnTo>
                  <a:lnTo>
                    <a:pt x="140911" y="1411707"/>
                  </a:lnTo>
                  <a:lnTo>
                    <a:pt x="141485" y="1411335"/>
                  </a:lnTo>
                  <a:close/>
                </a:path>
                <a:path w="694690" h="3048000">
                  <a:moveTo>
                    <a:pt x="140911" y="1411707"/>
                  </a:moveTo>
                  <a:lnTo>
                    <a:pt x="140274" y="1411947"/>
                  </a:lnTo>
                  <a:lnTo>
                    <a:pt x="140540" y="1411947"/>
                  </a:lnTo>
                  <a:lnTo>
                    <a:pt x="140911" y="1411707"/>
                  </a:lnTo>
                  <a:close/>
                </a:path>
                <a:path w="694690" h="3048000">
                  <a:moveTo>
                    <a:pt x="141897" y="1411335"/>
                  </a:moveTo>
                  <a:lnTo>
                    <a:pt x="141485" y="1411335"/>
                  </a:lnTo>
                  <a:lnTo>
                    <a:pt x="140911" y="1411707"/>
                  </a:lnTo>
                  <a:lnTo>
                    <a:pt x="141897" y="1411335"/>
                  </a:lnTo>
                  <a:close/>
                </a:path>
                <a:path w="694690" h="3048000">
                  <a:moveTo>
                    <a:pt x="312620" y="1411566"/>
                  </a:moveTo>
                  <a:close/>
                </a:path>
                <a:path w="694690" h="3048000">
                  <a:moveTo>
                    <a:pt x="491098" y="1407220"/>
                  </a:moveTo>
                  <a:lnTo>
                    <a:pt x="490475" y="1407388"/>
                  </a:lnTo>
                  <a:lnTo>
                    <a:pt x="489902" y="1407674"/>
                  </a:lnTo>
                  <a:lnTo>
                    <a:pt x="491098" y="1407220"/>
                  </a:lnTo>
                  <a:close/>
                </a:path>
                <a:path w="694690" h="3048000">
                  <a:moveTo>
                    <a:pt x="516828" y="1407220"/>
                  </a:moveTo>
                  <a:lnTo>
                    <a:pt x="491098" y="1407220"/>
                  </a:lnTo>
                  <a:lnTo>
                    <a:pt x="489902" y="1407674"/>
                  </a:lnTo>
                  <a:lnTo>
                    <a:pt x="516182" y="1407674"/>
                  </a:lnTo>
                  <a:lnTo>
                    <a:pt x="516828" y="1407220"/>
                  </a:lnTo>
                  <a:close/>
                </a:path>
                <a:path w="694690" h="3048000">
                  <a:moveTo>
                    <a:pt x="504410" y="1400421"/>
                  </a:moveTo>
                  <a:lnTo>
                    <a:pt x="490475" y="1407388"/>
                  </a:lnTo>
                  <a:lnTo>
                    <a:pt x="491098" y="1407220"/>
                  </a:lnTo>
                  <a:lnTo>
                    <a:pt x="516828" y="1407220"/>
                  </a:lnTo>
                  <a:lnTo>
                    <a:pt x="525769" y="1400945"/>
                  </a:lnTo>
                  <a:lnTo>
                    <a:pt x="526032" y="1400695"/>
                  </a:lnTo>
                  <a:lnTo>
                    <a:pt x="504019" y="1400695"/>
                  </a:lnTo>
                  <a:lnTo>
                    <a:pt x="504410" y="1400421"/>
                  </a:lnTo>
                  <a:close/>
                </a:path>
                <a:path w="694690" h="3048000">
                  <a:moveTo>
                    <a:pt x="353307" y="1407299"/>
                  </a:moveTo>
                  <a:close/>
                </a:path>
                <a:path w="694690" h="3048000">
                  <a:moveTo>
                    <a:pt x="353201" y="1407276"/>
                  </a:moveTo>
                  <a:close/>
                </a:path>
                <a:path w="694690" h="3048000">
                  <a:moveTo>
                    <a:pt x="274833" y="1403787"/>
                  </a:moveTo>
                  <a:lnTo>
                    <a:pt x="274996" y="1403812"/>
                  </a:lnTo>
                  <a:lnTo>
                    <a:pt x="274833" y="1403787"/>
                  </a:lnTo>
                  <a:close/>
                </a:path>
                <a:path w="694690" h="3048000">
                  <a:moveTo>
                    <a:pt x="310427" y="1398149"/>
                  </a:moveTo>
                  <a:lnTo>
                    <a:pt x="237757" y="1398149"/>
                  </a:lnTo>
                  <a:lnTo>
                    <a:pt x="238414" y="1398214"/>
                  </a:lnTo>
                  <a:lnTo>
                    <a:pt x="238183" y="1398214"/>
                  </a:lnTo>
                  <a:lnTo>
                    <a:pt x="274833" y="1403787"/>
                  </a:lnTo>
                  <a:lnTo>
                    <a:pt x="274670" y="1403753"/>
                  </a:lnTo>
                  <a:lnTo>
                    <a:pt x="336765" y="1403753"/>
                  </a:lnTo>
                  <a:lnTo>
                    <a:pt x="320246" y="1400213"/>
                  </a:lnTo>
                  <a:lnTo>
                    <a:pt x="310742" y="1398214"/>
                  </a:lnTo>
                  <a:lnTo>
                    <a:pt x="238414" y="1398214"/>
                  </a:lnTo>
                  <a:lnTo>
                    <a:pt x="238080" y="1398198"/>
                  </a:lnTo>
                  <a:lnTo>
                    <a:pt x="310665" y="1398198"/>
                  </a:lnTo>
                  <a:lnTo>
                    <a:pt x="310427" y="1398149"/>
                  </a:lnTo>
                  <a:close/>
                </a:path>
                <a:path w="694690" h="3048000">
                  <a:moveTo>
                    <a:pt x="504827" y="1400213"/>
                  </a:moveTo>
                  <a:lnTo>
                    <a:pt x="504410" y="1400421"/>
                  </a:lnTo>
                  <a:lnTo>
                    <a:pt x="504019" y="1400695"/>
                  </a:lnTo>
                  <a:lnTo>
                    <a:pt x="504827" y="1400213"/>
                  </a:lnTo>
                  <a:close/>
                </a:path>
                <a:path w="694690" h="3048000">
                  <a:moveTo>
                    <a:pt x="526538" y="1400213"/>
                  </a:moveTo>
                  <a:lnTo>
                    <a:pt x="504827" y="1400213"/>
                  </a:lnTo>
                  <a:lnTo>
                    <a:pt x="504019" y="1400695"/>
                  </a:lnTo>
                  <a:lnTo>
                    <a:pt x="526032" y="1400695"/>
                  </a:lnTo>
                  <a:lnTo>
                    <a:pt x="526538" y="1400213"/>
                  </a:lnTo>
                  <a:close/>
                </a:path>
                <a:path w="694690" h="3048000">
                  <a:moveTo>
                    <a:pt x="171347" y="1400233"/>
                  </a:moveTo>
                  <a:lnTo>
                    <a:pt x="169873" y="1400595"/>
                  </a:lnTo>
                  <a:lnTo>
                    <a:pt x="170631" y="1400503"/>
                  </a:lnTo>
                  <a:lnTo>
                    <a:pt x="171347" y="1400233"/>
                  </a:lnTo>
                  <a:close/>
                </a:path>
                <a:path w="694690" h="3048000">
                  <a:moveTo>
                    <a:pt x="170631" y="1400503"/>
                  </a:moveTo>
                  <a:lnTo>
                    <a:pt x="169873" y="1400595"/>
                  </a:lnTo>
                  <a:lnTo>
                    <a:pt x="170387" y="1400595"/>
                  </a:lnTo>
                  <a:lnTo>
                    <a:pt x="170631" y="1400503"/>
                  </a:lnTo>
                  <a:close/>
                </a:path>
                <a:path w="694690" h="3048000">
                  <a:moveTo>
                    <a:pt x="172851" y="1400233"/>
                  </a:moveTo>
                  <a:lnTo>
                    <a:pt x="171347" y="1400233"/>
                  </a:lnTo>
                  <a:lnTo>
                    <a:pt x="170631" y="1400503"/>
                  </a:lnTo>
                  <a:lnTo>
                    <a:pt x="172851" y="1400233"/>
                  </a:lnTo>
                  <a:close/>
                </a:path>
                <a:path w="694690" h="3048000">
                  <a:moveTo>
                    <a:pt x="536389" y="1390823"/>
                  </a:moveTo>
                  <a:lnTo>
                    <a:pt x="518085" y="1390823"/>
                  </a:lnTo>
                  <a:lnTo>
                    <a:pt x="517351" y="1391424"/>
                  </a:lnTo>
                  <a:lnTo>
                    <a:pt x="504410" y="1400421"/>
                  </a:lnTo>
                  <a:lnTo>
                    <a:pt x="504827" y="1400213"/>
                  </a:lnTo>
                  <a:lnTo>
                    <a:pt x="526538" y="1400213"/>
                  </a:lnTo>
                  <a:lnTo>
                    <a:pt x="536389" y="1390823"/>
                  </a:lnTo>
                  <a:close/>
                </a:path>
                <a:path w="694690" h="3048000">
                  <a:moveTo>
                    <a:pt x="237757" y="1398149"/>
                  </a:moveTo>
                  <a:lnTo>
                    <a:pt x="238080" y="1398198"/>
                  </a:lnTo>
                  <a:lnTo>
                    <a:pt x="238414" y="1398214"/>
                  </a:lnTo>
                  <a:lnTo>
                    <a:pt x="237757" y="1398149"/>
                  </a:lnTo>
                  <a:close/>
                </a:path>
                <a:path w="694690" h="3048000">
                  <a:moveTo>
                    <a:pt x="302365" y="1396489"/>
                  </a:moveTo>
                  <a:lnTo>
                    <a:pt x="203649" y="1396489"/>
                  </a:lnTo>
                  <a:lnTo>
                    <a:pt x="203118" y="1396553"/>
                  </a:lnTo>
                  <a:lnTo>
                    <a:pt x="238080" y="1398198"/>
                  </a:lnTo>
                  <a:lnTo>
                    <a:pt x="237757" y="1398149"/>
                  </a:lnTo>
                  <a:lnTo>
                    <a:pt x="310427" y="1398149"/>
                  </a:lnTo>
                  <a:lnTo>
                    <a:pt x="302365" y="1396489"/>
                  </a:lnTo>
                  <a:close/>
                </a:path>
                <a:path w="694690" h="3048000">
                  <a:moveTo>
                    <a:pt x="203649" y="1396489"/>
                  </a:moveTo>
                  <a:lnTo>
                    <a:pt x="202584" y="1396528"/>
                  </a:lnTo>
                  <a:lnTo>
                    <a:pt x="203118" y="1396553"/>
                  </a:lnTo>
                  <a:lnTo>
                    <a:pt x="203649" y="1396489"/>
                  </a:lnTo>
                  <a:close/>
                </a:path>
                <a:path w="694690" h="3048000">
                  <a:moveTo>
                    <a:pt x="517691" y="1391100"/>
                  </a:moveTo>
                  <a:lnTo>
                    <a:pt x="517229" y="1391424"/>
                  </a:lnTo>
                  <a:lnTo>
                    <a:pt x="517691" y="1391100"/>
                  </a:lnTo>
                  <a:close/>
                </a:path>
                <a:path w="694690" h="3048000">
                  <a:moveTo>
                    <a:pt x="518085" y="1390823"/>
                  </a:moveTo>
                  <a:lnTo>
                    <a:pt x="517691" y="1391100"/>
                  </a:lnTo>
                  <a:lnTo>
                    <a:pt x="517351" y="1391424"/>
                  </a:lnTo>
                  <a:lnTo>
                    <a:pt x="518085" y="1390823"/>
                  </a:lnTo>
                  <a:close/>
                </a:path>
                <a:path w="694690" h="3048000">
                  <a:moveTo>
                    <a:pt x="546556" y="1378915"/>
                  </a:moveTo>
                  <a:lnTo>
                    <a:pt x="530475" y="1378915"/>
                  </a:lnTo>
                  <a:lnTo>
                    <a:pt x="529866" y="1379584"/>
                  </a:lnTo>
                  <a:lnTo>
                    <a:pt x="517691" y="1391100"/>
                  </a:lnTo>
                  <a:lnTo>
                    <a:pt x="518085" y="1390823"/>
                  </a:lnTo>
                  <a:lnTo>
                    <a:pt x="536389" y="1390823"/>
                  </a:lnTo>
                  <a:lnTo>
                    <a:pt x="539565" y="1387796"/>
                  </a:lnTo>
                  <a:lnTo>
                    <a:pt x="546556" y="1378915"/>
                  </a:lnTo>
                  <a:close/>
                </a:path>
                <a:path w="694690" h="3048000">
                  <a:moveTo>
                    <a:pt x="530148" y="1379226"/>
                  </a:moveTo>
                  <a:lnTo>
                    <a:pt x="529773" y="1379584"/>
                  </a:lnTo>
                  <a:lnTo>
                    <a:pt x="530148" y="1379226"/>
                  </a:lnTo>
                  <a:close/>
                </a:path>
                <a:path w="694690" h="3048000">
                  <a:moveTo>
                    <a:pt x="530475" y="1378915"/>
                  </a:moveTo>
                  <a:lnTo>
                    <a:pt x="530148" y="1379226"/>
                  </a:lnTo>
                  <a:lnTo>
                    <a:pt x="529866" y="1379584"/>
                  </a:lnTo>
                  <a:lnTo>
                    <a:pt x="530475" y="1378915"/>
                  </a:lnTo>
                  <a:close/>
                </a:path>
                <a:path w="694690" h="3048000">
                  <a:moveTo>
                    <a:pt x="556689" y="1364212"/>
                  </a:moveTo>
                  <a:lnTo>
                    <a:pt x="541968" y="1364212"/>
                  </a:lnTo>
                  <a:lnTo>
                    <a:pt x="541502" y="1364890"/>
                  </a:lnTo>
                  <a:lnTo>
                    <a:pt x="530148" y="1379226"/>
                  </a:lnTo>
                  <a:lnTo>
                    <a:pt x="530475" y="1378915"/>
                  </a:lnTo>
                  <a:lnTo>
                    <a:pt x="546556" y="1378915"/>
                  </a:lnTo>
                  <a:lnTo>
                    <a:pt x="552202" y="1371743"/>
                  </a:lnTo>
                  <a:lnTo>
                    <a:pt x="556689" y="1364212"/>
                  </a:lnTo>
                  <a:close/>
                </a:path>
                <a:path w="694690" h="3048000">
                  <a:moveTo>
                    <a:pt x="541713" y="1364536"/>
                  </a:moveTo>
                  <a:lnTo>
                    <a:pt x="541434" y="1364890"/>
                  </a:lnTo>
                  <a:lnTo>
                    <a:pt x="541713" y="1364536"/>
                  </a:lnTo>
                  <a:close/>
                </a:path>
                <a:path w="694690" h="3048000">
                  <a:moveTo>
                    <a:pt x="541968" y="1364212"/>
                  </a:moveTo>
                  <a:lnTo>
                    <a:pt x="541713" y="1364536"/>
                  </a:lnTo>
                  <a:lnTo>
                    <a:pt x="541502" y="1364890"/>
                  </a:lnTo>
                  <a:lnTo>
                    <a:pt x="541968" y="1364212"/>
                  </a:lnTo>
                  <a:close/>
                </a:path>
                <a:path w="694690" h="3048000">
                  <a:moveTo>
                    <a:pt x="566387" y="1346427"/>
                  </a:moveTo>
                  <a:lnTo>
                    <a:pt x="552502" y="1346427"/>
                  </a:lnTo>
                  <a:lnTo>
                    <a:pt x="552168" y="1347068"/>
                  </a:lnTo>
                  <a:lnTo>
                    <a:pt x="541713" y="1364536"/>
                  </a:lnTo>
                  <a:lnTo>
                    <a:pt x="541968" y="1364212"/>
                  </a:lnTo>
                  <a:lnTo>
                    <a:pt x="556689" y="1364212"/>
                  </a:lnTo>
                  <a:lnTo>
                    <a:pt x="563598" y="1352616"/>
                  </a:lnTo>
                  <a:lnTo>
                    <a:pt x="566387" y="1346427"/>
                  </a:lnTo>
                  <a:close/>
                </a:path>
                <a:path w="694690" h="3048000">
                  <a:moveTo>
                    <a:pt x="552317" y="1346737"/>
                  </a:moveTo>
                  <a:lnTo>
                    <a:pt x="552119" y="1347068"/>
                  </a:lnTo>
                  <a:lnTo>
                    <a:pt x="552317" y="1346737"/>
                  </a:lnTo>
                  <a:close/>
                </a:path>
                <a:path w="694690" h="3048000">
                  <a:moveTo>
                    <a:pt x="552502" y="1346427"/>
                  </a:moveTo>
                  <a:lnTo>
                    <a:pt x="552317" y="1346737"/>
                  </a:lnTo>
                  <a:lnTo>
                    <a:pt x="552168" y="1347068"/>
                  </a:lnTo>
                  <a:lnTo>
                    <a:pt x="552502" y="1346427"/>
                  </a:lnTo>
                  <a:close/>
                </a:path>
                <a:path w="694690" h="3048000">
                  <a:moveTo>
                    <a:pt x="575382" y="1325286"/>
                  </a:moveTo>
                  <a:lnTo>
                    <a:pt x="561982" y="1325286"/>
                  </a:lnTo>
                  <a:lnTo>
                    <a:pt x="561766" y="1325834"/>
                  </a:lnTo>
                  <a:lnTo>
                    <a:pt x="552317" y="1346737"/>
                  </a:lnTo>
                  <a:lnTo>
                    <a:pt x="552502" y="1346427"/>
                  </a:lnTo>
                  <a:lnTo>
                    <a:pt x="566387" y="1346427"/>
                  </a:lnTo>
                  <a:lnTo>
                    <a:pt x="573683" y="1330237"/>
                  </a:lnTo>
                  <a:lnTo>
                    <a:pt x="575382" y="1325286"/>
                  </a:lnTo>
                  <a:close/>
                </a:path>
                <a:path w="694690" h="3048000">
                  <a:moveTo>
                    <a:pt x="561865" y="1325547"/>
                  </a:moveTo>
                  <a:lnTo>
                    <a:pt x="561735" y="1325834"/>
                  </a:lnTo>
                  <a:lnTo>
                    <a:pt x="561865" y="1325547"/>
                  </a:lnTo>
                  <a:close/>
                </a:path>
                <a:path w="694690" h="3048000">
                  <a:moveTo>
                    <a:pt x="561982" y="1325286"/>
                  </a:moveTo>
                  <a:lnTo>
                    <a:pt x="561865" y="1325547"/>
                  </a:lnTo>
                  <a:lnTo>
                    <a:pt x="561766" y="1325834"/>
                  </a:lnTo>
                  <a:lnTo>
                    <a:pt x="561982" y="1325286"/>
                  </a:lnTo>
                  <a:close/>
                </a:path>
                <a:path w="694690" h="3048000">
                  <a:moveTo>
                    <a:pt x="583799" y="1299956"/>
                  </a:moveTo>
                  <a:lnTo>
                    <a:pt x="570650" y="1299956"/>
                  </a:lnTo>
                  <a:lnTo>
                    <a:pt x="570529" y="1300349"/>
                  </a:lnTo>
                  <a:lnTo>
                    <a:pt x="561865" y="1325547"/>
                  </a:lnTo>
                  <a:lnTo>
                    <a:pt x="561982" y="1325286"/>
                  </a:lnTo>
                  <a:lnTo>
                    <a:pt x="575382" y="1325286"/>
                  </a:lnTo>
                  <a:lnTo>
                    <a:pt x="582729" y="1303886"/>
                  </a:lnTo>
                  <a:lnTo>
                    <a:pt x="583799" y="1299956"/>
                  </a:lnTo>
                  <a:close/>
                </a:path>
                <a:path w="694690" h="3048000">
                  <a:moveTo>
                    <a:pt x="570583" y="1300150"/>
                  </a:moveTo>
                  <a:lnTo>
                    <a:pt x="570515" y="1300349"/>
                  </a:lnTo>
                  <a:lnTo>
                    <a:pt x="570583" y="1300150"/>
                  </a:lnTo>
                  <a:close/>
                </a:path>
                <a:path w="694690" h="3048000">
                  <a:moveTo>
                    <a:pt x="591805" y="1269979"/>
                  </a:moveTo>
                  <a:lnTo>
                    <a:pt x="578802" y="1269979"/>
                  </a:lnTo>
                  <a:lnTo>
                    <a:pt x="570583" y="1300150"/>
                  </a:lnTo>
                  <a:lnTo>
                    <a:pt x="570650" y="1299956"/>
                  </a:lnTo>
                  <a:lnTo>
                    <a:pt x="583799" y="1299956"/>
                  </a:lnTo>
                  <a:lnTo>
                    <a:pt x="591094" y="1273173"/>
                  </a:lnTo>
                  <a:lnTo>
                    <a:pt x="591805" y="1269979"/>
                  </a:lnTo>
                  <a:close/>
                </a:path>
                <a:path w="694690" h="3048000">
                  <a:moveTo>
                    <a:pt x="599327" y="1235754"/>
                  </a:moveTo>
                  <a:lnTo>
                    <a:pt x="586414" y="1235754"/>
                  </a:lnTo>
                  <a:lnTo>
                    <a:pt x="578766" y="1270113"/>
                  </a:lnTo>
                  <a:lnTo>
                    <a:pt x="578802" y="1269979"/>
                  </a:lnTo>
                  <a:lnTo>
                    <a:pt x="591805" y="1269979"/>
                  </a:lnTo>
                  <a:lnTo>
                    <a:pt x="598835" y="1238403"/>
                  </a:lnTo>
                  <a:lnTo>
                    <a:pt x="599327" y="1235754"/>
                  </a:lnTo>
                  <a:close/>
                </a:path>
                <a:path w="694690" h="3048000">
                  <a:moveTo>
                    <a:pt x="606340" y="1197663"/>
                  </a:moveTo>
                  <a:lnTo>
                    <a:pt x="593486" y="1197663"/>
                  </a:lnTo>
                  <a:lnTo>
                    <a:pt x="586392" y="1235853"/>
                  </a:lnTo>
                  <a:lnTo>
                    <a:pt x="599327" y="1235754"/>
                  </a:lnTo>
                  <a:lnTo>
                    <a:pt x="605989" y="1199897"/>
                  </a:lnTo>
                  <a:lnTo>
                    <a:pt x="606340" y="1197663"/>
                  </a:lnTo>
                  <a:close/>
                </a:path>
                <a:path w="694690" h="3048000">
                  <a:moveTo>
                    <a:pt x="612839" y="1156078"/>
                  </a:moveTo>
                  <a:lnTo>
                    <a:pt x="600026" y="1156078"/>
                  </a:lnTo>
                  <a:lnTo>
                    <a:pt x="593472" y="1197735"/>
                  </a:lnTo>
                  <a:lnTo>
                    <a:pt x="606340" y="1197663"/>
                  </a:lnTo>
                  <a:lnTo>
                    <a:pt x="612583" y="1157983"/>
                  </a:lnTo>
                  <a:lnTo>
                    <a:pt x="612839" y="1156078"/>
                  </a:lnTo>
                  <a:close/>
                </a:path>
                <a:path w="694690" h="3048000">
                  <a:moveTo>
                    <a:pt x="618837" y="1111361"/>
                  </a:moveTo>
                  <a:lnTo>
                    <a:pt x="606052" y="1111361"/>
                  </a:lnTo>
                  <a:lnTo>
                    <a:pt x="600016" y="1156144"/>
                  </a:lnTo>
                  <a:lnTo>
                    <a:pt x="612839" y="1156078"/>
                  </a:lnTo>
                  <a:lnTo>
                    <a:pt x="618646" y="1113001"/>
                  </a:lnTo>
                  <a:lnTo>
                    <a:pt x="618837" y="1111361"/>
                  </a:lnTo>
                  <a:close/>
                </a:path>
                <a:path w="694690" h="3048000">
                  <a:moveTo>
                    <a:pt x="624346" y="1063868"/>
                  </a:moveTo>
                  <a:lnTo>
                    <a:pt x="611581" y="1063868"/>
                  </a:lnTo>
                  <a:lnTo>
                    <a:pt x="606046" y="1111405"/>
                  </a:lnTo>
                  <a:lnTo>
                    <a:pt x="618837" y="1111361"/>
                  </a:lnTo>
                  <a:lnTo>
                    <a:pt x="624202" y="1065289"/>
                  </a:lnTo>
                  <a:lnTo>
                    <a:pt x="624346" y="1063868"/>
                  </a:lnTo>
                  <a:close/>
                </a:path>
                <a:path w="694690" h="3048000">
                  <a:moveTo>
                    <a:pt x="629374" y="1013955"/>
                  </a:moveTo>
                  <a:lnTo>
                    <a:pt x="616633" y="1013955"/>
                  </a:lnTo>
                  <a:lnTo>
                    <a:pt x="611577" y="1063902"/>
                  </a:lnTo>
                  <a:lnTo>
                    <a:pt x="624346" y="1063868"/>
                  </a:lnTo>
                  <a:lnTo>
                    <a:pt x="629273" y="1015177"/>
                  </a:lnTo>
                  <a:lnTo>
                    <a:pt x="629374" y="1013955"/>
                  </a:lnTo>
                  <a:close/>
                </a:path>
                <a:path w="694690" h="3048000">
                  <a:moveTo>
                    <a:pt x="638112" y="908243"/>
                  </a:moveTo>
                  <a:lnTo>
                    <a:pt x="625387" y="908243"/>
                  </a:lnTo>
                  <a:lnTo>
                    <a:pt x="616623" y="1014056"/>
                  </a:lnTo>
                  <a:lnTo>
                    <a:pt x="629374" y="1013955"/>
                  </a:lnTo>
                  <a:lnTo>
                    <a:pt x="638049" y="909231"/>
                  </a:lnTo>
                  <a:lnTo>
                    <a:pt x="638112" y="908243"/>
                  </a:lnTo>
                  <a:close/>
                </a:path>
                <a:path w="694690" h="3048000">
                  <a:moveTo>
                    <a:pt x="645192" y="797110"/>
                  </a:moveTo>
                  <a:lnTo>
                    <a:pt x="632477" y="797110"/>
                  </a:lnTo>
                  <a:lnTo>
                    <a:pt x="625381" y="908309"/>
                  </a:lnTo>
                  <a:lnTo>
                    <a:pt x="638112" y="908243"/>
                  </a:lnTo>
                  <a:lnTo>
                    <a:pt x="645192" y="797110"/>
                  </a:lnTo>
                  <a:close/>
                </a:path>
                <a:path w="694690" h="3048000">
                  <a:moveTo>
                    <a:pt x="658188" y="458910"/>
                  </a:moveTo>
                  <a:lnTo>
                    <a:pt x="645485" y="458910"/>
                  </a:lnTo>
                  <a:lnTo>
                    <a:pt x="642337" y="570096"/>
                  </a:lnTo>
                  <a:lnTo>
                    <a:pt x="638047" y="683901"/>
                  </a:lnTo>
                  <a:lnTo>
                    <a:pt x="632471" y="797203"/>
                  </a:lnTo>
                  <a:lnTo>
                    <a:pt x="645192" y="797110"/>
                  </a:lnTo>
                  <a:lnTo>
                    <a:pt x="650784" y="683313"/>
                  </a:lnTo>
                  <a:lnTo>
                    <a:pt x="655059" y="569649"/>
                  </a:lnTo>
                  <a:lnTo>
                    <a:pt x="658188" y="458910"/>
                  </a:lnTo>
                  <a:close/>
                </a:path>
                <a:path w="694690" h="3048000">
                  <a:moveTo>
                    <a:pt x="662665" y="101034"/>
                  </a:moveTo>
                  <a:lnTo>
                    <a:pt x="649965" y="101034"/>
                  </a:lnTo>
                  <a:lnTo>
                    <a:pt x="649882" y="134725"/>
                  </a:lnTo>
                  <a:lnTo>
                    <a:pt x="649707" y="172256"/>
                  </a:lnTo>
                  <a:lnTo>
                    <a:pt x="649415" y="213311"/>
                  </a:lnTo>
                  <a:lnTo>
                    <a:pt x="648987" y="257542"/>
                  </a:lnTo>
                  <a:lnTo>
                    <a:pt x="648401" y="304600"/>
                  </a:lnTo>
                  <a:lnTo>
                    <a:pt x="647634" y="354133"/>
                  </a:lnTo>
                  <a:lnTo>
                    <a:pt x="645484" y="458946"/>
                  </a:lnTo>
                  <a:lnTo>
                    <a:pt x="658188" y="458910"/>
                  </a:lnTo>
                  <a:lnTo>
                    <a:pt x="660341" y="353888"/>
                  </a:lnTo>
                  <a:lnTo>
                    <a:pt x="661104" y="304403"/>
                  </a:lnTo>
                  <a:lnTo>
                    <a:pt x="661690" y="257384"/>
                  </a:lnTo>
                  <a:lnTo>
                    <a:pt x="662116" y="213188"/>
                  </a:lnTo>
                  <a:lnTo>
                    <a:pt x="662408" y="172166"/>
                  </a:lnTo>
                  <a:lnTo>
                    <a:pt x="662583" y="134725"/>
                  </a:lnTo>
                  <a:lnTo>
                    <a:pt x="662665" y="101034"/>
                  </a:lnTo>
                  <a:close/>
                </a:path>
                <a:path w="694690" h="3048000">
                  <a:moveTo>
                    <a:pt x="647639" y="353888"/>
                  </a:moveTo>
                  <a:close/>
                </a:path>
                <a:path w="694690" h="3048000">
                  <a:moveTo>
                    <a:pt x="662642" y="76177"/>
                  </a:moveTo>
                  <a:lnTo>
                    <a:pt x="649942" y="76221"/>
                  </a:lnTo>
                  <a:lnTo>
                    <a:pt x="649965" y="101040"/>
                  </a:lnTo>
                  <a:lnTo>
                    <a:pt x="662665" y="101034"/>
                  </a:lnTo>
                  <a:lnTo>
                    <a:pt x="662642" y="76177"/>
                  </a:lnTo>
                  <a:close/>
                </a:path>
                <a:path w="694690" h="3048000">
                  <a:moveTo>
                    <a:pt x="656057" y="0"/>
                  </a:moveTo>
                  <a:lnTo>
                    <a:pt x="618225" y="76333"/>
                  </a:lnTo>
                  <a:lnTo>
                    <a:pt x="649942" y="76221"/>
                  </a:lnTo>
                  <a:lnTo>
                    <a:pt x="649930" y="63505"/>
                  </a:lnTo>
                  <a:lnTo>
                    <a:pt x="688083" y="63493"/>
                  </a:lnTo>
                  <a:lnTo>
                    <a:pt x="656057" y="0"/>
                  </a:lnTo>
                  <a:close/>
                </a:path>
                <a:path w="694690" h="3048000">
                  <a:moveTo>
                    <a:pt x="662630" y="63493"/>
                  </a:moveTo>
                  <a:lnTo>
                    <a:pt x="649930" y="63505"/>
                  </a:lnTo>
                  <a:lnTo>
                    <a:pt x="649942" y="76221"/>
                  </a:lnTo>
                  <a:lnTo>
                    <a:pt x="662642" y="76177"/>
                  </a:lnTo>
                  <a:lnTo>
                    <a:pt x="662630" y="63493"/>
                  </a:lnTo>
                  <a:close/>
                </a:path>
                <a:path w="694690" h="3048000">
                  <a:moveTo>
                    <a:pt x="688083" y="63493"/>
                  </a:moveTo>
                  <a:lnTo>
                    <a:pt x="662630" y="63493"/>
                  </a:lnTo>
                  <a:lnTo>
                    <a:pt x="662642" y="76177"/>
                  </a:lnTo>
                  <a:lnTo>
                    <a:pt x="694424" y="76065"/>
                  </a:lnTo>
                  <a:lnTo>
                    <a:pt x="688083" y="63493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28645" y="4888981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5" y="284913"/>
                  </a:lnTo>
                  <a:lnTo>
                    <a:pt x="54838" y="284913"/>
                  </a:lnTo>
                  <a:lnTo>
                    <a:pt x="42148" y="284384"/>
                  </a:lnTo>
                  <a:lnTo>
                    <a:pt x="43126" y="260915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5"/>
                  </a:moveTo>
                  <a:lnTo>
                    <a:pt x="42148" y="284384"/>
                  </a:lnTo>
                  <a:lnTo>
                    <a:pt x="54838" y="284913"/>
                  </a:lnTo>
                  <a:lnTo>
                    <a:pt x="54973" y="281679"/>
                  </a:lnTo>
                  <a:lnTo>
                    <a:pt x="54107" y="281679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5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5"/>
                  </a:lnTo>
                  <a:lnTo>
                    <a:pt x="54838" y="284913"/>
                  </a:lnTo>
                  <a:lnTo>
                    <a:pt x="55865" y="284913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79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5"/>
                  </a:moveTo>
                  <a:lnTo>
                    <a:pt x="49018" y="272057"/>
                  </a:lnTo>
                  <a:lnTo>
                    <a:pt x="54107" y="281679"/>
                  </a:lnTo>
                  <a:lnTo>
                    <a:pt x="54973" y="281679"/>
                  </a:lnTo>
                  <a:lnTo>
                    <a:pt x="55815" y="261445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5"/>
                  </a:lnTo>
                  <a:lnTo>
                    <a:pt x="49018" y="272057"/>
                  </a:lnTo>
                  <a:lnTo>
                    <a:pt x="55815" y="261445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067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067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480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480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766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76691" y="54194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87741" y="54321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87741" y="543217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51535" y="3479545"/>
              <a:ext cx="282575" cy="2057400"/>
            </a:xfrm>
            <a:custGeom>
              <a:avLst/>
              <a:gdLst/>
              <a:ahLst/>
              <a:cxnLst/>
              <a:rect l="l" t="t" r="r" b="b"/>
              <a:pathLst>
                <a:path w="282575" h="2057400">
                  <a:moveTo>
                    <a:pt x="30878" y="1982640"/>
                  </a:moveTo>
                  <a:lnTo>
                    <a:pt x="22439" y="1984551"/>
                  </a:lnTo>
                  <a:lnTo>
                    <a:pt x="10524" y="1992998"/>
                  </a:lnTo>
                  <a:lnTo>
                    <a:pt x="2645" y="2005296"/>
                  </a:lnTo>
                  <a:lnTo>
                    <a:pt x="0" y="2020192"/>
                  </a:lnTo>
                  <a:lnTo>
                    <a:pt x="3340" y="2034948"/>
                  </a:lnTo>
                  <a:lnTo>
                    <a:pt x="11787" y="2046864"/>
                  </a:lnTo>
                  <a:lnTo>
                    <a:pt x="24086" y="2054743"/>
                  </a:lnTo>
                  <a:lnTo>
                    <a:pt x="38982" y="2057389"/>
                  </a:lnTo>
                  <a:lnTo>
                    <a:pt x="53738" y="2054048"/>
                  </a:lnTo>
                  <a:lnTo>
                    <a:pt x="65654" y="2045601"/>
                  </a:lnTo>
                  <a:lnTo>
                    <a:pt x="73533" y="2033303"/>
                  </a:lnTo>
                  <a:lnTo>
                    <a:pt x="75993" y="2019448"/>
                  </a:lnTo>
                  <a:lnTo>
                    <a:pt x="31741" y="2019448"/>
                  </a:lnTo>
                  <a:lnTo>
                    <a:pt x="30878" y="1982640"/>
                  </a:lnTo>
                  <a:close/>
                </a:path>
                <a:path w="282575" h="2057400">
                  <a:moveTo>
                    <a:pt x="37195" y="1981210"/>
                  </a:moveTo>
                  <a:lnTo>
                    <a:pt x="30878" y="1982640"/>
                  </a:lnTo>
                  <a:lnTo>
                    <a:pt x="31741" y="2019448"/>
                  </a:lnTo>
                  <a:lnTo>
                    <a:pt x="44437" y="2019151"/>
                  </a:lnTo>
                  <a:lnTo>
                    <a:pt x="43574" y="1982343"/>
                  </a:lnTo>
                  <a:lnTo>
                    <a:pt x="37195" y="1981210"/>
                  </a:lnTo>
                  <a:close/>
                </a:path>
                <a:path w="282575" h="2057400">
                  <a:moveTo>
                    <a:pt x="43574" y="1982343"/>
                  </a:moveTo>
                  <a:lnTo>
                    <a:pt x="44437" y="2019151"/>
                  </a:lnTo>
                  <a:lnTo>
                    <a:pt x="31741" y="2019448"/>
                  </a:lnTo>
                  <a:lnTo>
                    <a:pt x="75993" y="2019448"/>
                  </a:lnTo>
                  <a:lnTo>
                    <a:pt x="76178" y="2018407"/>
                  </a:lnTo>
                  <a:lnTo>
                    <a:pt x="72837" y="2003651"/>
                  </a:lnTo>
                  <a:lnTo>
                    <a:pt x="64390" y="1991735"/>
                  </a:lnTo>
                  <a:lnTo>
                    <a:pt x="52092" y="1983856"/>
                  </a:lnTo>
                  <a:lnTo>
                    <a:pt x="43574" y="1982343"/>
                  </a:lnTo>
                  <a:close/>
                </a:path>
                <a:path w="282575" h="2057400">
                  <a:moveTo>
                    <a:pt x="92562" y="926233"/>
                  </a:moveTo>
                  <a:lnTo>
                    <a:pt x="56455" y="954594"/>
                  </a:lnTo>
                  <a:lnTo>
                    <a:pt x="44658" y="991928"/>
                  </a:lnTo>
                  <a:lnTo>
                    <a:pt x="36522" y="1046736"/>
                  </a:lnTo>
                  <a:lnTo>
                    <a:pt x="32298" y="1089643"/>
                  </a:lnTo>
                  <a:lnTo>
                    <a:pt x="28887" y="1137070"/>
                  </a:lnTo>
                  <a:lnTo>
                    <a:pt x="26206" y="1189309"/>
                  </a:lnTo>
                  <a:lnTo>
                    <a:pt x="24251" y="1244644"/>
                  </a:lnTo>
                  <a:lnTo>
                    <a:pt x="22924" y="1303587"/>
                  </a:lnTo>
                  <a:lnTo>
                    <a:pt x="22168" y="1365808"/>
                  </a:lnTo>
                  <a:lnTo>
                    <a:pt x="21930" y="1430978"/>
                  </a:lnTo>
                  <a:lnTo>
                    <a:pt x="22150" y="1498827"/>
                  </a:lnTo>
                  <a:lnTo>
                    <a:pt x="22773" y="1568983"/>
                  </a:lnTo>
                  <a:lnTo>
                    <a:pt x="24996" y="1714802"/>
                  </a:lnTo>
                  <a:lnTo>
                    <a:pt x="28139" y="1865837"/>
                  </a:lnTo>
                  <a:lnTo>
                    <a:pt x="30878" y="1982640"/>
                  </a:lnTo>
                  <a:lnTo>
                    <a:pt x="37195" y="1981210"/>
                  </a:lnTo>
                  <a:lnTo>
                    <a:pt x="43547" y="1981210"/>
                  </a:lnTo>
                  <a:lnTo>
                    <a:pt x="40835" y="1865539"/>
                  </a:lnTo>
                  <a:lnTo>
                    <a:pt x="37694" y="1714554"/>
                  </a:lnTo>
                  <a:lnTo>
                    <a:pt x="35472" y="1568809"/>
                  </a:lnTo>
                  <a:lnTo>
                    <a:pt x="34849" y="1498732"/>
                  </a:lnTo>
                  <a:lnTo>
                    <a:pt x="34630" y="1430978"/>
                  </a:lnTo>
                  <a:lnTo>
                    <a:pt x="34870" y="1365681"/>
                  </a:lnTo>
                  <a:lnTo>
                    <a:pt x="35625" y="1303587"/>
                  </a:lnTo>
                  <a:lnTo>
                    <a:pt x="36968" y="1244235"/>
                  </a:lnTo>
                  <a:lnTo>
                    <a:pt x="38914" y="1189309"/>
                  </a:lnTo>
                  <a:lnTo>
                    <a:pt x="41560" y="1137917"/>
                  </a:lnTo>
                  <a:lnTo>
                    <a:pt x="44947" y="1090804"/>
                  </a:lnTo>
                  <a:lnTo>
                    <a:pt x="49129" y="1048312"/>
                  </a:lnTo>
                  <a:lnTo>
                    <a:pt x="54154" y="1010782"/>
                  </a:lnTo>
                  <a:lnTo>
                    <a:pt x="57057" y="994726"/>
                  </a:lnTo>
                  <a:lnTo>
                    <a:pt x="60270" y="981344"/>
                  </a:lnTo>
                  <a:lnTo>
                    <a:pt x="60435" y="980658"/>
                  </a:lnTo>
                  <a:lnTo>
                    <a:pt x="67667" y="960917"/>
                  </a:lnTo>
                  <a:lnTo>
                    <a:pt x="67492" y="960917"/>
                  </a:lnTo>
                  <a:lnTo>
                    <a:pt x="68139" y="959623"/>
                  </a:lnTo>
                  <a:lnTo>
                    <a:pt x="68336" y="959623"/>
                  </a:lnTo>
                  <a:lnTo>
                    <a:pt x="75696" y="948329"/>
                  </a:lnTo>
                  <a:lnTo>
                    <a:pt x="75252" y="948329"/>
                  </a:lnTo>
                  <a:lnTo>
                    <a:pt x="76734" y="946736"/>
                  </a:lnTo>
                  <a:lnTo>
                    <a:pt x="77351" y="946736"/>
                  </a:lnTo>
                  <a:lnTo>
                    <a:pt x="84147" y="941579"/>
                  </a:lnTo>
                  <a:lnTo>
                    <a:pt x="83281" y="941579"/>
                  </a:lnTo>
                  <a:lnTo>
                    <a:pt x="85610" y="940469"/>
                  </a:lnTo>
                  <a:lnTo>
                    <a:pt x="87818" y="940469"/>
                  </a:lnTo>
                  <a:lnTo>
                    <a:pt x="93499" y="939079"/>
                  </a:lnTo>
                  <a:lnTo>
                    <a:pt x="92431" y="938978"/>
                  </a:lnTo>
                  <a:lnTo>
                    <a:pt x="94540" y="938824"/>
                  </a:lnTo>
                  <a:lnTo>
                    <a:pt x="137181" y="938824"/>
                  </a:lnTo>
                  <a:lnTo>
                    <a:pt x="132390" y="936929"/>
                  </a:lnTo>
                  <a:lnTo>
                    <a:pt x="119536" y="931603"/>
                  </a:lnTo>
                  <a:lnTo>
                    <a:pt x="106215" y="927526"/>
                  </a:lnTo>
                  <a:lnTo>
                    <a:pt x="92562" y="926233"/>
                  </a:lnTo>
                  <a:close/>
                </a:path>
                <a:path w="282575" h="2057400">
                  <a:moveTo>
                    <a:pt x="43547" y="1981210"/>
                  </a:moveTo>
                  <a:lnTo>
                    <a:pt x="37195" y="1981210"/>
                  </a:lnTo>
                  <a:lnTo>
                    <a:pt x="43574" y="1982343"/>
                  </a:lnTo>
                  <a:lnTo>
                    <a:pt x="43547" y="1981210"/>
                  </a:lnTo>
                  <a:close/>
                </a:path>
                <a:path w="282575" h="2057400">
                  <a:moveTo>
                    <a:pt x="37694" y="1714554"/>
                  </a:moveTo>
                  <a:close/>
                </a:path>
                <a:path w="282575" h="2057400">
                  <a:moveTo>
                    <a:pt x="34869" y="1365755"/>
                  </a:moveTo>
                  <a:close/>
                </a:path>
                <a:path w="282575" h="2057400">
                  <a:moveTo>
                    <a:pt x="60435" y="980658"/>
                  </a:moveTo>
                  <a:lnTo>
                    <a:pt x="60228" y="981344"/>
                  </a:lnTo>
                  <a:lnTo>
                    <a:pt x="60351" y="981005"/>
                  </a:lnTo>
                  <a:lnTo>
                    <a:pt x="60435" y="980658"/>
                  </a:lnTo>
                  <a:close/>
                </a:path>
                <a:path w="282575" h="2057400">
                  <a:moveTo>
                    <a:pt x="60351" y="981005"/>
                  </a:moveTo>
                  <a:lnTo>
                    <a:pt x="60228" y="981344"/>
                  </a:lnTo>
                  <a:lnTo>
                    <a:pt x="60351" y="981005"/>
                  </a:lnTo>
                  <a:close/>
                </a:path>
                <a:path w="282575" h="2057400">
                  <a:moveTo>
                    <a:pt x="60478" y="980658"/>
                  </a:moveTo>
                  <a:lnTo>
                    <a:pt x="60351" y="981005"/>
                  </a:lnTo>
                  <a:lnTo>
                    <a:pt x="60478" y="980658"/>
                  </a:lnTo>
                  <a:close/>
                </a:path>
                <a:path w="282575" h="2057400">
                  <a:moveTo>
                    <a:pt x="148886" y="943452"/>
                  </a:moveTo>
                  <a:lnTo>
                    <a:pt x="114956" y="943452"/>
                  </a:lnTo>
                  <a:lnTo>
                    <a:pt x="115529" y="943658"/>
                  </a:lnTo>
                  <a:lnTo>
                    <a:pt x="127670" y="948721"/>
                  </a:lnTo>
                  <a:lnTo>
                    <a:pt x="153515" y="958938"/>
                  </a:lnTo>
                  <a:lnTo>
                    <a:pt x="167137" y="961510"/>
                  </a:lnTo>
                  <a:lnTo>
                    <a:pt x="180839" y="960165"/>
                  </a:lnTo>
                  <a:lnTo>
                    <a:pt x="193748" y="953204"/>
                  </a:lnTo>
                  <a:lnTo>
                    <a:pt x="197356" y="948862"/>
                  </a:lnTo>
                  <a:lnTo>
                    <a:pt x="168600" y="948862"/>
                  </a:lnTo>
                  <a:lnTo>
                    <a:pt x="166801" y="948782"/>
                  </a:lnTo>
                  <a:lnTo>
                    <a:pt x="167706" y="948693"/>
                  </a:lnTo>
                  <a:lnTo>
                    <a:pt x="158234" y="946905"/>
                  </a:lnTo>
                  <a:lnTo>
                    <a:pt x="157620" y="946905"/>
                  </a:lnTo>
                  <a:lnTo>
                    <a:pt x="156465" y="946571"/>
                  </a:lnTo>
                  <a:lnTo>
                    <a:pt x="156776" y="946571"/>
                  </a:lnTo>
                  <a:lnTo>
                    <a:pt x="148886" y="943452"/>
                  </a:lnTo>
                  <a:close/>
                </a:path>
                <a:path w="282575" h="2057400">
                  <a:moveTo>
                    <a:pt x="68139" y="959623"/>
                  </a:moveTo>
                  <a:lnTo>
                    <a:pt x="67492" y="960917"/>
                  </a:lnTo>
                  <a:lnTo>
                    <a:pt x="67889" y="960308"/>
                  </a:lnTo>
                  <a:lnTo>
                    <a:pt x="68139" y="959623"/>
                  </a:lnTo>
                  <a:close/>
                </a:path>
                <a:path w="282575" h="2057400">
                  <a:moveTo>
                    <a:pt x="67889" y="960308"/>
                  </a:moveTo>
                  <a:lnTo>
                    <a:pt x="67492" y="960917"/>
                  </a:lnTo>
                  <a:lnTo>
                    <a:pt x="67667" y="960917"/>
                  </a:lnTo>
                  <a:lnTo>
                    <a:pt x="67889" y="960308"/>
                  </a:lnTo>
                  <a:close/>
                </a:path>
                <a:path w="282575" h="2057400">
                  <a:moveTo>
                    <a:pt x="68336" y="959623"/>
                  </a:moveTo>
                  <a:lnTo>
                    <a:pt x="68139" y="959623"/>
                  </a:lnTo>
                  <a:lnTo>
                    <a:pt x="67889" y="960308"/>
                  </a:lnTo>
                  <a:lnTo>
                    <a:pt x="68336" y="959623"/>
                  </a:lnTo>
                  <a:close/>
                </a:path>
                <a:path w="282575" h="2057400">
                  <a:moveTo>
                    <a:pt x="167706" y="948693"/>
                  </a:moveTo>
                  <a:lnTo>
                    <a:pt x="166801" y="948782"/>
                  </a:lnTo>
                  <a:lnTo>
                    <a:pt x="168600" y="948862"/>
                  </a:lnTo>
                  <a:lnTo>
                    <a:pt x="167706" y="948693"/>
                  </a:lnTo>
                  <a:close/>
                </a:path>
                <a:path w="282575" h="2057400">
                  <a:moveTo>
                    <a:pt x="177057" y="947775"/>
                  </a:moveTo>
                  <a:lnTo>
                    <a:pt x="167706" y="948693"/>
                  </a:lnTo>
                  <a:lnTo>
                    <a:pt x="168600" y="948862"/>
                  </a:lnTo>
                  <a:lnTo>
                    <a:pt x="197356" y="948862"/>
                  </a:lnTo>
                  <a:lnTo>
                    <a:pt x="197756" y="948381"/>
                  </a:lnTo>
                  <a:lnTo>
                    <a:pt x="175934" y="948381"/>
                  </a:lnTo>
                  <a:lnTo>
                    <a:pt x="177057" y="947775"/>
                  </a:lnTo>
                  <a:close/>
                </a:path>
                <a:path w="282575" h="2057400">
                  <a:moveTo>
                    <a:pt x="178328" y="947651"/>
                  </a:moveTo>
                  <a:lnTo>
                    <a:pt x="177057" y="947775"/>
                  </a:lnTo>
                  <a:lnTo>
                    <a:pt x="175934" y="948381"/>
                  </a:lnTo>
                  <a:lnTo>
                    <a:pt x="178328" y="947651"/>
                  </a:lnTo>
                  <a:close/>
                </a:path>
                <a:path w="282575" h="2057400">
                  <a:moveTo>
                    <a:pt x="198363" y="947651"/>
                  </a:moveTo>
                  <a:lnTo>
                    <a:pt x="178291" y="947662"/>
                  </a:lnTo>
                  <a:lnTo>
                    <a:pt x="175934" y="948381"/>
                  </a:lnTo>
                  <a:lnTo>
                    <a:pt x="197756" y="948381"/>
                  </a:lnTo>
                  <a:lnTo>
                    <a:pt x="198363" y="947651"/>
                  </a:lnTo>
                  <a:close/>
                </a:path>
                <a:path w="282575" h="2057400">
                  <a:moveTo>
                    <a:pt x="76734" y="946736"/>
                  </a:moveTo>
                  <a:lnTo>
                    <a:pt x="75252" y="948329"/>
                  </a:lnTo>
                  <a:lnTo>
                    <a:pt x="76138" y="947651"/>
                  </a:lnTo>
                  <a:lnTo>
                    <a:pt x="76734" y="946736"/>
                  </a:lnTo>
                  <a:close/>
                </a:path>
                <a:path w="282575" h="2057400">
                  <a:moveTo>
                    <a:pt x="76131" y="947662"/>
                  </a:moveTo>
                  <a:lnTo>
                    <a:pt x="75252" y="948329"/>
                  </a:lnTo>
                  <a:lnTo>
                    <a:pt x="75696" y="948329"/>
                  </a:lnTo>
                  <a:lnTo>
                    <a:pt x="76131" y="947662"/>
                  </a:lnTo>
                  <a:close/>
                </a:path>
                <a:path w="282575" h="2057400">
                  <a:moveTo>
                    <a:pt x="185554" y="943194"/>
                  </a:moveTo>
                  <a:lnTo>
                    <a:pt x="177057" y="947775"/>
                  </a:lnTo>
                  <a:lnTo>
                    <a:pt x="178328" y="947651"/>
                  </a:lnTo>
                  <a:lnTo>
                    <a:pt x="198363" y="947651"/>
                  </a:lnTo>
                  <a:lnTo>
                    <a:pt x="201279" y="944142"/>
                  </a:lnTo>
                  <a:lnTo>
                    <a:pt x="184767" y="944142"/>
                  </a:lnTo>
                  <a:lnTo>
                    <a:pt x="185554" y="943194"/>
                  </a:lnTo>
                  <a:close/>
                </a:path>
                <a:path w="282575" h="2057400">
                  <a:moveTo>
                    <a:pt x="77351" y="946736"/>
                  </a:moveTo>
                  <a:lnTo>
                    <a:pt x="76734" y="946736"/>
                  </a:lnTo>
                  <a:lnTo>
                    <a:pt x="76131" y="947662"/>
                  </a:lnTo>
                  <a:lnTo>
                    <a:pt x="77351" y="946736"/>
                  </a:lnTo>
                  <a:close/>
                </a:path>
                <a:path w="282575" h="2057400">
                  <a:moveTo>
                    <a:pt x="156465" y="946571"/>
                  </a:moveTo>
                  <a:lnTo>
                    <a:pt x="157620" y="946905"/>
                  </a:lnTo>
                  <a:lnTo>
                    <a:pt x="157060" y="946683"/>
                  </a:lnTo>
                  <a:lnTo>
                    <a:pt x="156465" y="946571"/>
                  </a:lnTo>
                  <a:close/>
                </a:path>
                <a:path w="282575" h="2057400">
                  <a:moveTo>
                    <a:pt x="157060" y="946683"/>
                  </a:moveTo>
                  <a:lnTo>
                    <a:pt x="157620" y="946905"/>
                  </a:lnTo>
                  <a:lnTo>
                    <a:pt x="158234" y="946905"/>
                  </a:lnTo>
                  <a:lnTo>
                    <a:pt x="157060" y="946683"/>
                  </a:lnTo>
                  <a:close/>
                </a:path>
                <a:path w="282575" h="2057400">
                  <a:moveTo>
                    <a:pt x="156776" y="946571"/>
                  </a:moveTo>
                  <a:lnTo>
                    <a:pt x="156465" y="946571"/>
                  </a:lnTo>
                  <a:lnTo>
                    <a:pt x="157060" y="946683"/>
                  </a:lnTo>
                  <a:lnTo>
                    <a:pt x="156776" y="946571"/>
                  </a:lnTo>
                  <a:close/>
                </a:path>
                <a:path w="282575" h="2057400">
                  <a:moveTo>
                    <a:pt x="186637" y="942610"/>
                  </a:moveTo>
                  <a:lnTo>
                    <a:pt x="185554" y="943194"/>
                  </a:lnTo>
                  <a:lnTo>
                    <a:pt x="184767" y="944142"/>
                  </a:lnTo>
                  <a:lnTo>
                    <a:pt x="186637" y="942610"/>
                  </a:lnTo>
                  <a:close/>
                </a:path>
                <a:path w="282575" h="2057400">
                  <a:moveTo>
                    <a:pt x="202552" y="942610"/>
                  </a:moveTo>
                  <a:lnTo>
                    <a:pt x="186637" y="942610"/>
                  </a:lnTo>
                  <a:lnTo>
                    <a:pt x="184767" y="944142"/>
                  </a:lnTo>
                  <a:lnTo>
                    <a:pt x="201279" y="944142"/>
                  </a:lnTo>
                  <a:lnTo>
                    <a:pt x="202552" y="942610"/>
                  </a:lnTo>
                  <a:close/>
                </a:path>
                <a:path w="282575" h="2057400">
                  <a:moveTo>
                    <a:pt x="115237" y="943568"/>
                  </a:moveTo>
                  <a:lnTo>
                    <a:pt x="115453" y="943658"/>
                  </a:lnTo>
                  <a:lnTo>
                    <a:pt x="115237" y="943568"/>
                  </a:lnTo>
                  <a:close/>
                </a:path>
                <a:path w="282575" h="2057400">
                  <a:moveTo>
                    <a:pt x="114956" y="943452"/>
                  </a:moveTo>
                  <a:lnTo>
                    <a:pt x="115237" y="943568"/>
                  </a:lnTo>
                  <a:lnTo>
                    <a:pt x="115529" y="943658"/>
                  </a:lnTo>
                  <a:lnTo>
                    <a:pt x="114956" y="943452"/>
                  </a:lnTo>
                  <a:close/>
                </a:path>
                <a:path w="282575" h="2057400">
                  <a:moveTo>
                    <a:pt x="103729" y="940047"/>
                  </a:moveTo>
                  <a:lnTo>
                    <a:pt x="115237" y="943568"/>
                  </a:lnTo>
                  <a:lnTo>
                    <a:pt x="114956" y="943452"/>
                  </a:lnTo>
                  <a:lnTo>
                    <a:pt x="148886" y="943452"/>
                  </a:lnTo>
                  <a:lnTo>
                    <a:pt x="140428" y="940108"/>
                  </a:lnTo>
                  <a:lnTo>
                    <a:pt x="104376" y="940108"/>
                  </a:lnTo>
                  <a:lnTo>
                    <a:pt x="103729" y="940047"/>
                  </a:lnTo>
                  <a:close/>
                </a:path>
                <a:path w="282575" h="2057400">
                  <a:moveTo>
                    <a:pt x="193876" y="933179"/>
                  </a:moveTo>
                  <a:lnTo>
                    <a:pt x="185554" y="943194"/>
                  </a:lnTo>
                  <a:lnTo>
                    <a:pt x="186637" y="942610"/>
                  </a:lnTo>
                  <a:lnTo>
                    <a:pt x="202552" y="942610"/>
                  </a:lnTo>
                  <a:lnTo>
                    <a:pt x="204751" y="939963"/>
                  </a:lnTo>
                  <a:lnTo>
                    <a:pt x="207447" y="933966"/>
                  </a:lnTo>
                  <a:lnTo>
                    <a:pt x="193522" y="933966"/>
                  </a:lnTo>
                  <a:lnTo>
                    <a:pt x="193876" y="933179"/>
                  </a:lnTo>
                  <a:close/>
                </a:path>
                <a:path w="282575" h="2057400">
                  <a:moveTo>
                    <a:pt x="85610" y="940469"/>
                  </a:moveTo>
                  <a:lnTo>
                    <a:pt x="83281" y="941579"/>
                  </a:lnTo>
                  <a:lnTo>
                    <a:pt x="84560" y="941266"/>
                  </a:lnTo>
                  <a:lnTo>
                    <a:pt x="85610" y="940469"/>
                  </a:lnTo>
                  <a:close/>
                </a:path>
                <a:path w="282575" h="2057400">
                  <a:moveTo>
                    <a:pt x="84560" y="941266"/>
                  </a:moveTo>
                  <a:lnTo>
                    <a:pt x="83281" y="941579"/>
                  </a:lnTo>
                  <a:lnTo>
                    <a:pt x="84147" y="941579"/>
                  </a:lnTo>
                  <a:lnTo>
                    <a:pt x="84560" y="941266"/>
                  </a:lnTo>
                  <a:close/>
                </a:path>
                <a:path w="282575" h="2057400">
                  <a:moveTo>
                    <a:pt x="87818" y="940469"/>
                  </a:moveTo>
                  <a:lnTo>
                    <a:pt x="85610" y="940469"/>
                  </a:lnTo>
                  <a:lnTo>
                    <a:pt x="84560" y="941266"/>
                  </a:lnTo>
                  <a:lnTo>
                    <a:pt x="87818" y="940469"/>
                  </a:lnTo>
                  <a:close/>
                </a:path>
                <a:path w="282575" h="2057400">
                  <a:moveTo>
                    <a:pt x="103116" y="939859"/>
                  </a:moveTo>
                  <a:lnTo>
                    <a:pt x="103729" y="940047"/>
                  </a:lnTo>
                  <a:lnTo>
                    <a:pt x="104376" y="940108"/>
                  </a:lnTo>
                  <a:lnTo>
                    <a:pt x="103116" y="939859"/>
                  </a:lnTo>
                  <a:close/>
                </a:path>
                <a:path w="282575" h="2057400">
                  <a:moveTo>
                    <a:pt x="139799" y="939859"/>
                  </a:moveTo>
                  <a:lnTo>
                    <a:pt x="103116" y="939859"/>
                  </a:lnTo>
                  <a:lnTo>
                    <a:pt x="104376" y="940108"/>
                  </a:lnTo>
                  <a:lnTo>
                    <a:pt x="140428" y="940108"/>
                  </a:lnTo>
                  <a:lnTo>
                    <a:pt x="139799" y="939859"/>
                  </a:lnTo>
                  <a:close/>
                </a:path>
                <a:path w="282575" h="2057400">
                  <a:moveTo>
                    <a:pt x="137181" y="938824"/>
                  </a:moveTo>
                  <a:lnTo>
                    <a:pt x="94540" y="938824"/>
                  </a:lnTo>
                  <a:lnTo>
                    <a:pt x="93499" y="939079"/>
                  </a:lnTo>
                  <a:lnTo>
                    <a:pt x="103729" y="940047"/>
                  </a:lnTo>
                  <a:lnTo>
                    <a:pt x="103116" y="939859"/>
                  </a:lnTo>
                  <a:lnTo>
                    <a:pt x="139799" y="939859"/>
                  </a:lnTo>
                  <a:lnTo>
                    <a:pt x="137181" y="938824"/>
                  </a:lnTo>
                  <a:close/>
                </a:path>
                <a:path w="282575" h="2057400">
                  <a:moveTo>
                    <a:pt x="94540" y="938824"/>
                  </a:moveTo>
                  <a:lnTo>
                    <a:pt x="92431" y="938978"/>
                  </a:lnTo>
                  <a:lnTo>
                    <a:pt x="93499" y="939079"/>
                  </a:lnTo>
                  <a:lnTo>
                    <a:pt x="94540" y="938824"/>
                  </a:lnTo>
                  <a:close/>
                </a:path>
                <a:path w="282575" h="2057400">
                  <a:moveTo>
                    <a:pt x="132421" y="936942"/>
                  </a:moveTo>
                  <a:close/>
                </a:path>
                <a:path w="282575" h="2057400">
                  <a:moveTo>
                    <a:pt x="132390" y="936929"/>
                  </a:moveTo>
                  <a:close/>
                </a:path>
                <a:path w="282575" h="2057400">
                  <a:moveTo>
                    <a:pt x="194430" y="932512"/>
                  </a:moveTo>
                  <a:lnTo>
                    <a:pt x="193876" y="933179"/>
                  </a:lnTo>
                  <a:lnTo>
                    <a:pt x="193522" y="933966"/>
                  </a:lnTo>
                  <a:lnTo>
                    <a:pt x="194430" y="932512"/>
                  </a:lnTo>
                  <a:close/>
                </a:path>
                <a:path w="282575" h="2057400">
                  <a:moveTo>
                    <a:pt x="208101" y="932512"/>
                  </a:moveTo>
                  <a:lnTo>
                    <a:pt x="194430" y="932512"/>
                  </a:lnTo>
                  <a:lnTo>
                    <a:pt x="193522" y="933966"/>
                  </a:lnTo>
                  <a:lnTo>
                    <a:pt x="207447" y="933966"/>
                  </a:lnTo>
                  <a:lnTo>
                    <a:pt x="208101" y="932512"/>
                  </a:lnTo>
                  <a:close/>
                </a:path>
                <a:path w="282575" h="2057400">
                  <a:moveTo>
                    <a:pt x="214949" y="915262"/>
                  </a:moveTo>
                  <a:lnTo>
                    <a:pt x="201931" y="915262"/>
                  </a:lnTo>
                  <a:lnTo>
                    <a:pt x="201573" y="916285"/>
                  </a:lnTo>
                  <a:lnTo>
                    <a:pt x="193876" y="933179"/>
                  </a:lnTo>
                  <a:lnTo>
                    <a:pt x="194430" y="932512"/>
                  </a:lnTo>
                  <a:lnTo>
                    <a:pt x="208101" y="932512"/>
                  </a:lnTo>
                  <a:lnTo>
                    <a:pt x="213738" y="919974"/>
                  </a:lnTo>
                  <a:lnTo>
                    <a:pt x="214949" y="915262"/>
                  </a:lnTo>
                  <a:close/>
                </a:path>
                <a:path w="282575" h="2057400">
                  <a:moveTo>
                    <a:pt x="201709" y="915756"/>
                  </a:moveTo>
                  <a:lnTo>
                    <a:pt x="201471" y="916285"/>
                  </a:lnTo>
                  <a:lnTo>
                    <a:pt x="201709" y="915756"/>
                  </a:lnTo>
                  <a:close/>
                </a:path>
                <a:path w="282575" h="2057400">
                  <a:moveTo>
                    <a:pt x="201931" y="915262"/>
                  </a:moveTo>
                  <a:lnTo>
                    <a:pt x="201709" y="915756"/>
                  </a:lnTo>
                  <a:lnTo>
                    <a:pt x="201573" y="916285"/>
                  </a:lnTo>
                  <a:lnTo>
                    <a:pt x="201931" y="915262"/>
                  </a:lnTo>
                  <a:close/>
                </a:path>
                <a:path w="282575" h="2057400">
                  <a:moveTo>
                    <a:pt x="221372" y="889287"/>
                  </a:moveTo>
                  <a:lnTo>
                    <a:pt x="208511" y="889287"/>
                  </a:lnTo>
                  <a:lnTo>
                    <a:pt x="208401" y="889800"/>
                  </a:lnTo>
                  <a:lnTo>
                    <a:pt x="201709" y="915756"/>
                  </a:lnTo>
                  <a:lnTo>
                    <a:pt x="201931" y="915262"/>
                  </a:lnTo>
                  <a:lnTo>
                    <a:pt x="214949" y="915262"/>
                  </a:lnTo>
                  <a:lnTo>
                    <a:pt x="220877" y="892194"/>
                  </a:lnTo>
                  <a:lnTo>
                    <a:pt x="221372" y="889287"/>
                  </a:lnTo>
                  <a:close/>
                </a:path>
                <a:path w="282575" h="2057400">
                  <a:moveTo>
                    <a:pt x="208446" y="889538"/>
                  </a:moveTo>
                  <a:lnTo>
                    <a:pt x="208379" y="889800"/>
                  </a:lnTo>
                  <a:lnTo>
                    <a:pt x="208446" y="889538"/>
                  </a:lnTo>
                  <a:close/>
                </a:path>
                <a:path w="282575" h="2057400">
                  <a:moveTo>
                    <a:pt x="224175" y="872439"/>
                  </a:moveTo>
                  <a:lnTo>
                    <a:pt x="211362" y="872439"/>
                  </a:lnTo>
                  <a:lnTo>
                    <a:pt x="208446" y="889538"/>
                  </a:lnTo>
                  <a:lnTo>
                    <a:pt x="208511" y="889287"/>
                  </a:lnTo>
                  <a:lnTo>
                    <a:pt x="221372" y="889287"/>
                  </a:lnTo>
                  <a:lnTo>
                    <a:pt x="223900" y="874466"/>
                  </a:lnTo>
                  <a:lnTo>
                    <a:pt x="224175" y="872439"/>
                  </a:lnTo>
                  <a:close/>
                </a:path>
                <a:path w="282575" h="2057400">
                  <a:moveTo>
                    <a:pt x="226863" y="852279"/>
                  </a:moveTo>
                  <a:lnTo>
                    <a:pt x="214087" y="852279"/>
                  </a:lnTo>
                  <a:lnTo>
                    <a:pt x="211343" y="872547"/>
                  </a:lnTo>
                  <a:lnTo>
                    <a:pt x="224175" y="872439"/>
                  </a:lnTo>
                  <a:lnTo>
                    <a:pt x="226683" y="853906"/>
                  </a:lnTo>
                  <a:lnTo>
                    <a:pt x="226863" y="852279"/>
                  </a:lnTo>
                  <a:close/>
                </a:path>
                <a:path w="282575" h="2057400">
                  <a:moveTo>
                    <a:pt x="229382" y="829278"/>
                  </a:moveTo>
                  <a:lnTo>
                    <a:pt x="216630" y="829278"/>
                  </a:lnTo>
                  <a:lnTo>
                    <a:pt x="214076" y="852362"/>
                  </a:lnTo>
                  <a:lnTo>
                    <a:pt x="226863" y="852279"/>
                  </a:lnTo>
                  <a:lnTo>
                    <a:pt x="229259" y="830616"/>
                  </a:lnTo>
                  <a:lnTo>
                    <a:pt x="229382" y="829278"/>
                  </a:lnTo>
                  <a:close/>
                </a:path>
                <a:path w="282575" h="2057400">
                  <a:moveTo>
                    <a:pt x="231722" y="803690"/>
                  </a:moveTo>
                  <a:lnTo>
                    <a:pt x="218991" y="803690"/>
                  </a:lnTo>
                  <a:lnTo>
                    <a:pt x="216624" y="829326"/>
                  </a:lnTo>
                  <a:lnTo>
                    <a:pt x="229382" y="829278"/>
                  </a:lnTo>
                  <a:lnTo>
                    <a:pt x="231642" y="804795"/>
                  </a:lnTo>
                  <a:lnTo>
                    <a:pt x="231722" y="803690"/>
                  </a:lnTo>
                  <a:close/>
                </a:path>
                <a:path w="282575" h="2057400">
                  <a:moveTo>
                    <a:pt x="235903" y="745707"/>
                  </a:moveTo>
                  <a:lnTo>
                    <a:pt x="223185" y="745707"/>
                  </a:lnTo>
                  <a:lnTo>
                    <a:pt x="218980" y="803807"/>
                  </a:lnTo>
                  <a:lnTo>
                    <a:pt x="231722" y="803690"/>
                  </a:lnTo>
                  <a:lnTo>
                    <a:pt x="235856" y="746565"/>
                  </a:lnTo>
                  <a:lnTo>
                    <a:pt x="235903" y="745707"/>
                  </a:lnTo>
                  <a:close/>
                </a:path>
                <a:path w="282575" h="2057400">
                  <a:moveTo>
                    <a:pt x="239424" y="680335"/>
                  </a:moveTo>
                  <a:lnTo>
                    <a:pt x="226712" y="680335"/>
                  </a:lnTo>
                  <a:lnTo>
                    <a:pt x="223180" y="745778"/>
                  </a:lnTo>
                  <a:lnTo>
                    <a:pt x="235903" y="745707"/>
                  </a:lnTo>
                  <a:lnTo>
                    <a:pt x="239424" y="680335"/>
                  </a:lnTo>
                  <a:close/>
                </a:path>
                <a:path w="282575" h="2057400">
                  <a:moveTo>
                    <a:pt x="242336" y="609418"/>
                  </a:moveTo>
                  <a:lnTo>
                    <a:pt x="229631" y="609418"/>
                  </a:lnTo>
                  <a:lnTo>
                    <a:pt x="226710" y="680371"/>
                  </a:lnTo>
                  <a:lnTo>
                    <a:pt x="239424" y="680335"/>
                  </a:lnTo>
                  <a:lnTo>
                    <a:pt x="242336" y="609418"/>
                  </a:lnTo>
                  <a:close/>
                </a:path>
                <a:path w="282575" h="2057400">
                  <a:moveTo>
                    <a:pt x="247990" y="382192"/>
                  </a:moveTo>
                  <a:lnTo>
                    <a:pt x="235289" y="382192"/>
                  </a:lnTo>
                  <a:lnTo>
                    <a:pt x="231982" y="535211"/>
                  </a:lnTo>
                  <a:lnTo>
                    <a:pt x="229628" y="609478"/>
                  </a:lnTo>
                  <a:lnTo>
                    <a:pt x="242336" y="609418"/>
                  </a:lnTo>
                  <a:lnTo>
                    <a:pt x="244697" y="534840"/>
                  </a:lnTo>
                  <a:lnTo>
                    <a:pt x="247990" y="382192"/>
                  </a:lnTo>
                  <a:close/>
                </a:path>
                <a:path w="282575" h="2057400">
                  <a:moveTo>
                    <a:pt x="250500" y="76193"/>
                  </a:moveTo>
                  <a:lnTo>
                    <a:pt x="237800" y="76206"/>
                  </a:lnTo>
                  <a:lnTo>
                    <a:pt x="237739" y="115561"/>
                  </a:lnTo>
                  <a:lnTo>
                    <a:pt x="237499" y="172772"/>
                  </a:lnTo>
                  <a:lnTo>
                    <a:pt x="237049" y="237561"/>
                  </a:lnTo>
                  <a:lnTo>
                    <a:pt x="236329" y="308074"/>
                  </a:lnTo>
                  <a:lnTo>
                    <a:pt x="235287" y="382240"/>
                  </a:lnTo>
                  <a:lnTo>
                    <a:pt x="247990" y="382192"/>
                  </a:lnTo>
                  <a:lnTo>
                    <a:pt x="249032" y="307907"/>
                  </a:lnTo>
                  <a:lnTo>
                    <a:pt x="249750" y="237441"/>
                  </a:lnTo>
                  <a:lnTo>
                    <a:pt x="250200" y="172684"/>
                  </a:lnTo>
                  <a:lnTo>
                    <a:pt x="250440" y="115561"/>
                  </a:lnTo>
                  <a:lnTo>
                    <a:pt x="250500" y="76193"/>
                  </a:lnTo>
                  <a:close/>
                </a:path>
                <a:path w="282575" h="2057400">
                  <a:moveTo>
                    <a:pt x="236331" y="307907"/>
                  </a:moveTo>
                  <a:close/>
                </a:path>
                <a:path w="282575" h="2057400">
                  <a:moveTo>
                    <a:pt x="237050" y="237441"/>
                  </a:moveTo>
                  <a:close/>
                </a:path>
                <a:path w="282575" h="2057400">
                  <a:moveTo>
                    <a:pt x="244090" y="0"/>
                  </a:moveTo>
                  <a:lnTo>
                    <a:pt x="206065" y="76238"/>
                  </a:lnTo>
                  <a:lnTo>
                    <a:pt x="237800" y="76206"/>
                  </a:lnTo>
                  <a:lnTo>
                    <a:pt x="237802" y="63498"/>
                  </a:lnTo>
                  <a:lnTo>
                    <a:pt x="275917" y="63498"/>
                  </a:lnTo>
                  <a:lnTo>
                    <a:pt x="244090" y="0"/>
                  </a:lnTo>
                  <a:close/>
                </a:path>
                <a:path w="282575" h="2057400">
                  <a:moveTo>
                    <a:pt x="237802" y="63498"/>
                  </a:moveTo>
                  <a:lnTo>
                    <a:pt x="237800" y="76206"/>
                  </a:lnTo>
                  <a:lnTo>
                    <a:pt x="250500" y="76193"/>
                  </a:lnTo>
                  <a:lnTo>
                    <a:pt x="250502" y="63501"/>
                  </a:lnTo>
                  <a:lnTo>
                    <a:pt x="237802" y="63498"/>
                  </a:lnTo>
                  <a:close/>
                </a:path>
                <a:path w="282575" h="2057400">
                  <a:moveTo>
                    <a:pt x="275917" y="63498"/>
                  </a:moveTo>
                  <a:lnTo>
                    <a:pt x="237802" y="63498"/>
                  </a:lnTo>
                  <a:lnTo>
                    <a:pt x="250502" y="63501"/>
                  </a:lnTo>
                  <a:lnTo>
                    <a:pt x="250500" y="76193"/>
                  </a:lnTo>
                  <a:lnTo>
                    <a:pt x="282265" y="76161"/>
                  </a:lnTo>
                  <a:lnTo>
                    <a:pt x="275917" y="63498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98841" y="5178170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754145" y="4882631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5" y="284913"/>
                  </a:lnTo>
                  <a:lnTo>
                    <a:pt x="54838" y="284913"/>
                  </a:lnTo>
                  <a:lnTo>
                    <a:pt x="42148" y="284384"/>
                  </a:lnTo>
                  <a:lnTo>
                    <a:pt x="43126" y="260915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5"/>
                  </a:moveTo>
                  <a:lnTo>
                    <a:pt x="42148" y="284384"/>
                  </a:lnTo>
                  <a:lnTo>
                    <a:pt x="54838" y="284913"/>
                  </a:lnTo>
                  <a:lnTo>
                    <a:pt x="54973" y="281679"/>
                  </a:lnTo>
                  <a:lnTo>
                    <a:pt x="54107" y="281679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5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5"/>
                  </a:lnTo>
                  <a:lnTo>
                    <a:pt x="54838" y="284913"/>
                  </a:lnTo>
                  <a:lnTo>
                    <a:pt x="55865" y="284913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79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5"/>
                  </a:moveTo>
                  <a:lnTo>
                    <a:pt x="49018" y="272057"/>
                  </a:lnTo>
                  <a:lnTo>
                    <a:pt x="54107" y="281679"/>
                  </a:lnTo>
                  <a:lnTo>
                    <a:pt x="54973" y="281679"/>
                  </a:lnTo>
                  <a:lnTo>
                    <a:pt x="55815" y="261445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5"/>
                  </a:lnTo>
                  <a:lnTo>
                    <a:pt x="49018" y="272057"/>
                  </a:lnTo>
                  <a:lnTo>
                    <a:pt x="55815" y="261445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887841" y="5343270"/>
              <a:ext cx="330200" cy="298450"/>
            </a:xfrm>
            <a:custGeom>
              <a:avLst/>
              <a:gdLst/>
              <a:ahLst/>
              <a:cxnLst/>
              <a:rect l="l" t="t" r="r" b="b"/>
              <a:pathLst>
                <a:path w="330200" h="298450">
                  <a:moveTo>
                    <a:pt x="330200" y="0"/>
                  </a:moveTo>
                  <a:lnTo>
                    <a:pt x="0" y="0"/>
                  </a:lnTo>
                  <a:lnTo>
                    <a:pt x="0" y="298449"/>
                  </a:lnTo>
                  <a:lnTo>
                    <a:pt x="330200" y="29844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887841" y="5343270"/>
              <a:ext cx="330200" cy="298450"/>
            </a:xfrm>
            <a:custGeom>
              <a:avLst/>
              <a:gdLst/>
              <a:ahLst/>
              <a:cxnLst/>
              <a:rect l="l" t="t" r="r" b="b"/>
              <a:pathLst>
                <a:path w="330200" h="298450">
                  <a:moveTo>
                    <a:pt x="0" y="29845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298450"/>
                  </a:lnTo>
                  <a:lnTo>
                    <a:pt x="0" y="2984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218041" y="53432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218041" y="5343270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824341" y="5171820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75704" y="4298695"/>
              <a:ext cx="524510" cy="1009650"/>
            </a:xfrm>
            <a:custGeom>
              <a:avLst/>
              <a:gdLst/>
              <a:ahLst/>
              <a:cxnLst/>
              <a:rect l="l" t="t" r="r" b="b"/>
              <a:pathLst>
                <a:path w="524509" h="1009650">
                  <a:moveTo>
                    <a:pt x="483632" y="934267"/>
                  </a:moveTo>
                  <a:lnTo>
                    <a:pt x="475018" y="935075"/>
                  </a:lnTo>
                  <a:lnTo>
                    <a:pt x="462114" y="941917"/>
                  </a:lnTo>
                  <a:lnTo>
                    <a:pt x="452717" y="953098"/>
                  </a:lnTo>
                  <a:lnTo>
                    <a:pt x="448175" y="967530"/>
                  </a:lnTo>
                  <a:lnTo>
                    <a:pt x="449588" y="982594"/>
                  </a:lnTo>
                  <a:lnTo>
                    <a:pt x="456430" y="995498"/>
                  </a:lnTo>
                  <a:lnTo>
                    <a:pt x="467612" y="1004895"/>
                  </a:lnTo>
                  <a:lnTo>
                    <a:pt x="482043" y="1009436"/>
                  </a:lnTo>
                  <a:lnTo>
                    <a:pt x="497107" y="1008023"/>
                  </a:lnTo>
                  <a:lnTo>
                    <a:pt x="510011" y="1001181"/>
                  </a:lnTo>
                  <a:lnTo>
                    <a:pt x="519408" y="989999"/>
                  </a:lnTo>
                  <a:lnTo>
                    <a:pt x="523949" y="975568"/>
                  </a:lnTo>
                  <a:lnTo>
                    <a:pt x="523635" y="972219"/>
                  </a:lnTo>
                  <a:lnTo>
                    <a:pt x="492377" y="972219"/>
                  </a:lnTo>
                  <a:lnTo>
                    <a:pt x="479748" y="970879"/>
                  </a:lnTo>
                  <a:lnTo>
                    <a:pt x="483632" y="934267"/>
                  </a:lnTo>
                  <a:close/>
                </a:path>
                <a:path w="524509" h="1009650">
                  <a:moveTo>
                    <a:pt x="490081" y="933662"/>
                  </a:moveTo>
                  <a:lnTo>
                    <a:pt x="483632" y="934267"/>
                  </a:lnTo>
                  <a:lnTo>
                    <a:pt x="479748" y="970879"/>
                  </a:lnTo>
                  <a:lnTo>
                    <a:pt x="492377" y="972219"/>
                  </a:lnTo>
                  <a:lnTo>
                    <a:pt x="496261" y="935606"/>
                  </a:lnTo>
                  <a:lnTo>
                    <a:pt x="490081" y="933662"/>
                  </a:lnTo>
                  <a:close/>
                </a:path>
                <a:path w="524509" h="1009650">
                  <a:moveTo>
                    <a:pt x="496261" y="935606"/>
                  </a:moveTo>
                  <a:lnTo>
                    <a:pt x="492377" y="972219"/>
                  </a:lnTo>
                  <a:lnTo>
                    <a:pt x="523635" y="972219"/>
                  </a:lnTo>
                  <a:lnTo>
                    <a:pt x="522537" y="960505"/>
                  </a:lnTo>
                  <a:lnTo>
                    <a:pt x="515694" y="947600"/>
                  </a:lnTo>
                  <a:lnTo>
                    <a:pt x="504513" y="938203"/>
                  </a:lnTo>
                  <a:lnTo>
                    <a:pt x="496261" y="935606"/>
                  </a:lnTo>
                  <a:close/>
                </a:path>
                <a:path w="524509" h="1009650">
                  <a:moveTo>
                    <a:pt x="496467" y="933662"/>
                  </a:moveTo>
                  <a:lnTo>
                    <a:pt x="490081" y="933662"/>
                  </a:lnTo>
                  <a:lnTo>
                    <a:pt x="496261" y="935606"/>
                  </a:lnTo>
                  <a:lnTo>
                    <a:pt x="496467" y="933662"/>
                  </a:lnTo>
                  <a:close/>
                </a:path>
                <a:path w="524509" h="1009650">
                  <a:moveTo>
                    <a:pt x="500343" y="896973"/>
                  </a:moveTo>
                  <a:lnTo>
                    <a:pt x="487588" y="896973"/>
                  </a:lnTo>
                  <a:lnTo>
                    <a:pt x="483632" y="934267"/>
                  </a:lnTo>
                  <a:lnTo>
                    <a:pt x="490081" y="933662"/>
                  </a:lnTo>
                  <a:lnTo>
                    <a:pt x="496467" y="933662"/>
                  </a:lnTo>
                  <a:lnTo>
                    <a:pt x="500221" y="898274"/>
                  </a:lnTo>
                  <a:lnTo>
                    <a:pt x="500343" y="896973"/>
                  </a:lnTo>
                  <a:close/>
                </a:path>
                <a:path w="524509" h="1009650">
                  <a:moveTo>
                    <a:pt x="507146" y="824396"/>
                  </a:moveTo>
                  <a:lnTo>
                    <a:pt x="494418" y="824396"/>
                  </a:lnTo>
                  <a:lnTo>
                    <a:pt x="487582" y="897030"/>
                  </a:lnTo>
                  <a:lnTo>
                    <a:pt x="500343" y="896973"/>
                  </a:lnTo>
                  <a:lnTo>
                    <a:pt x="507070" y="825506"/>
                  </a:lnTo>
                  <a:lnTo>
                    <a:pt x="507146" y="824396"/>
                  </a:lnTo>
                  <a:close/>
                </a:path>
                <a:path w="524509" h="1009650">
                  <a:moveTo>
                    <a:pt x="511942" y="754414"/>
                  </a:moveTo>
                  <a:lnTo>
                    <a:pt x="499243" y="754414"/>
                  </a:lnTo>
                  <a:lnTo>
                    <a:pt x="494411" y="824469"/>
                  </a:lnTo>
                  <a:lnTo>
                    <a:pt x="507146" y="824396"/>
                  </a:lnTo>
                  <a:lnTo>
                    <a:pt x="511921" y="755157"/>
                  </a:lnTo>
                  <a:lnTo>
                    <a:pt x="511942" y="754414"/>
                  </a:lnTo>
                  <a:close/>
                </a:path>
                <a:path w="524509" h="1009650">
                  <a:moveTo>
                    <a:pt x="513760" y="688303"/>
                  </a:moveTo>
                  <a:lnTo>
                    <a:pt x="501065" y="688303"/>
                  </a:lnTo>
                  <a:lnTo>
                    <a:pt x="499234" y="754546"/>
                  </a:lnTo>
                  <a:lnTo>
                    <a:pt x="499243" y="754414"/>
                  </a:lnTo>
                  <a:lnTo>
                    <a:pt x="511942" y="754414"/>
                  </a:lnTo>
                  <a:lnTo>
                    <a:pt x="513760" y="688303"/>
                  </a:lnTo>
                  <a:close/>
                </a:path>
                <a:path w="524509" h="1009650">
                  <a:moveTo>
                    <a:pt x="511606" y="627353"/>
                  </a:moveTo>
                  <a:lnTo>
                    <a:pt x="498897" y="627353"/>
                  </a:lnTo>
                  <a:lnTo>
                    <a:pt x="498947" y="627948"/>
                  </a:lnTo>
                  <a:lnTo>
                    <a:pt x="501060" y="688507"/>
                  </a:lnTo>
                  <a:lnTo>
                    <a:pt x="501065" y="688303"/>
                  </a:lnTo>
                  <a:lnTo>
                    <a:pt x="513760" y="688303"/>
                  </a:lnTo>
                  <a:lnTo>
                    <a:pt x="511606" y="627353"/>
                  </a:lnTo>
                  <a:close/>
                </a:path>
                <a:path w="524509" h="1009650">
                  <a:moveTo>
                    <a:pt x="498908" y="627648"/>
                  </a:moveTo>
                  <a:lnTo>
                    <a:pt x="498918" y="627948"/>
                  </a:lnTo>
                  <a:lnTo>
                    <a:pt x="498908" y="627648"/>
                  </a:lnTo>
                  <a:close/>
                </a:path>
                <a:path w="524509" h="1009650">
                  <a:moveTo>
                    <a:pt x="504582" y="572877"/>
                  </a:moveTo>
                  <a:lnTo>
                    <a:pt x="491775" y="572877"/>
                  </a:lnTo>
                  <a:lnTo>
                    <a:pt x="491952" y="573754"/>
                  </a:lnTo>
                  <a:lnTo>
                    <a:pt x="498908" y="627648"/>
                  </a:lnTo>
                  <a:lnTo>
                    <a:pt x="498897" y="627353"/>
                  </a:lnTo>
                  <a:lnTo>
                    <a:pt x="511606" y="627353"/>
                  </a:lnTo>
                  <a:lnTo>
                    <a:pt x="511580" y="626605"/>
                  </a:lnTo>
                  <a:lnTo>
                    <a:pt x="504582" y="572877"/>
                  </a:lnTo>
                  <a:close/>
                </a:path>
                <a:path w="524509" h="1009650">
                  <a:moveTo>
                    <a:pt x="491834" y="573329"/>
                  </a:moveTo>
                  <a:lnTo>
                    <a:pt x="491889" y="573754"/>
                  </a:lnTo>
                  <a:lnTo>
                    <a:pt x="491834" y="573329"/>
                  </a:lnTo>
                  <a:close/>
                </a:path>
                <a:path w="524509" h="1009650">
                  <a:moveTo>
                    <a:pt x="491775" y="572877"/>
                  </a:moveTo>
                  <a:lnTo>
                    <a:pt x="491834" y="573329"/>
                  </a:lnTo>
                  <a:lnTo>
                    <a:pt x="491952" y="573754"/>
                  </a:lnTo>
                  <a:lnTo>
                    <a:pt x="491775" y="572877"/>
                  </a:lnTo>
                  <a:close/>
                </a:path>
                <a:path w="524509" h="1009650">
                  <a:moveTo>
                    <a:pt x="491954" y="526218"/>
                  </a:moveTo>
                  <a:lnTo>
                    <a:pt x="478776" y="526218"/>
                  </a:lnTo>
                  <a:lnTo>
                    <a:pt x="479094" y="527104"/>
                  </a:lnTo>
                  <a:lnTo>
                    <a:pt x="491834" y="573329"/>
                  </a:lnTo>
                  <a:lnTo>
                    <a:pt x="491775" y="572877"/>
                  </a:lnTo>
                  <a:lnTo>
                    <a:pt x="504582" y="572877"/>
                  </a:lnTo>
                  <a:lnTo>
                    <a:pt x="504310" y="570793"/>
                  </a:lnTo>
                  <a:lnTo>
                    <a:pt x="491954" y="526218"/>
                  </a:lnTo>
                  <a:close/>
                </a:path>
                <a:path w="524509" h="1009650">
                  <a:moveTo>
                    <a:pt x="478901" y="526670"/>
                  </a:moveTo>
                  <a:lnTo>
                    <a:pt x="479021" y="527104"/>
                  </a:lnTo>
                  <a:lnTo>
                    <a:pt x="478901" y="526670"/>
                  </a:lnTo>
                  <a:close/>
                </a:path>
                <a:path w="524509" h="1009650">
                  <a:moveTo>
                    <a:pt x="478776" y="526218"/>
                  </a:moveTo>
                  <a:lnTo>
                    <a:pt x="478901" y="526670"/>
                  </a:lnTo>
                  <a:lnTo>
                    <a:pt x="479094" y="527104"/>
                  </a:lnTo>
                  <a:lnTo>
                    <a:pt x="478776" y="526218"/>
                  </a:lnTo>
                  <a:close/>
                </a:path>
                <a:path w="524509" h="1009650">
                  <a:moveTo>
                    <a:pt x="483844" y="506554"/>
                  </a:moveTo>
                  <a:lnTo>
                    <a:pt x="469940" y="506554"/>
                  </a:lnTo>
                  <a:lnTo>
                    <a:pt x="470311" y="507262"/>
                  </a:lnTo>
                  <a:lnTo>
                    <a:pt x="478901" y="526670"/>
                  </a:lnTo>
                  <a:lnTo>
                    <a:pt x="478776" y="526218"/>
                  </a:lnTo>
                  <a:lnTo>
                    <a:pt x="491954" y="526218"/>
                  </a:lnTo>
                  <a:lnTo>
                    <a:pt x="490888" y="522370"/>
                  </a:lnTo>
                  <a:lnTo>
                    <a:pt x="483844" y="506554"/>
                  </a:lnTo>
                  <a:close/>
                </a:path>
                <a:path w="524509" h="1009650">
                  <a:moveTo>
                    <a:pt x="470101" y="506915"/>
                  </a:moveTo>
                  <a:lnTo>
                    <a:pt x="470255" y="507262"/>
                  </a:lnTo>
                  <a:lnTo>
                    <a:pt x="470101" y="506915"/>
                  </a:lnTo>
                  <a:close/>
                </a:path>
                <a:path w="524509" h="1009650">
                  <a:moveTo>
                    <a:pt x="469940" y="506554"/>
                  </a:moveTo>
                  <a:lnTo>
                    <a:pt x="470101" y="506915"/>
                  </a:lnTo>
                  <a:lnTo>
                    <a:pt x="470311" y="507262"/>
                  </a:lnTo>
                  <a:lnTo>
                    <a:pt x="469940" y="506554"/>
                  </a:lnTo>
                  <a:close/>
                </a:path>
                <a:path w="524509" h="1009650">
                  <a:moveTo>
                    <a:pt x="459630" y="489642"/>
                  </a:moveTo>
                  <a:lnTo>
                    <a:pt x="470101" y="506915"/>
                  </a:lnTo>
                  <a:lnTo>
                    <a:pt x="469940" y="506554"/>
                  </a:lnTo>
                  <a:lnTo>
                    <a:pt x="483844" y="506554"/>
                  </a:lnTo>
                  <a:lnTo>
                    <a:pt x="481379" y="501021"/>
                  </a:lnTo>
                  <a:lnTo>
                    <a:pt x="474780" y="490134"/>
                  </a:lnTo>
                  <a:lnTo>
                    <a:pt x="460095" y="490134"/>
                  </a:lnTo>
                  <a:lnTo>
                    <a:pt x="459630" y="489642"/>
                  </a:lnTo>
                  <a:close/>
                </a:path>
                <a:path w="524509" h="1009650">
                  <a:moveTo>
                    <a:pt x="459281" y="489066"/>
                  </a:moveTo>
                  <a:lnTo>
                    <a:pt x="459630" y="489642"/>
                  </a:lnTo>
                  <a:lnTo>
                    <a:pt x="460095" y="490134"/>
                  </a:lnTo>
                  <a:lnTo>
                    <a:pt x="459281" y="489066"/>
                  </a:lnTo>
                  <a:close/>
                </a:path>
                <a:path w="524509" h="1009650">
                  <a:moveTo>
                    <a:pt x="474133" y="489066"/>
                  </a:moveTo>
                  <a:lnTo>
                    <a:pt x="459281" y="489066"/>
                  </a:lnTo>
                  <a:lnTo>
                    <a:pt x="460095" y="490134"/>
                  </a:lnTo>
                  <a:lnTo>
                    <a:pt x="474780" y="490134"/>
                  </a:lnTo>
                  <a:lnTo>
                    <a:pt x="474133" y="489066"/>
                  </a:lnTo>
                  <a:close/>
                </a:path>
                <a:path w="524509" h="1009650">
                  <a:moveTo>
                    <a:pt x="446836" y="476095"/>
                  </a:moveTo>
                  <a:lnTo>
                    <a:pt x="459630" y="489642"/>
                  </a:lnTo>
                  <a:lnTo>
                    <a:pt x="459281" y="489066"/>
                  </a:lnTo>
                  <a:lnTo>
                    <a:pt x="474133" y="489066"/>
                  </a:lnTo>
                  <a:lnTo>
                    <a:pt x="469792" y="481905"/>
                  </a:lnTo>
                  <a:lnTo>
                    <a:pt x="464724" y="476539"/>
                  </a:lnTo>
                  <a:lnTo>
                    <a:pt x="447568" y="476539"/>
                  </a:lnTo>
                  <a:lnTo>
                    <a:pt x="446836" y="476095"/>
                  </a:lnTo>
                  <a:close/>
                </a:path>
                <a:path w="524509" h="1009650">
                  <a:moveTo>
                    <a:pt x="446246" y="475470"/>
                  </a:moveTo>
                  <a:lnTo>
                    <a:pt x="446836" y="476095"/>
                  </a:lnTo>
                  <a:lnTo>
                    <a:pt x="447568" y="476539"/>
                  </a:lnTo>
                  <a:lnTo>
                    <a:pt x="446246" y="475470"/>
                  </a:lnTo>
                  <a:close/>
                </a:path>
                <a:path w="524509" h="1009650">
                  <a:moveTo>
                    <a:pt x="463714" y="475470"/>
                  </a:moveTo>
                  <a:lnTo>
                    <a:pt x="446246" y="475470"/>
                  </a:lnTo>
                  <a:lnTo>
                    <a:pt x="447568" y="476539"/>
                  </a:lnTo>
                  <a:lnTo>
                    <a:pt x="464724" y="476539"/>
                  </a:lnTo>
                  <a:lnTo>
                    <a:pt x="463714" y="475470"/>
                  </a:lnTo>
                  <a:close/>
                </a:path>
                <a:path w="524509" h="1009650">
                  <a:moveTo>
                    <a:pt x="430946" y="466450"/>
                  </a:moveTo>
                  <a:lnTo>
                    <a:pt x="446836" y="476095"/>
                  </a:lnTo>
                  <a:lnTo>
                    <a:pt x="446246" y="475470"/>
                  </a:lnTo>
                  <a:lnTo>
                    <a:pt x="463714" y="475470"/>
                  </a:lnTo>
                  <a:lnTo>
                    <a:pt x="455408" y="466674"/>
                  </a:lnTo>
                  <a:lnTo>
                    <a:pt x="431606" y="466674"/>
                  </a:lnTo>
                  <a:lnTo>
                    <a:pt x="430946" y="466450"/>
                  </a:lnTo>
                  <a:close/>
                </a:path>
                <a:path w="524509" h="1009650">
                  <a:moveTo>
                    <a:pt x="430350" y="466088"/>
                  </a:moveTo>
                  <a:lnTo>
                    <a:pt x="430946" y="466450"/>
                  </a:lnTo>
                  <a:lnTo>
                    <a:pt x="431606" y="466674"/>
                  </a:lnTo>
                  <a:lnTo>
                    <a:pt x="430350" y="466088"/>
                  </a:lnTo>
                  <a:close/>
                </a:path>
                <a:path w="524509" h="1009650">
                  <a:moveTo>
                    <a:pt x="454828" y="466088"/>
                  </a:moveTo>
                  <a:lnTo>
                    <a:pt x="430350" y="466088"/>
                  </a:lnTo>
                  <a:lnTo>
                    <a:pt x="431606" y="466674"/>
                  </a:lnTo>
                  <a:lnTo>
                    <a:pt x="455408" y="466674"/>
                  </a:lnTo>
                  <a:lnTo>
                    <a:pt x="454891" y="466126"/>
                  </a:lnTo>
                  <a:close/>
                </a:path>
                <a:path w="524509" h="1009650">
                  <a:moveTo>
                    <a:pt x="411975" y="460014"/>
                  </a:moveTo>
                  <a:lnTo>
                    <a:pt x="430946" y="466450"/>
                  </a:lnTo>
                  <a:lnTo>
                    <a:pt x="430350" y="466088"/>
                  </a:lnTo>
                  <a:lnTo>
                    <a:pt x="454828" y="466088"/>
                  </a:lnTo>
                  <a:lnTo>
                    <a:pt x="444960" y="460099"/>
                  </a:lnTo>
                  <a:lnTo>
                    <a:pt x="412480" y="460099"/>
                  </a:lnTo>
                  <a:lnTo>
                    <a:pt x="411975" y="460014"/>
                  </a:lnTo>
                  <a:close/>
                </a:path>
                <a:path w="524509" h="1009650">
                  <a:moveTo>
                    <a:pt x="44511" y="76166"/>
                  </a:moveTo>
                  <a:lnTo>
                    <a:pt x="31811" y="76231"/>
                  </a:lnTo>
                  <a:lnTo>
                    <a:pt x="31882" y="83237"/>
                  </a:lnTo>
                  <a:lnTo>
                    <a:pt x="32865" y="114518"/>
                  </a:lnTo>
                  <a:lnTo>
                    <a:pt x="36716" y="184461"/>
                  </a:lnTo>
                  <a:lnTo>
                    <a:pt x="43912" y="258184"/>
                  </a:lnTo>
                  <a:lnTo>
                    <a:pt x="55518" y="328830"/>
                  </a:lnTo>
                  <a:lnTo>
                    <a:pt x="72650" y="389276"/>
                  </a:lnTo>
                  <a:lnTo>
                    <a:pt x="96989" y="432898"/>
                  </a:lnTo>
                  <a:lnTo>
                    <a:pt x="132922" y="456589"/>
                  </a:lnTo>
                  <a:lnTo>
                    <a:pt x="179144" y="465340"/>
                  </a:lnTo>
                  <a:lnTo>
                    <a:pt x="231297" y="464775"/>
                  </a:lnTo>
                  <a:lnTo>
                    <a:pt x="286413" y="459958"/>
                  </a:lnTo>
                  <a:lnTo>
                    <a:pt x="340756" y="455623"/>
                  </a:lnTo>
                  <a:lnTo>
                    <a:pt x="340622" y="455623"/>
                  </a:lnTo>
                  <a:lnTo>
                    <a:pt x="366375" y="455084"/>
                  </a:lnTo>
                  <a:lnTo>
                    <a:pt x="366141" y="455071"/>
                  </a:lnTo>
                  <a:lnTo>
                    <a:pt x="436675" y="455071"/>
                  </a:lnTo>
                  <a:lnTo>
                    <a:pt x="436345" y="454870"/>
                  </a:lnTo>
                  <a:lnTo>
                    <a:pt x="429886" y="452680"/>
                  </a:lnTo>
                  <a:lnTo>
                    <a:pt x="180238" y="452680"/>
                  </a:lnTo>
                  <a:lnTo>
                    <a:pt x="179417" y="452636"/>
                  </a:lnTo>
                  <a:lnTo>
                    <a:pt x="179837" y="452632"/>
                  </a:lnTo>
                  <a:lnTo>
                    <a:pt x="158361" y="450072"/>
                  </a:lnTo>
                  <a:lnTo>
                    <a:pt x="157825" y="450072"/>
                  </a:lnTo>
                  <a:lnTo>
                    <a:pt x="156944" y="449903"/>
                  </a:lnTo>
                  <a:lnTo>
                    <a:pt x="157190" y="449903"/>
                  </a:lnTo>
                  <a:lnTo>
                    <a:pt x="138444" y="444916"/>
                  </a:lnTo>
                  <a:lnTo>
                    <a:pt x="137962" y="444916"/>
                  </a:lnTo>
                  <a:lnTo>
                    <a:pt x="136792" y="444477"/>
                  </a:lnTo>
                  <a:lnTo>
                    <a:pt x="137069" y="444477"/>
                  </a:lnTo>
                  <a:lnTo>
                    <a:pt x="121461" y="436801"/>
                  </a:lnTo>
                  <a:lnTo>
                    <a:pt x="121000" y="436801"/>
                  </a:lnTo>
                  <a:lnTo>
                    <a:pt x="119661" y="435916"/>
                  </a:lnTo>
                  <a:lnTo>
                    <a:pt x="119971" y="435916"/>
                  </a:lnTo>
                  <a:lnTo>
                    <a:pt x="107323" y="425034"/>
                  </a:lnTo>
                  <a:lnTo>
                    <a:pt x="106997" y="425034"/>
                  </a:lnTo>
                  <a:lnTo>
                    <a:pt x="105900" y="423810"/>
                  </a:lnTo>
                  <a:lnTo>
                    <a:pt x="106158" y="423810"/>
                  </a:lnTo>
                  <a:lnTo>
                    <a:pt x="95202" y="407830"/>
                  </a:lnTo>
                  <a:lnTo>
                    <a:pt x="94550" y="406878"/>
                  </a:lnTo>
                  <a:lnTo>
                    <a:pt x="84653" y="384986"/>
                  </a:lnTo>
                  <a:lnTo>
                    <a:pt x="84477" y="384648"/>
                  </a:lnTo>
                  <a:lnTo>
                    <a:pt x="84392" y="384323"/>
                  </a:lnTo>
                  <a:lnTo>
                    <a:pt x="75610" y="357498"/>
                  </a:lnTo>
                  <a:lnTo>
                    <a:pt x="67906" y="325989"/>
                  </a:lnTo>
                  <a:lnTo>
                    <a:pt x="56511" y="256524"/>
                  </a:lnTo>
                  <a:lnTo>
                    <a:pt x="49370" y="183334"/>
                  </a:lnTo>
                  <a:lnTo>
                    <a:pt x="45554" y="113979"/>
                  </a:lnTo>
                  <a:lnTo>
                    <a:pt x="44579" y="82905"/>
                  </a:lnTo>
                  <a:lnTo>
                    <a:pt x="44511" y="76166"/>
                  </a:lnTo>
                  <a:close/>
                </a:path>
                <a:path w="524509" h="1009650">
                  <a:moveTo>
                    <a:pt x="411491" y="459850"/>
                  </a:moveTo>
                  <a:lnTo>
                    <a:pt x="411975" y="460014"/>
                  </a:lnTo>
                  <a:lnTo>
                    <a:pt x="412480" y="460099"/>
                  </a:lnTo>
                  <a:lnTo>
                    <a:pt x="411491" y="459850"/>
                  </a:lnTo>
                  <a:close/>
                </a:path>
                <a:path w="524509" h="1009650">
                  <a:moveTo>
                    <a:pt x="444550" y="459850"/>
                  </a:moveTo>
                  <a:lnTo>
                    <a:pt x="411491" y="459850"/>
                  </a:lnTo>
                  <a:lnTo>
                    <a:pt x="412480" y="460099"/>
                  </a:lnTo>
                  <a:lnTo>
                    <a:pt x="444960" y="460099"/>
                  </a:lnTo>
                  <a:lnTo>
                    <a:pt x="444550" y="459850"/>
                  </a:lnTo>
                  <a:close/>
                </a:path>
                <a:path w="524509" h="1009650">
                  <a:moveTo>
                    <a:pt x="438730" y="456318"/>
                  </a:moveTo>
                  <a:lnTo>
                    <a:pt x="389936" y="456318"/>
                  </a:lnTo>
                  <a:lnTo>
                    <a:pt x="390644" y="456397"/>
                  </a:lnTo>
                  <a:lnTo>
                    <a:pt x="390406" y="456397"/>
                  </a:lnTo>
                  <a:lnTo>
                    <a:pt x="411975" y="460014"/>
                  </a:lnTo>
                  <a:lnTo>
                    <a:pt x="411491" y="459850"/>
                  </a:lnTo>
                  <a:lnTo>
                    <a:pt x="444550" y="459850"/>
                  </a:lnTo>
                  <a:lnTo>
                    <a:pt x="438860" y="456397"/>
                  </a:lnTo>
                  <a:lnTo>
                    <a:pt x="390644" y="456397"/>
                  </a:lnTo>
                  <a:lnTo>
                    <a:pt x="390293" y="456378"/>
                  </a:lnTo>
                  <a:lnTo>
                    <a:pt x="438829" y="456378"/>
                  </a:lnTo>
                  <a:close/>
                </a:path>
                <a:path w="524509" h="1009650">
                  <a:moveTo>
                    <a:pt x="389936" y="456318"/>
                  </a:moveTo>
                  <a:lnTo>
                    <a:pt x="390293" y="456378"/>
                  </a:lnTo>
                  <a:lnTo>
                    <a:pt x="390644" y="456397"/>
                  </a:lnTo>
                  <a:lnTo>
                    <a:pt x="389936" y="456318"/>
                  </a:lnTo>
                  <a:close/>
                </a:path>
                <a:path w="524509" h="1009650">
                  <a:moveTo>
                    <a:pt x="436675" y="455071"/>
                  </a:moveTo>
                  <a:lnTo>
                    <a:pt x="366141" y="455071"/>
                  </a:lnTo>
                  <a:lnTo>
                    <a:pt x="366617" y="455079"/>
                  </a:lnTo>
                  <a:lnTo>
                    <a:pt x="366375" y="455084"/>
                  </a:lnTo>
                  <a:lnTo>
                    <a:pt x="390293" y="456378"/>
                  </a:lnTo>
                  <a:lnTo>
                    <a:pt x="389936" y="456318"/>
                  </a:lnTo>
                  <a:lnTo>
                    <a:pt x="438730" y="456318"/>
                  </a:lnTo>
                  <a:lnTo>
                    <a:pt x="436675" y="455071"/>
                  </a:lnTo>
                  <a:close/>
                </a:path>
                <a:path w="524509" h="1009650">
                  <a:moveTo>
                    <a:pt x="179837" y="452632"/>
                  </a:moveTo>
                  <a:lnTo>
                    <a:pt x="179417" y="452636"/>
                  </a:lnTo>
                  <a:lnTo>
                    <a:pt x="180238" y="452680"/>
                  </a:lnTo>
                  <a:lnTo>
                    <a:pt x="179837" y="452632"/>
                  </a:lnTo>
                  <a:close/>
                </a:path>
                <a:path w="524509" h="1009650">
                  <a:moveTo>
                    <a:pt x="230680" y="452080"/>
                  </a:moveTo>
                  <a:lnTo>
                    <a:pt x="179837" y="452632"/>
                  </a:lnTo>
                  <a:lnTo>
                    <a:pt x="180238" y="452680"/>
                  </a:lnTo>
                  <a:lnTo>
                    <a:pt x="429886" y="452680"/>
                  </a:lnTo>
                  <a:lnTo>
                    <a:pt x="428183" y="452102"/>
                  </a:lnTo>
                  <a:lnTo>
                    <a:pt x="230433" y="452102"/>
                  </a:lnTo>
                  <a:lnTo>
                    <a:pt x="230680" y="452080"/>
                  </a:lnTo>
                  <a:close/>
                </a:path>
                <a:path w="524509" h="1009650">
                  <a:moveTo>
                    <a:pt x="428112" y="452078"/>
                  </a:moveTo>
                  <a:lnTo>
                    <a:pt x="230866" y="452080"/>
                  </a:lnTo>
                  <a:lnTo>
                    <a:pt x="230433" y="452102"/>
                  </a:lnTo>
                  <a:lnTo>
                    <a:pt x="428183" y="452102"/>
                  </a:lnTo>
                  <a:close/>
                </a:path>
                <a:path w="524509" h="1009650">
                  <a:moveTo>
                    <a:pt x="366589" y="442377"/>
                  </a:moveTo>
                  <a:lnTo>
                    <a:pt x="340170" y="442930"/>
                  </a:lnTo>
                  <a:lnTo>
                    <a:pt x="230680" y="452080"/>
                  </a:lnTo>
                  <a:lnTo>
                    <a:pt x="230917" y="452078"/>
                  </a:lnTo>
                  <a:lnTo>
                    <a:pt x="428112" y="452078"/>
                  </a:lnTo>
                  <a:lnTo>
                    <a:pt x="415086" y="447659"/>
                  </a:lnTo>
                  <a:lnTo>
                    <a:pt x="391687" y="443734"/>
                  </a:lnTo>
                  <a:lnTo>
                    <a:pt x="366589" y="442377"/>
                  </a:lnTo>
                  <a:close/>
                </a:path>
                <a:path w="524509" h="1009650">
                  <a:moveTo>
                    <a:pt x="156944" y="449903"/>
                  </a:moveTo>
                  <a:lnTo>
                    <a:pt x="157825" y="450072"/>
                  </a:lnTo>
                  <a:lnTo>
                    <a:pt x="157390" y="449957"/>
                  </a:lnTo>
                  <a:lnTo>
                    <a:pt x="156944" y="449903"/>
                  </a:lnTo>
                  <a:close/>
                </a:path>
                <a:path w="524509" h="1009650">
                  <a:moveTo>
                    <a:pt x="157390" y="449957"/>
                  </a:moveTo>
                  <a:lnTo>
                    <a:pt x="157825" y="450072"/>
                  </a:lnTo>
                  <a:lnTo>
                    <a:pt x="158361" y="450072"/>
                  </a:lnTo>
                  <a:lnTo>
                    <a:pt x="157390" y="449957"/>
                  </a:lnTo>
                  <a:close/>
                </a:path>
                <a:path w="524509" h="1009650">
                  <a:moveTo>
                    <a:pt x="157190" y="449903"/>
                  </a:moveTo>
                  <a:lnTo>
                    <a:pt x="156944" y="449903"/>
                  </a:lnTo>
                  <a:lnTo>
                    <a:pt x="157390" y="449957"/>
                  </a:lnTo>
                  <a:lnTo>
                    <a:pt x="157190" y="449903"/>
                  </a:lnTo>
                  <a:close/>
                </a:path>
                <a:path w="524509" h="1009650">
                  <a:moveTo>
                    <a:pt x="136792" y="444477"/>
                  </a:moveTo>
                  <a:lnTo>
                    <a:pt x="137962" y="444916"/>
                  </a:lnTo>
                  <a:lnTo>
                    <a:pt x="137394" y="444637"/>
                  </a:lnTo>
                  <a:lnTo>
                    <a:pt x="136792" y="444477"/>
                  </a:lnTo>
                  <a:close/>
                </a:path>
                <a:path w="524509" h="1009650">
                  <a:moveTo>
                    <a:pt x="137394" y="444637"/>
                  </a:moveTo>
                  <a:lnTo>
                    <a:pt x="137962" y="444916"/>
                  </a:lnTo>
                  <a:lnTo>
                    <a:pt x="138444" y="444916"/>
                  </a:lnTo>
                  <a:lnTo>
                    <a:pt x="137394" y="444637"/>
                  </a:lnTo>
                  <a:close/>
                </a:path>
                <a:path w="524509" h="1009650">
                  <a:moveTo>
                    <a:pt x="137069" y="444477"/>
                  </a:moveTo>
                  <a:lnTo>
                    <a:pt x="136792" y="444477"/>
                  </a:lnTo>
                  <a:lnTo>
                    <a:pt x="137394" y="444637"/>
                  </a:lnTo>
                  <a:lnTo>
                    <a:pt x="137069" y="444477"/>
                  </a:lnTo>
                  <a:close/>
                </a:path>
                <a:path w="524509" h="1009650">
                  <a:moveTo>
                    <a:pt x="119661" y="435916"/>
                  </a:moveTo>
                  <a:lnTo>
                    <a:pt x="121000" y="436801"/>
                  </a:lnTo>
                  <a:lnTo>
                    <a:pt x="120384" y="436271"/>
                  </a:lnTo>
                  <a:lnTo>
                    <a:pt x="119661" y="435916"/>
                  </a:lnTo>
                  <a:close/>
                </a:path>
                <a:path w="524509" h="1009650">
                  <a:moveTo>
                    <a:pt x="120384" y="436271"/>
                  </a:moveTo>
                  <a:lnTo>
                    <a:pt x="121000" y="436801"/>
                  </a:lnTo>
                  <a:lnTo>
                    <a:pt x="121461" y="436801"/>
                  </a:lnTo>
                  <a:lnTo>
                    <a:pt x="120384" y="436271"/>
                  </a:lnTo>
                  <a:close/>
                </a:path>
                <a:path w="524509" h="1009650">
                  <a:moveTo>
                    <a:pt x="119971" y="435916"/>
                  </a:moveTo>
                  <a:lnTo>
                    <a:pt x="119661" y="435916"/>
                  </a:lnTo>
                  <a:lnTo>
                    <a:pt x="120384" y="436271"/>
                  </a:lnTo>
                  <a:lnTo>
                    <a:pt x="119971" y="435916"/>
                  </a:lnTo>
                  <a:close/>
                </a:path>
                <a:path w="524509" h="1009650">
                  <a:moveTo>
                    <a:pt x="105900" y="423810"/>
                  </a:moveTo>
                  <a:lnTo>
                    <a:pt x="106997" y="425034"/>
                  </a:lnTo>
                  <a:lnTo>
                    <a:pt x="106529" y="424351"/>
                  </a:lnTo>
                  <a:lnTo>
                    <a:pt x="105900" y="423810"/>
                  </a:lnTo>
                  <a:close/>
                </a:path>
                <a:path w="524509" h="1009650">
                  <a:moveTo>
                    <a:pt x="106529" y="424351"/>
                  </a:moveTo>
                  <a:lnTo>
                    <a:pt x="106997" y="425034"/>
                  </a:lnTo>
                  <a:lnTo>
                    <a:pt x="107323" y="425034"/>
                  </a:lnTo>
                  <a:lnTo>
                    <a:pt x="106529" y="424351"/>
                  </a:lnTo>
                  <a:close/>
                </a:path>
                <a:path w="524509" h="1009650">
                  <a:moveTo>
                    <a:pt x="106158" y="423810"/>
                  </a:moveTo>
                  <a:lnTo>
                    <a:pt x="105900" y="423810"/>
                  </a:lnTo>
                  <a:lnTo>
                    <a:pt x="106529" y="424351"/>
                  </a:lnTo>
                  <a:lnTo>
                    <a:pt x="106158" y="423810"/>
                  </a:lnTo>
                  <a:close/>
                </a:path>
                <a:path w="524509" h="1009650">
                  <a:moveTo>
                    <a:pt x="94550" y="406878"/>
                  </a:moveTo>
                  <a:lnTo>
                    <a:pt x="95088" y="407830"/>
                  </a:lnTo>
                  <a:lnTo>
                    <a:pt x="94861" y="407333"/>
                  </a:lnTo>
                  <a:lnTo>
                    <a:pt x="94550" y="406878"/>
                  </a:lnTo>
                  <a:close/>
                </a:path>
                <a:path w="524509" h="1009650">
                  <a:moveTo>
                    <a:pt x="94861" y="407333"/>
                  </a:moveTo>
                  <a:lnTo>
                    <a:pt x="95088" y="407830"/>
                  </a:lnTo>
                  <a:lnTo>
                    <a:pt x="94861" y="407333"/>
                  </a:lnTo>
                  <a:close/>
                </a:path>
                <a:path w="524509" h="1009650">
                  <a:moveTo>
                    <a:pt x="94654" y="406878"/>
                  </a:moveTo>
                  <a:lnTo>
                    <a:pt x="94861" y="407333"/>
                  </a:lnTo>
                  <a:lnTo>
                    <a:pt x="94654" y="406878"/>
                  </a:lnTo>
                  <a:close/>
                </a:path>
                <a:path w="524509" h="1009650">
                  <a:moveTo>
                    <a:pt x="84350" y="384323"/>
                  </a:moveTo>
                  <a:lnTo>
                    <a:pt x="84609" y="384986"/>
                  </a:lnTo>
                  <a:lnTo>
                    <a:pt x="84499" y="384648"/>
                  </a:lnTo>
                  <a:lnTo>
                    <a:pt x="84350" y="384323"/>
                  </a:lnTo>
                  <a:close/>
                </a:path>
                <a:path w="524509" h="1009650">
                  <a:moveTo>
                    <a:pt x="84499" y="384648"/>
                  </a:moveTo>
                  <a:lnTo>
                    <a:pt x="84609" y="384986"/>
                  </a:lnTo>
                  <a:lnTo>
                    <a:pt x="84499" y="384648"/>
                  </a:lnTo>
                  <a:close/>
                </a:path>
                <a:path w="524509" h="1009650">
                  <a:moveTo>
                    <a:pt x="84392" y="384323"/>
                  </a:moveTo>
                  <a:lnTo>
                    <a:pt x="84499" y="384648"/>
                  </a:lnTo>
                  <a:lnTo>
                    <a:pt x="84392" y="384323"/>
                  </a:lnTo>
                  <a:close/>
                </a:path>
                <a:path w="524509" h="1009650">
                  <a:moveTo>
                    <a:pt x="75530" y="357252"/>
                  </a:moveTo>
                  <a:lnTo>
                    <a:pt x="75590" y="357498"/>
                  </a:lnTo>
                  <a:lnTo>
                    <a:pt x="75530" y="357252"/>
                  </a:lnTo>
                  <a:close/>
                </a:path>
                <a:path w="524509" h="1009650">
                  <a:moveTo>
                    <a:pt x="75475" y="357028"/>
                  </a:moveTo>
                  <a:lnTo>
                    <a:pt x="75530" y="357252"/>
                  </a:lnTo>
                  <a:lnTo>
                    <a:pt x="75475" y="357028"/>
                  </a:lnTo>
                  <a:close/>
                </a:path>
                <a:path w="524509" h="1009650">
                  <a:moveTo>
                    <a:pt x="67937" y="326155"/>
                  </a:moveTo>
                  <a:lnTo>
                    <a:pt x="67970" y="326334"/>
                  </a:lnTo>
                  <a:lnTo>
                    <a:pt x="67937" y="326155"/>
                  </a:lnTo>
                  <a:close/>
                </a:path>
                <a:path w="524509" h="1009650">
                  <a:moveTo>
                    <a:pt x="67906" y="325989"/>
                  </a:moveTo>
                  <a:lnTo>
                    <a:pt x="67937" y="326155"/>
                  </a:lnTo>
                  <a:lnTo>
                    <a:pt x="67906" y="325989"/>
                  </a:lnTo>
                  <a:close/>
                </a:path>
                <a:path w="524509" h="1009650">
                  <a:moveTo>
                    <a:pt x="61636" y="292306"/>
                  </a:moveTo>
                  <a:lnTo>
                    <a:pt x="61654" y="292435"/>
                  </a:lnTo>
                  <a:lnTo>
                    <a:pt x="61636" y="292306"/>
                  </a:lnTo>
                  <a:close/>
                </a:path>
                <a:path w="524509" h="1009650">
                  <a:moveTo>
                    <a:pt x="61617" y="292173"/>
                  </a:moveTo>
                  <a:lnTo>
                    <a:pt x="61636" y="292306"/>
                  </a:lnTo>
                  <a:lnTo>
                    <a:pt x="61617" y="292173"/>
                  </a:lnTo>
                  <a:close/>
                </a:path>
                <a:path w="524509" h="1009650">
                  <a:moveTo>
                    <a:pt x="56525" y="256667"/>
                  </a:moveTo>
                  <a:lnTo>
                    <a:pt x="56539" y="256809"/>
                  </a:lnTo>
                  <a:lnTo>
                    <a:pt x="56525" y="256667"/>
                  </a:lnTo>
                  <a:close/>
                </a:path>
                <a:path w="524509" h="1009650">
                  <a:moveTo>
                    <a:pt x="56511" y="256524"/>
                  </a:moveTo>
                  <a:lnTo>
                    <a:pt x="56525" y="256667"/>
                  </a:lnTo>
                  <a:lnTo>
                    <a:pt x="56511" y="256524"/>
                  </a:lnTo>
                  <a:close/>
                </a:path>
                <a:path w="524509" h="1009650">
                  <a:moveTo>
                    <a:pt x="49375" y="183421"/>
                  </a:moveTo>
                  <a:close/>
                </a:path>
                <a:path w="524509" h="1009650">
                  <a:moveTo>
                    <a:pt x="49370" y="183334"/>
                  </a:moveTo>
                  <a:close/>
                </a:path>
                <a:path w="524509" h="1009650">
                  <a:moveTo>
                    <a:pt x="47111" y="147784"/>
                  </a:moveTo>
                  <a:close/>
                </a:path>
                <a:path w="524509" h="1009650">
                  <a:moveTo>
                    <a:pt x="45556" y="114041"/>
                  </a:moveTo>
                  <a:close/>
                </a:path>
                <a:path w="524509" h="1009650">
                  <a:moveTo>
                    <a:pt x="45554" y="113979"/>
                  </a:moveTo>
                  <a:close/>
                </a:path>
                <a:path w="524509" h="1009650">
                  <a:moveTo>
                    <a:pt x="44580" y="83019"/>
                  </a:moveTo>
                  <a:close/>
                </a:path>
                <a:path w="524509" h="1009650">
                  <a:moveTo>
                    <a:pt x="44579" y="82905"/>
                  </a:moveTo>
                  <a:close/>
                </a:path>
                <a:path w="524509" h="1009650">
                  <a:moveTo>
                    <a:pt x="37708" y="0"/>
                  </a:moveTo>
                  <a:lnTo>
                    <a:pt x="0" y="76394"/>
                  </a:lnTo>
                  <a:lnTo>
                    <a:pt x="31811" y="76231"/>
                  </a:lnTo>
                  <a:lnTo>
                    <a:pt x="31685" y="63562"/>
                  </a:lnTo>
                  <a:lnTo>
                    <a:pt x="44383" y="63435"/>
                  </a:lnTo>
                  <a:lnTo>
                    <a:pt x="69833" y="63435"/>
                  </a:lnTo>
                  <a:lnTo>
                    <a:pt x="37708" y="0"/>
                  </a:lnTo>
                  <a:close/>
                </a:path>
                <a:path w="524509" h="1009650">
                  <a:moveTo>
                    <a:pt x="44383" y="63435"/>
                  </a:moveTo>
                  <a:lnTo>
                    <a:pt x="31685" y="63562"/>
                  </a:lnTo>
                  <a:lnTo>
                    <a:pt x="31811" y="76231"/>
                  </a:lnTo>
                  <a:lnTo>
                    <a:pt x="44511" y="76166"/>
                  </a:lnTo>
                  <a:lnTo>
                    <a:pt x="44383" y="63435"/>
                  </a:lnTo>
                  <a:close/>
                </a:path>
                <a:path w="524509" h="1009650">
                  <a:moveTo>
                    <a:pt x="69833" y="63435"/>
                  </a:moveTo>
                  <a:lnTo>
                    <a:pt x="44383" y="63435"/>
                  </a:lnTo>
                  <a:lnTo>
                    <a:pt x="44511" y="76166"/>
                  </a:lnTo>
                  <a:lnTo>
                    <a:pt x="76198" y="76004"/>
                  </a:lnTo>
                  <a:lnTo>
                    <a:pt x="69833" y="63435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579645" y="4882631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5" y="284913"/>
                  </a:lnTo>
                  <a:lnTo>
                    <a:pt x="54838" y="284913"/>
                  </a:lnTo>
                  <a:lnTo>
                    <a:pt x="42148" y="284384"/>
                  </a:lnTo>
                  <a:lnTo>
                    <a:pt x="43126" y="260915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5"/>
                  </a:moveTo>
                  <a:lnTo>
                    <a:pt x="42148" y="284384"/>
                  </a:lnTo>
                  <a:lnTo>
                    <a:pt x="54838" y="284913"/>
                  </a:lnTo>
                  <a:lnTo>
                    <a:pt x="54973" y="281679"/>
                  </a:lnTo>
                  <a:lnTo>
                    <a:pt x="54107" y="281679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5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5"/>
                  </a:lnTo>
                  <a:lnTo>
                    <a:pt x="54838" y="284913"/>
                  </a:lnTo>
                  <a:lnTo>
                    <a:pt x="55865" y="284913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79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5"/>
                  </a:moveTo>
                  <a:lnTo>
                    <a:pt x="49018" y="272057"/>
                  </a:lnTo>
                  <a:lnTo>
                    <a:pt x="54107" y="281679"/>
                  </a:lnTo>
                  <a:lnTo>
                    <a:pt x="54973" y="281679"/>
                  </a:lnTo>
                  <a:lnTo>
                    <a:pt x="55815" y="261445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5"/>
                  </a:lnTo>
                  <a:lnTo>
                    <a:pt x="49018" y="272057"/>
                  </a:lnTo>
                  <a:lnTo>
                    <a:pt x="55815" y="261445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659366" y="5035295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368300" y="0"/>
                  </a:moveTo>
                  <a:lnTo>
                    <a:pt x="0" y="0"/>
                  </a:lnTo>
                  <a:lnTo>
                    <a:pt x="0" y="901699"/>
                  </a:lnTo>
                  <a:lnTo>
                    <a:pt x="368300" y="901699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659366" y="5035295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0" y="9017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901700"/>
                  </a:lnTo>
                  <a:lnTo>
                    <a:pt x="0" y="9017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9704945" y="5136916"/>
            <a:ext cx="278765" cy="723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commit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9986045" y="4908031"/>
            <a:ext cx="103505" cy="297815"/>
          </a:xfrm>
          <a:custGeom>
            <a:avLst/>
            <a:gdLst/>
            <a:ahLst/>
            <a:cxnLst/>
            <a:rect l="l" t="t" r="r" b="b"/>
            <a:pathLst>
              <a:path w="103504" h="297814">
                <a:moveTo>
                  <a:pt x="7383" y="199412"/>
                </a:moveTo>
                <a:lnTo>
                  <a:pt x="1183" y="202691"/>
                </a:lnTo>
                <a:lnTo>
                  <a:pt x="0" y="206533"/>
                </a:lnTo>
                <a:lnTo>
                  <a:pt x="47969" y="297240"/>
                </a:lnTo>
                <a:lnTo>
                  <a:pt x="55865" y="284913"/>
                </a:lnTo>
                <a:lnTo>
                  <a:pt x="54838" y="284913"/>
                </a:lnTo>
                <a:lnTo>
                  <a:pt x="42148" y="284384"/>
                </a:lnTo>
                <a:lnTo>
                  <a:pt x="43126" y="260915"/>
                </a:lnTo>
                <a:lnTo>
                  <a:pt x="11226" y="200596"/>
                </a:lnTo>
                <a:lnTo>
                  <a:pt x="7383" y="199412"/>
                </a:lnTo>
                <a:close/>
              </a:path>
              <a:path w="103504" h="297814">
                <a:moveTo>
                  <a:pt x="43126" y="260915"/>
                </a:moveTo>
                <a:lnTo>
                  <a:pt x="42148" y="284384"/>
                </a:lnTo>
                <a:lnTo>
                  <a:pt x="54838" y="284913"/>
                </a:lnTo>
                <a:lnTo>
                  <a:pt x="54973" y="281679"/>
                </a:lnTo>
                <a:lnTo>
                  <a:pt x="54107" y="281679"/>
                </a:lnTo>
                <a:lnTo>
                  <a:pt x="43146" y="281223"/>
                </a:lnTo>
                <a:lnTo>
                  <a:pt x="49018" y="272057"/>
                </a:lnTo>
                <a:lnTo>
                  <a:pt x="43126" y="260915"/>
                </a:lnTo>
                <a:close/>
              </a:path>
              <a:path w="103504" h="297814">
                <a:moveTo>
                  <a:pt x="96546" y="203125"/>
                </a:moveTo>
                <a:lnTo>
                  <a:pt x="92619" y="203986"/>
                </a:lnTo>
                <a:lnTo>
                  <a:pt x="55815" y="261445"/>
                </a:lnTo>
                <a:lnTo>
                  <a:pt x="54838" y="284913"/>
                </a:lnTo>
                <a:lnTo>
                  <a:pt x="55865" y="284913"/>
                </a:lnTo>
                <a:lnTo>
                  <a:pt x="103314" y="210836"/>
                </a:lnTo>
                <a:lnTo>
                  <a:pt x="102453" y="206908"/>
                </a:lnTo>
                <a:lnTo>
                  <a:pt x="96546" y="203125"/>
                </a:lnTo>
                <a:close/>
              </a:path>
              <a:path w="103504" h="297814">
                <a:moveTo>
                  <a:pt x="49018" y="272057"/>
                </a:moveTo>
                <a:lnTo>
                  <a:pt x="43146" y="281223"/>
                </a:lnTo>
                <a:lnTo>
                  <a:pt x="54107" y="281679"/>
                </a:lnTo>
                <a:lnTo>
                  <a:pt x="49018" y="272057"/>
                </a:lnTo>
                <a:close/>
              </a:path>
              <a:path w="103504" h="297814">
                <a:moveTo>
                  <a:pt x="55815" y="261445"/>
                </a:moveTo>
                <a:lnTo>
                  <a:pt x="49018" y="272057"/>
                </a:lnTo>
                <a:lnTo>
                  <a:pt x="54107" y="281679"/>
                </a:lnTo>
                <a:lnTo>
                  <a:pt x="54973" y="281679"/>
                </a:lnTo>
                <a:lnTo>
                  <a:pt x="55815" y="261445"/>
                </a:lnTo>
                <a:close/>
              </a:path>
              <a:path w="103504" h="297814">
                <a:moveTo>
                  <a:pt x="53991" y="0"/>
                </a:moveTo>
                <a:lnTo>
                  <a:pt x="43126" y="260915"/>
                </a:lnTo>
                <a:lnTo>
                  <a:pt x="49018" y="272057"/>
                </a:lnTo>
                <a:lnTo>
                  <a:pt x="55815" y="261445"/>
                </a:lnTo>
                <a:lnTo>
                  <a:pt x="66680" y="528"/>
                </a:lnTo>
                <a:lnTo>
                  <a:pt x="539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1450672"/>
            <a:ext cx="11594465" cy="4902200"/>
            <a:chOff x="298949" y="1450672"/>
            <a:chExt cx="11594465" cy="4902200"/>
          </a:xfrm>
        </p:grpSpPr>
        <p:sp>
          <p:nvSpPr>
            <p:cNvPr id="3" name="object 3"/>
            <p:cNvSpPr/>
            <p:nvPr/>
          </p:nvSpPr>
          <p:spPr>
            <a:xfrm>
              <a:off x="308474" y="6343008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1036" y="1453847"/>
              <a:ext cx="2101857" cy="304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21037" y="1453847"/>
              <a:ext cx="2101850" cy="3048000"/>
            </a:xfrm>
            <a:custGeom>
              <a:avLst/>
              <a:gdLst/>
              <a:ahLst/>
              <a:cxnLst/>
              <a:rect l="l" t="t" r="r" b="b"/>
              <a:pathLst>
                <a:path w="2101850" h="3048000">
                  <a:moveTo>
                    <a:pt x="2101853" y="262730"/>
                  </a:moveTo>
                  <a:lnTo>
                    <a:pt x="2080502" y="315679"/>
                  </a:lnTo>
                  <a:lnTo>
                    <a:pt x="2043849" y="349026"/>
                  </a:lnTo>
                  <a:lnTo>
                    <a:pt x="1990721" y="380445"/>
                  </a:lnTo>
                  <a:lnTo>
                    <a:pt x="1922371" y="409624"/>
                  </a:lnTo>
                  <a:lnTo>
                    <a:pt x="1882879" y="423276"/>
                  </a:lnTo>
                  <a:lnTo>
                    <a:pt x="1840051" y="436250"/>
                  </a:lnTo>
                  <a:lnTo>
                    <a:pt x="1794043" y="448508"/>
                  </a:lnTo>
                  <a:lnTo>
                    <a:pt x="1745013" y="460009"/>
                  </a:lnTo>
                  <a:lnTo>
                    <a:pt x="1693116" y="470716"/>
                  </a:lnTo>
                  <a:lnTo>
                    <a:pt x="1638509" y="480589"/>
                  </a:lnTo>
                  <a:lnTo>
                    <a:pt x="1581349" y="489589"/>
                  </a:lnTo>
                  <a:lnTo>
                    <a:pt x="1521792" y="497677"/>
                  </a:lnTo>
                  <a:lnTo>
                    <a:pt x="1459994" y="504813"/>
                  </a:lnTo>
                  <a:lnTo>
                    <a:pt x="1396113" y="510959"/>
                  </a:lnTo>
                  <a:lnTo>
                    <a:pt x="1330304" y="516075"/>
                  </a:lnTo>
                  <a:lnTo>
                    <a:pt x="1262724" y="520122"/>
                  </a:lnTo>
                  <a:lnTo>
                    <a:pt x="1193530" y="523061"/>
                  </a:lnTo>
                  <a:lnTo>
                    <a:pt x="1122879" y="524853"/>
                  </a:lnTo>
                  <a:lnTo>
                    <a:pt x="1050926" y="525460"/>
                  </a:lnTo>
                  <a:lnTo>
                    <a:pt x="978973" y="524853"/>
                  </a:lnTo>
                  <a:lnTo>
                    <a:pt x="908321" y="523061"/>
                  </a:lnTo>
                  <a:lnTo>
                    <a:pt x="839128" y="520122"/>
                  </a:lnTo>
                  <a:lnTo>
                    <a:pt x="771548" y="516075"/>
                  </a:lnTo>
                  <a:lnTo>
                    <a:pt x="705739" y="510959"/>
                  </a:lnTo>
                  <a:lnTo>
                    <a:pt x="641858" y="504813"/>
                  </a:lnTo>
                  <a:lnTo>
                    <a:pt x="580060" y="497677"/>
                  </a:lnTo>
                  <a:lnTo>
                    <a:pt x="520503" y="489589"/>
                  </a:lnTo>
                  <a:lnTo>
                    <a:pt x="463343" y="480589"/>
                  </a:lnTo>
                  <a:lnTo>
                    <a:pt x="408736" y="470716"/>
                  </a:lnTo>
                  <a:lnTo>
                    <a:pt x="356839" y="460009"/>
                  </a:lnTo>
                  <a:lnTo>
                    <a:pt x="307809" y="448508"/>
                  </a:lnTo>
                  <a:lnTo>
                    <a:pt x="261801" y="436250"/>
                  </a:lnTo>
                  <a:lnTo>
                    <a:pt x="218973" y="423276"/>
                  </a:lnTo>
                  <a:lnTo>
                    <a:pt x="179481" y="409624"/>
                  </a:lnTo>
                  <a:lnTo>
                    <a:pt x="143482" y="395334"/>
                  </a:lnTo>
                  <a:lnTo>
                    <a:pt x="82587" y="364996"/>
                  </a:lnTo>
                  <a:lnTo>
                    <a:pt x="37540" y="332574"/>
                  </a:lnTo>
                  <a:lnTo>
                    <a:pt x="9593" y="298380"/>
                  </a:lnTo>
                  <a:lnTo>
                    <a:pt x="0" y="262730"/>
                  </a:lnTo>
                  <a:lnTo>
                    <a:pt x="2424" y="244741"/>
                  </a:lnTo>
                  <a:lnTo>
                    <a:pt x="21351" y="209780"/>
                  </a:lnTo>
                  <a:lnTo>
                    <a:pt x="58004" y="176433"/>
                  </a:lnTo>
                  <a:lnTo>
                    <a:pt x="111131" y="145014"/>
                  </a:lnTo>
                  <a:lnTo>
                    <a:pt x="179481" y="115835"/>
                  </a:lnTo>
                  <a:lnTo>
                    <a:pt x="218973" y="102183"/>
                  </a:lnTo>
                  <a:lnTo>
                    <a:pt x="261801" y="89209"/>
                  </a:lnTo>
                  <a:lnTo>
                    <a:pt x="307809" y="76951"/>
                  </a:lnTo>
                  <a:lnTo>
                    <a:pt x="356839" y="65450"/>
                  </a:lnTo>
                  <a:lnTo>
                    <a:pt x="408736" y="54743"/>
                  </a:lnTo>
                  <a:lnTo>
                    <a:pt x="463343" y="44870"/>
                  </a:lnTo>
                  <a:lnTo>
                    <a:pt x="520503" y="35870"/>
                  </a:lnTo>
                  <a:lnTo>
                    <a:pt x="580060" y="27782"/>
                  </a:lnTo>
                  <a:lnTo>
                    <a:pt x="641858" y="20646"/>
                  </a:lnTo>
                  <a:lnTo>
                    <a:pt x="705739" y="14500"/>
                  </a:lnTo>
                  <a:lnTo>
                    <a:pt x="771548" y="9384"/>
                  </a:lnTo>
                  <a:lnTo>
                    <a:pt x="839128" y="5337"/>
                  </a:lnTo>
                  <a:lnTo>
                    <a:pt x="908321" y="2398"/>
                  </a:lnTo>
                  <a:lnTo>
                    <a:pt x="978973" y="606"/>
                  </a:lnTo>
                  <a:lnTo>
                    <a:pt x="1050926" y="0"/>
                  </a:lnTo>
                  <a:lnTo>
                    <a:pt x="1122879" y="606"/>
                  </a:lnTo>
                  <a:lnTo>
                    <a:pt x="1193530" y="2398"/>
                  </a:lnTo>
                  <a:lnTo>
                    <a:pt x="1262724" y="5337"/>
                  </a:lnTo>
                  <a:lnTo>
                    <a:pt x="1330304" y="9384"/>
                  </a:lnTo>
                  <a:lnTo>
                    <a:pt x="1396113" y="14500"/>
                  </a:lnTo>
                  <a:lnTo>
                    <a:pt x="1459994" y="20646"/>
                  </a:lnTo>
                  <a:lnTo>
                    <a:pt x="1521792" y="27782"/>
                  </a:lnTo>
                  <a:lnTo>
                    <a:pt x="1581349" y="35870"/>
                  </a:lnTo>
                  <a:lnTo>
                    <a:pt x="1638509" y="44870"/>
                  </a:lnTo>
                  <a:lnTo>
                    <a:pt x="1693116" y="54743"/>
                  </a:lnTo>
                  <a:lnTo>
                    <a:pt x="1745013" y="65450"/>
                  </a:lnTo>
                  <a:lnTo>
                    <a:pt x="1794043" y="76951"/>
                  </a:lnTo>
                  <a:lnTo>
                    <a:pt x="1840051" y="89209"/>
                  </a:lnTo>
                  <a:lnTo>
                    <a:pt x="1882879" y="102183"/>
                  </a:lnTo>
                  <a:lnTo>
                    <a:pt x="1922371" y="115835"/>
                  </a:lnTo>
                  <a:lnTo>
                    <a:pt x="1958371" y="130125"/>
                  </a:lnTo>
                  <a:lnTo>
                    <a:pt x="2019266" y="160463"/>
                  </a:lnTo>
                  <a:lnTo>
                    <a:pt x="2064313" y="192885"/>
                  </a:lnTo>
                  <a:lnTo>
                    <a:pt x="2092259" y="227079"/>
                  </a:lnTo>
                  <a:lnTo>
                    <a:pt x="2101853" y="262730"/>
                  </a:lnTo>
                  <a:lnTo>
                    <a:pt x="2101853" y="2785270"/>
                  </a:lnTo>
                  <a:lnTo>
                    <a:pt x="2080502" y="2838219"/>
                  </a:lnTo>
                  <a:lnTo>
                    <a:pt x="2043849" y="2871566"/>
                  </a:lnTo>
                  <a:lnTo>
                    <a:pt x="1990721" y="2902985"/>
                  </a:lnTo>
                  <a:lnTo>
                    <a:pt x="1922371" y="2932164"/>
                  </a:lnTo>
                  <a:lnTo>
                    <a:pt x="1882879" y="2945816"/>
                  </a:lnTo>
                  <a:lnTo>
                    <a:pt x="1840051" y="2958790"/>
                  </a:lnTo>
                  <a:lnTo>
                    <a:pt x="1794043" y="2971048"/>
                  </a:lnTo>
                  <a:lnTo>
                    <a:pt x="1745013" y="2982550"/>
                  </a:lnTo>
                  <a:lnTo>
                    <a:pt x="1693116" y="2993257"/>
                  </a:lnTo>
                  <a:lnTo>
                    <a:pt x="1638509" y="3003129"/>
                  </a:lnTo>
                  <a:lnTo>
                    <a:pt x="1581349" y="3012129"/>
                  </a:lnTo>
                  <a:lnTo>
                    <a:pt x="1521792" y="3020217"/>
                  </a:lnTo>
                  <a:lnTo>
                    <a:pt x="1459994" y="3027353"/>
                  </a:lnTo>
                  <a:lnTo>
                    <a:pt x="1396113" y="3033499"/>
                  </a:lnTo>
                  <a:lnTo>
                    <a:pt x="1330304" y="3038615"/>
                  </a:lnTo>
                  <a:lnTo>
                    <a:pt x="1262724" y="3042662"/>
                  </a:lnTo>
                  <a:lnTo>
                    <a:pt x="1193530" y="3045601"/>
                  </a:lnTo>
                  <a:lnTo>
                    <a:pt x="1122879" y="3047393"/>
                  </a:lnTo>
                  <a:lnTo>
                    <a:pt x="1050926" y="3048000"/>
                  </a:lnTo>
                  <a:lnTo>
                    <a:pt x="978973" y="3047393"/>
                  </a:lnTo>
                  <a:lnTo>
                    <a:pt x="908321" y="3045601"/>
                  </a:lnTo>
                  <a:lnTo>
                    <a:pt x="839128" y="3042662"/>
                  </a:lnTo>
                  <a:lnTo>
                    <a:pt x="771548" y="3038615"/>
                  </a:lnTo>
                  <a:lnTo>
                    <a:pt x="705739" y="3033499"/>
                  </a:lnTo>
                  <a:lnTo>
                    <a:pt x="641858" y="3027353"/>
                  </a:lnTo>
                  <a:lnTo>
                    <a:pt x="580060" y="3020217"/>
                  </a:lnTo>
                  <a:lnTo>
                    <a:pt x="520503" y="3012129"/>
                  </a:lnTo>
                  <a:lnTo>
                    <a:pt x="463343" y="3003129"/>
                  </a:lnTo>
                  <a:lnTo>
                    <a:pt x="408736" y="2993257"/>
                  </a:lnTo>
                  <a:lnTo>
                    <a:pt x="356839" y="2982550"/>
                  </a:lnTo>
                  <a:lnTo>
                    <a:pt x="307809" y="2971048"/>
                  </a:lnTo>
                  <a:lnTo>
                    <a:pt x="261801" y="2958790"/>
                  </a:lnTo>
                  <a:lnTo>
                    <a:pt x="218973" y="2945816"/>
                  </a:lnTo>
                  <a:lnTo>
                    <a:pt x="179481" y="2932164"/>
                  </a:lnTo>
                  <a:lnTo>
                    <a:pt x="143482" y="2917875"/>
                  </a:lnTo>
                  <a:lnTo>
                    <a:pt x="82587" y="2887536"/>
                  </a:lnTo>
                  <a:lnTo>
                    <a:pt x="37540" y="2855114"/>
                  </a:lnTo>
                  <a:lnTo>
                    <a:pt x="9593" y="2820920"/>
                  </a:lnTo>
                  <a:lnTo>
                    <a:pt x="0" y="2785270"/>
                  </a:lnTo>
                  <a:lnTo>
                    <a:pt x="3" y="26273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7344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7344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729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729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0209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02091" y="2571447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25941" y="2571447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25941" y="2571447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59341" y="2571447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59341" y="2571447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101</a:t>
            </a:r>
            <a:endParaRPr sz="1800">
              <a:latin typeface="Gulim"/>
              <a:cs typeface="Guli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ReDo</a:t>
            </a:r>
            <a:r>
              <a:rPr spc="-20" dirty="0"/>
              <a:t> </a:t>
            </a:r>
            <a:r>
              <a:rPr spc="-25" dirty="0"/>
              <a:t>log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7352" y="994155"/>
            <a:ext cx="6758305" cy="1546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After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Commit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latin typeface="Gulim"/>
                <a:cs typeface="Gulim"/>
              </a:rPr>
              <a:t>All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20" dirty="0">
                <a:latin typeface="Gulim"/>
                <a:cs typeface="Gulim"/>
              </a:rPr>
              <a:t>access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system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first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looks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log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Eventually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copy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changes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73705" y="2638122"/>
            <a:ext cx="278765" cy="254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66467" y="2142822"/>
            <a:ext cx="7937500" cy="3657600"/>
            <a:chOff x="2966467" y="2142822"/>
            <a:chExt cx="7937500" cy="3657600"/>
          </a:xfrm>
        </p:grpSpPr>
        <p:sp>
          <p:nvSpPr>
            <p:cNvPr id="23" name="object 23"/>
            <p:cNvSpPr/>
            <p:nvPr/>
          </p:nvSpPr>
          <p:spPr>
            <a:xfrm>
              <a:off x="871639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1639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751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7514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3389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389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9264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9264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577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577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16490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16490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68890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68890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33990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33990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33692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33692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92442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92442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51192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51192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09941" y="214600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0" y="120650"/>
                  </a:lnTo>
                  <a:lnTo>
                    <a:pt x="165100" y="120650"/>
                  </a:lnTo>
                  <a:lnTo>
                    <a:pt x="165100" y="11430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0994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75041" y="214600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635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750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33791" y="214600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14300"/>
                  </a:lnTo>
                  <a:lnTo>
                    <a:pt x="6350" y="114300"/>
                  </a:lnTo>
                  <a:lnTo>
                    <a:pt x="6350" y="120650"/>
                  </a:lnTo>
                  <a:lnTo>
                    <a:pt x="158750" y="120650"/>
                  </a:lnTo>
                  <a:lnTo>
                    <a:pt x="158750" y="114300"/>
                  </a:lnTo>
                  <a:lnTo>
                    <a:pt x="158750" y="635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23379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925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92541" y="21459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55129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51291" y="21459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005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005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541890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41890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70490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770490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95592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95592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36892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636892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654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8654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067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067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48091" y="317470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3175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480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89391" y="317470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3175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5893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8179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179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592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59291" y="31746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226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226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52891" y="4000197"/>
              <a:ext cx="266700" cy="304800"/>
            </a:xfrm>
            <a:custGeom>
              <a:avLst/>
              <a:gdLst/>
              <a:ahLst/>
              <a:cxnLst/>
              <a:rect l="l" t="t" r="r" b="b"/>
              <a:pathLst>
                <a:path w="266700" h="304800">
                  <a:moveTo>
                    <a:pt x="0" y="304800"/>
                  </a:moveTo>
                  <a:lnTo>
                    <a:pt x="266700" y="304800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652891" y="40001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249791" y="4000197"/>
              <a:ext cx="38100" cy="304800"/>
            </a:xfrm>
            <a:custGeom>
              <a:avLst/>
              <a:gdLst/>
              <a:ahLst/>
              <a:cxnLst/>
              <a:rect l="l" t="t" r="r" b="b"/>
              <a:pathLst>
                <a:path w="38100" h="304800">
                  <a:moveTo>
                    <a:pt x="0" y="304800"/>
                  </a:moveTo>
                  <a:lnTo>
                    <a:pt x="38100" y="304800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964041" y="40001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2878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2878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37091" y="35683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237091" y="35683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157591" y="35429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57591" y="35429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52891" y="35683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652891" y="35683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29041" y="318740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1905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29041" y="31873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249791" y="4000197"/>
              <a:ext cx="57150" cy="304800"/>
            </a:xfrm>
            <a:custGeom>
              <a:avLst/>
              <a:gdLst/>
              <a:ahLst/>
              <a:cxnLst/>
              <a:rect l="l" t="t" r="r" b="b"/>
              <a:pathLst>
                <a:path w="57150" h="304800">
                  <a:moveTo>
                    <a:pt x="0" y="304800"/>
                  </a:moveTo>
                  <a:lnTo>
                    <a:pt x="57150" y="304800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00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983091" y="40001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969642" y="5168597"/>
              <a:ext cx="7931150" cy="628650"/>
            </a:xfrm>
            <a:custGeom>
              <a:avLst/>
              <a:gdLst/>
              <a:ahLst/>
              <a:cxnLst/>
              <a:rect l="l" t="t" r="r" b="b"/>
              <a:pathLst>
                <a:path w="7931150" h="628650">
                  <a:moveTo>
                    <a:pt x="0" y="0"/>
                  </a:moveTo>
                  <a:lnTo>
                    <a:pt x="7931150" y="0"/>
                  </a:lnTo>
                  <a:lnTo>
                    <a:pt x="7931150" y="628650"/>
                  </a:ln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71906" y="4847856"/>
              <a:ext cx="3826510" cy="347980"/>
            </a:xfrm>
            <a:custGeom>
              <a:avLst/>
              <a:gdLst/>
              <a:ahLst/>
              <a:cxnLst/>
              <a:rect l="l" t="t" r="r" b="b"/>
              <a:pathLst>
                <a:path w="3826509" h="347979">
                  <a:moveTo>
                    <a:pt x="109385" y="249275"/>
                  </a:moveTo>
                  <a:lnTo>
                    <a:pt x="107442" y="245757"/>
                  </a:lnTo>
                  <a:lnTo>
                    <a:pt x="100711" y="243814"/>
                  </a:lnTo>
                  <a:lnTo>
                    <a:pt x="97180" y="245757"/>
                  </a:lnTo>
                  <a:lnTo>
                    <a:pt x="78219" y="311302"/>
                  </a:lnTo>
                  <a:lnTo>
                    <a:pt x="12319" y="49326"/>
                  </a:lnTo>
                  <a:lnTo>
                    <a:pt x="0" y="52425"/>
                  </a:lnTo>
                  <a:lnTo>
                    <a:pt x="65900" y="314401"/>
                  </a:lnTo>
                  <a:lnTo>
                    <a:pt x="18186" y="265620"/>
                  </a:lnTo>
                  <a:lnTo>
                    <a:pt x="14160" y="265582"/>
                  </a:lnTo>
                  <a:lnTo>
                    <a:pt x="9144" y="270484"/>
                  </a:lnTo>
                  <a:lnTo>
                    <a:pt x="9105" y="274510"/>
                  </a:lnTo>
                  <a:lnTo>
                    <a:pt x="80873" y="347853"/>
                  </a:lnTo>
                  <a:lnTo>
                    <a:pt x="83959" y="337172"/>
                  </a:lnTo>
                  <a:lnTo>
                    <a:pt x="109385" y="249275"/>
                  </a:lnTo>
                  <a:close/>
                </a:path>
                <a:path w="3826509" h="347979">
                  <a:moveTo>
                    <a:pt x="3825938" y="207797"/>
                  </a:moveTo>
                  <a:lnTo>
                    <a:pt x="3824871" y="203923"/>
                  </a:lnTo>
                  <a:lnTo>
                    <a:pt x="3818763" y="200456"/>
                  </a:lnTo>
                  <a:lnTo>
                    <a:pt x="3814889" y="201523"/>
                  </a:lnTo>
                  <a:lnTo>
                    <a:pt x="3781234" y="260883"/>
                  </a:lnTo>
                  <a:lnTo>
                    <a:pt x="3778059" y="0"/>
                  </a:lnTo>
                  <a:lnTo>
                    <a:pt x="3765359" y="152"/>
                  </a:lnTo>
                  <a:lnTo>
                    <a:pt x="3768534" y="261035"/>
                  </a:lnTo>
                  <a:lnTo>
                    <a:pt x="3733431" y="202514"/>
                  </a:lnTo>
                  <a:lnTo>
                    <a:pt x="3729532" y="201549"/>
                  </a:lnTo>
                  <a:lnTo>
                    <a:pt x="3723513" y="205155"/>
                  </a:lnTo>
                  <a:lnTo>
                    <a:pt x="3722547" y="209054"/>
                  </a:lnTo>
                  <a:lnTo>
                    <a:pt x="3775316" y="297053"/>
                  </a:lnTo>
                  <a:lnTo>
                    <a:pt x="3782428" y="284518"/>
                  </a:lnTo>
                  <a:lnTo>
                    <a:pt x="3825938" y="20779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0070374" y="1977722"/>
            <a:ext cx="1151890" cy="14554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82550" marR="51435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Free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Space </a:t>
            </a:r>
            <a:r>
              <a:rPr sz="1800" spc="-25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  <a:p>
            <a:pPr marL="116205" marR="5080" indent="-104139">
              <a:lnSpc>
                <a:spcPct val="1597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blocks </a:t>
            </a:r>
            <a:r>
              <a:rPr sz="1800" dirty="0">
                <a:latin typeface="Times New Roman"/>
                <a:cs typeface="Times New Roman"/>
              </a:rPr>
              <a:t>Inode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182416" y="3673172"/>
            <a:ext cx="9017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Directory entries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410097" y="4498672"/>
            <a:ext cx="45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head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720402" y="454947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972817" y="5203522"/>
            <a:ext cx="39389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7470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done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911404" y="5186060"/>
            <a:ext cx="377825" cy="593725"/>
            <a:chOff x="6911404" y="5186060"/>
            <a:chExt cx="377825" cy="593725"/>
          </a:xfrm>
        </p:grpSpPr>
        <p:sp>
          <p:nvSpPr>
            <p:cNvPr id="103" name="object 103"/>
            <p:cNvSpPr/>
            <p:nvPr/>
          </p:nvSpPr>
          <p:spPr>
            <a:xfrm>
              <a:off x="6916166" y="5190822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368300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368300" y="5842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16166" y="5190822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0" y="5842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584200"/>
                  </a:lnTo>
                  <a:lnTo>
                    <a:pt x="0" y="5842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963478" y="5273495"/>
            <a:ext cx="278765" cy="419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20" dirty="0"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284466" y="2263472"/>
            <a:ext cx="2748280" cy="3681729"/>
            <a:chOff x="7284466" y="2263472"/>
            <a:chExt cx="2748280" cy="3681729"/>
          </a:xfrm>
        </p:grpSpPr>
        <p:sp>
          <p:nvSpPr>
            <p:cNvPr id="107" name="object 107"/>
            <p:cNvSpPr/>
            <p:nvPr/>
          </p:nvSpPr>
          <p:spPr>
            <a:xfrm>
              <a:off x="7351141" y="546070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351141" y="54606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509891" y="546070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09891" y="54606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668641" y="54606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668641" y="54606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27390" y="54606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27390" y="546069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57491" y="54733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57491" y="547339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287641" y="5181297"/>
              <a:ext cx="698500" cy="615950"/>
            </a:xfrm>
            <a:custGeom>
              <a:avLst/>
              <a:gdLst/>
              <a:ahLst/>
              <a:cxnLst/>
              <a:rect l="l" t="t" r="r" b="b"/>
              <a:pathLst>
                <a:path w="698500" h="615950">
                  <a:moveTo>
                    <a:pt x="0" y="0"/>
                  </a:moveTo>
                  <a:lnTo>
                    <a:pt x="698500" y="0"/>
                  </a:lnTo>
                  <a:lnTo>
                    <a:pt x="69850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447286" y="2263472"/>
              <a:ext cx="694690" cy="3048000"/>
            </a:xfrm>
            <a:custGeom>
              <a:avLst/>
              <a:gdLst/>
              <a:ahLst/>
              <a:cxnLst/>
              <a:rect l="l" t="t" r="r" b="b"/>
              <a:pathLst>
                <a:path w="694690" h="3048000">
                  <a:moveTo>
                    <a:pt x="29978" y="2973422"/>
                  </a:moveTo>
                  <a:lnTo>
                    <a:pt x="21589" y="2975531"/>
                  </a:lnTo>
                  <a:lnTo>
                    <a:pt x="9877" y="2984258"/>
                  </a:lnTo>
                  <a:lnTo>
                    <a:pt x="2291" y="2996740"/>
                  </a:lnTo>
                  <a:lnTo>
                    <a:pt x="0" y="3011695"/>
                  </a:lnTo>
                  <a:lnTo>
                    <a:pt x="3689" y="3026368"/>
                  </a:lnTo>
                  <a:lnTo>
                    <a:pt x="12416" y="3038080"/>
                  </a:lnTo>
                  <a:lnTo>
                    <a:pt x="24899" y="3045666"/>
                  </a:lnTo>
                  <a:lnTo>
                    <a:pt x="39853" y="3047958"/>
                  </a:lnTo>
                  <a:lnTo>
                    <a:pt x="54526" y="3044268"/>
                  </a:lnTo>
                  <a:lnTo>
                    <a:pt x="66238" y="3035541"/>
                  </a:lnTo>
                  <a:lnTo>
                    <a:pt x="73824" y="3023059"/>
                  </a:lnTo>
                  <a:lnTo>
                    <a:pt x="75795" y="3010199"/>
                  </a:lnTo>
                  <a:lnTo>
                    <a:pt x="31714" y="3010199"/>
                  </a:lnTo>
                  <a:lnTo>
                    <a:pt x="29978" y="2973422"/>
                  </a:lnTo>
                  <a:close/>
                </a:path>
                <a:path w="694690" h="3048000">
                  <a:moveTo>
                    <a:pt x="36262" y="2971841"/>
                  </a:moveTo>
                  <a:lnTo>
                    <a:pt x="29978" y="2973422"/>
                  </a:lnTo>
                  <a:lnTo>
                    <a:pt x="31714" y="3010199"/>
                  </a:lnTo>
                  <a:lnTo>
                    <a:pt x="44400" y="3009600"/>
                  </a:lnTo>
                  <a:lnTo>
                    <a:pt x="42664" y="2972823"/>
                  </a:lnTo>
                  <a:lnTo>
                    <a:pt x="36262" y="2971841"/>
                  </a:lnTo>
                  <a:close/>
                </a:path>
                <a:path w="694690" h="3048000">
                  <a:moveTo>
                    <a:pt x="42664" y="2972823"/>
                  </a:moveTo>
                  <a:lnTo>
                    <a:pt x="44400" y="3009600"/>
                  </a:lnTo>
                  <a:lnTo>
                    <a:pt x="31714" y="3010199"/>
                  </a:lnTo>
                  <a:lnTo>
                    <a:pt x="75795" y="3010199"/>
                  </a:lnTo>
                  <a:lnTo>
                    <a:pt x="76116" y="3008104"/>
                  </a:lnTo>
                  <a:lnTo>
                    <a:pt x="72425" y="2993431"/>
                  </a:lnTo>
                  <a:lnTo>
                    <a:pt x="63698" y="2981719"/>
                  </a:lnTo>
                  <a:lnTo>
                    <a:pt x="51216" y="2974133"/>
                  </a:lnTo>
                  <a:lnTo>
                    <a:pt x="42664" y="2972823"/>
                  </a:lnTo>
                  <a:close/>
                </a:path>
                <a:path w="694690" h="3048000">
                  <a:moveTo>
                    <a:pt x="202647" y="1383817"/>
                  </a:moveTo>
                  <a:lnTo>
                    <a:pt x="135154" y="1400305"/>
                  </a:lnTo>
                  <a:lnTo>
                    <a:pt x="92781" y="1438036"/>
                  </a:lnTo>
                  <a:lnTo>
                    <a:pt x="70556" y="1478009"/>
                  </a:lnTo>
                  <a:lnTo>
                    <a:pt x="46097" y="1559876"/>
                  </a:lnTo>
                  <a:lnTo>
                    <a:pt x="33407" y="1623914"/>
                  </a:lnTo>
                  <a:lnTo>
                    <a:pt x="23162" y="1694679"/>
                  </a:lnTo>
                  <a:lnTo>
                    <a:pt x="15177" y="1771704"/>
                  </a:lnTo>
                  <a:lnTo>
                    <a:pt x="9273" y="1854520"/>
                  </a:lnTo>
                  <a:lnTo>
                    <a:pt x="5259" y="1943158"/>
                  </a:lnTo>
                  <a:lnTo>
                    <a:pt x="2996" y="2035868"/>
                  </a:lnTo>
                  <a:lnTo>
                    <a:pt x="2279" y="2132980"/>
                  </a:lnTo>
                  <a:lnTo>
                    <a:pt x="2941" y="2234121"/>
                  </a:lnTo>
                  <a:lnTo>
                    <a:pt x="4809" y="2338701"/>
                  </a:lnTo>
                  <a:lnTo>
                    <a:pt x="7713" y="2446185"/>
                  </a:lnTo>
                  <a:lnTo>
                    <a:pt x="11480" y="2556095"/>
                  </a:lnTo>
                  <a:lnTo>
                    <a:pt x="20908" y="2781214"/>
                  </a:lnTo>
                  <a:lnTo>
                    <a:pt x="29978" y="2973422"/>
                  </a:lnTo>
                  <a:lnTo>
                    <a:pt x="36262" y="2971841"/>
                  </a:lnTo>
                  <a:lnTo>
                    <a:pt x="42618" y="2971841"/>
                  </a:lnTo>
                  <a:lnTo>
                    <a:pt x="33595" y="2780633"/>
                  </a:lnTo>
                  <a:lnTo>
                    <a:pt x="24170" y="2555589"/>
                  </a:lnTo>
                  <a:lnTo>
                    <a:pt x="20407" y="2445773"/>
                  </a:lnTo>
                  <a:lnTo>
                    <a:pt x="17505" y="2338387"/>
                  </a:lnTo>
                  <a:lnTo>
                    <a:pt x="15639" y="2233930"/>
                  </a:lnTo>
                  <a:lnTo>
                    <a:pt x="14980" y="2132980"/>
                  </a:lnTo>
                  <a:lnTo>
                    <a:pt x="15697" y="2035868"/>
                  </a:lnTo>
                  <a:lnTo>
                    <a:pt x="17963" y="1943158"/>
                  </a:lnTo>
                  <a:lnTo>
                    <a:pt x="21949" y="1855340"/>
                  </a:lnTo>
                  <a:lnTo>
                    <a:pt x="27823" y="1772912"/>
                  </a:lnTo>
                  <a:lnTo>
                    <a:pt x="35755" y="1696372"/>
                  </a:lnTo>
                  <a:lnTo>
                    <a:pt x="45905" y="1626222"/>
                  </a:lnTo>
                  <a:lnTo>
                    <a:pt x="58429" y="1562975"/>
                  </a:lnTo>
                  <a:lnTo>
                    <a:pt x="73476" y="1507126"/>
                  </a:lnTo>
                  <a:lnTo>
                    <a:pt x="82160" y="1483259"/>
                  </a:lnTo>
                  <a:lnTo>
                    <a:pt x="82377" y="1482666"/>
                  </a:lnTo>
                  <a:lnTo>
                    <a:pt x="91975" y="1462940"/>
                  </a:lnTo>
                  <a:lnTo>
                    <a:pt x="92290" y="1462289"/>
                  </a:lnTo>
                  <a:lnTo>
                    <a:pt x="102817" y="1445914"/>
                  </a:lnTo>
                  <a:lnTo>
                    <a:pt x="103252" y="1445234"/>
                  </a:lnTo>
                  <a:lnTo>
                    <a:pt x="114601" y="1431899"/>
                  </a:lnTo>
                  <a:lnTo>
                    <a:pt x="115155" y="1431244"/>
                  </a:lnTo>
                  <a:lnTo>
                    <a:pt x="127270" y="1420613"/>
                  </a:lnTo>
                  <a:lnTo>
                    <a:pt x="127919" y="1420039"/>
                  </a:lnTo>
                  <a:lnTo>
                    <a:pt x="128049" y="1420039"/>
                  </a:lnTo>
                  <a:lnTo>
                    <a:pt x="140540" y="1411947"/>
                  </a:lnTo>
                  <a:lnTo>
                    <a:pt x="140274" y="1411947"/>
                  </a:lnTo>
                  <a:lnTo>
                    <a:pt x="141485" y="1411335"/>
                  </a:lnTo>
                  <a:lnTo>
                    <a:pt x="141897" y="1411335"/>
                  </a:lnTo>
                  <a:lnTo>
                    <a:pt x="170387" y="1400595"/>
                  </a:lnTo>
                  <a:lnTo>
                    <a:pt x="169873" y="1400595"/>
                  </a:lnTo>
                  <a:lnTo>
                    <a:pt x="171347" y="1400233"/>
                  </a:lnTo>
                  <a:lnTo>
                    <a:pt x="172851" y="1400233"/>
                  </a:lnTo>
                  <a:lnTo>
                    <a:pt x="203118" y="1396553"/>
                  </a:lnTo>
                  <a:lnTo>
                    <a:pt x="202584" y="1396528"/>
                  </a:lnTo>
                  <a:lnTo>
                    <a:pt x="203649" y="1396489"/>
                  </a:lnTo>
                  <a:lnTo>
                    <a:pt x="302365" y="1396489"/>
                  </a:lnTo>
                  <a:lnTo>
                    <a:pt x="277069" y="1391281"/>
                  </a:lnTo>
                  <a:lnTo>
                    <a:pt x="239341" y="1385544"/>
                  </a:lnTo>
                  <a:lnTo>
                    <a:pt x="202647" y="1383817"/>
                  </a:lnTo>
                  <a:close/>
                </a:path>
                <a:path w="694690" h="3048000">
                  <a:moveTo>
                    <a:pt x="42618" y="2971841"/>
                  </a:moveTo>
                  <a:lnTo>
                    <a:pt x="36262" y="2971841"/>
                  </a:lnTo>
                  <a:lnTo>
                    <a:pt x="42664" y="2972823"/>
                  </a:lnTo>
                  <a:lnTo>
                    <a:pt x="42618" y="2971841"/>
                  </a:lnTo>
                  <a:close/>
                </a:path>
                <a:path w="694690" h="3048000">
                  <a:moveTo>
                    <a:pt x="33595" y="2780633"/>
                  </a:moveTo>
                  <a:close/>
                </a:path>
                <a:path w="694690" h="3048000">
                  <a:moveTo>
                    <a:pt x="24170" y="2555589"/>
                  </a:moveTo>
                  <a:close/>
                </a:path>
                <a:path w="694690" h="3048000">
                  <a:moveTo>
                    <a:pt x="20407" y="2445778"/>
                  </a:moveTo>
                  <a:close/>
                </a:path>
                <a:path w="694690" h="3048000">
                  <a:moveTo>
                    <a:pt x="20407" y="2445773"/>
                  </a:moveTo>
                  <a:close/>
                </a:path>
                <a:path w="694690" h="3048000">
                  <a:moveTo>
                    <a:pt x="17506" y="2338414"/>
                  </a:moveTo>
                  <a:close/>
                </a:path>
                <a:path w="694690" h="3048000">
                  <a:moveTo>
                    <a:pt x="17505" y="2338387"/>
                  </a:moveTo>
                  <a:close/>
                </a:path>
                <a:path w="694690" h="3048000">
                  <a:moveTo>
                    <a:pt x="58470" y="1562768"/>
                  </a:moveTo>
                  <a:lnTo>
                    <a:pt x="58414" y="1562975"/>
                  </a:lnTo>
                  <a:lnTo>
                    <a:pt x="58470" y="1562768"/>
                  </a:lnTo>
                  <a:close/>
                </a:path>
                <a:path w="694690" h="3048000">
                  <a:moveTo>
                    <a:pt x="58527" y="1562555"/>
                  </a:moveTo>
                  <a:lnTo>
                    <a:pt x="58470" y="1562768"/>
                  </a:lnTo>
                  <a:lnTo>
                    <a:pt x="58527" y="1562555"/>
                  </a:lnTo>
                  <a:close/>
                </a:path>
                <a:path w="694690" h="3048000">
                  <a:moveTo>
                    <a:pt x="73544" y="1506874"/>
                  </a:moveTo>
                  <a:lnTo>
                    <a:pt x="73452" y="1507126"/>
                  </a:lnTo>
                  <a:lnTo>
                    <a:pt x="73544" y="1506874"/>
                  </a:lnTo>
                  <a:close/>
                </a:path>
                <a:path w="694690" h="3048000">
                  <a:moveTo>
                    <a:pt x="73643" y="1506603"/>
                  </a:moveTo>
                  <a:lnTo>
                    <a:pt x="73544" y="1506874"/>
                  </a:lnTo>
                  <a:lnTo>
                    <a:pt x="73643" y="1506603"/>
                  </a:lnTo>
                  <a:close/>
                </a:path>
                <a:path w="694690" h="3048000">
                  <a:moveTo>
                    <a:pt x="82377" y="1482666"/>
                  </a:moveTo>
                  <a:lnTo>
                    <a:pt x="82125" y="1483259"/>
                  </a:lnTo>
                  <a:lnTo>
                    <a:pt x="82267" y="1482967"/>
                  </a:lnTo>
                  <a:lnTo>
                    <a:pt x="82377" y="1482666"/>
                  </a:lnTo>
                  <a:close/>
                </a:path>
                <a:path w="694690" h="3048000">
                  <a:moveTo>
                    <a:pt x="82267" y="1482967"/>
                  </a:moveTo>
                  <a:lnTo>
                    <a:pt x="82125" y="1483259"/>
                  </a:lnTo>
                  <a:lnTo>
                    <a:pt x="82267" y="1482967"/>
                  </a:lnTo>
                  <a:close/>
                </a:path>
                <a:path w="694690" h="3048000">
                  <a:moveTo>
                    <a:pt x="82413" y="1482666"/>
                  </a:moveTo>
                  <a:lnTo>
                    <a:pt x="82267" y="1482967"/>
                  </a:lnTo>
                  <a:lnTo>
                    <a:pt x="82413" y="1482666"/>
                  </a:lnTo>
                  <a:close/>
                </a:path>
                <a:path w="694690" h="3048000">
                  <a:moveTo>
                    <a:pt x="92290" y="1462289"/>
                  </a:moveTo>
                  <a:lnTo>
                    <a:pt x="91926" y="1462940"/>
                  </a:lnTo>
                  <a:lnTo>
                    <a:pt x="92127" y="1462626"/>
                  </a:lnTo>
                  <a:lnTo>
                    <a:pt x="92290" y="1462289"/>
                  </a:lnTo>
                  <a:close/>
                </a:path>
                <a:path w="694690" h="3048000">
                  <a:moveTo>
                    <a:pt x="92127" y="1462626"/>
                  </a:moveTo>
                  <a:lnTo>
                    <a:pt x="91926" y="1462940"/>
                  </a:lnTo>
                  <a:lnTo>
                    <a:pt x="92127" y="1462626"/>
                  </a:lnTo>
                  <a:close/>
                </a:path>
                <a:path w="694690" h="3048000">
                  <a:moveTo>
                    <a:pt x="92343" y="1462289"/>
                  </a:moveTo>
                  <a:lnTo>
                    <a:pt x="92127" y="1462626"/>
                  </a:lnTo>
                  <a:lnTo>
                    <a:pt x="92343" y="1462289"/>
                  </a:lnTo>
                  <a:close/>
                </a:path>
                <a:path w="694690" h="3048000">
                  <a:moveTo>
                    <a:pt x="103252" y="1445234"/>
                  </a:moveTo>
                  <a:lnTo>
                    <a:pt x="102751" y="1445914"/>
                  </a:lnTo>
                  <a:lnTo>
                    <a:pt x="103021" y="1445594"/>
                  </a:lnTo>
                  <a:lnTo>
                    <a:pt x="103252" y="1445234"/>
                  </a:lnTo>
                  <a:close/>
                </a:path>
                <a:path w="694690" h="3048000">
                  <a:moveTo>
                    <a:pt x="103021" y="1445594"/>
                  </a:moveTo>
                  <a:lnTo>
                    <a:pt x="102751" y="1445914"/>
                  </a:lnTo>
                  <a:lnTo>
                    <a:pt x="103021" y="1445594"/>
                  </a:lnTo>
                  <a:close/>
                </a:path>
                <a:path w="694690" h="3048000">
                  <a:moveTo>
                    <a:pt x="103326" y="1445234"/>
                  </a:moveTo>
                  <a:lnTo>
                    <a:pt x="103021" y="1445594"/>
                  </a:lnTo>
                  <a:lnTo>
                    <a:pt x="103326" y="1445234"/>
                  </a:lnTo>
                  <a:close/>
                </a:path>
                <a:path w="694690" h="3048000">
                  <a:moveTo>
                    <a:pt x="115155" y="1431244"/>
                  </a:moveTo>
                  <a:lnTo>
                    <a:pt x="114515" y="1431899"/>
                  </a:lnTo>
                  <a:lnTo>
                    <a:pt x="114857" y="1431597"/>
                  </a:lnTo>
                  <a:lnTo>
                    <a:pt x="115155" y="1431244"/>
                  </a:lnTo>
                  <a:close/>
                </a:path>
                <a:path w="694690" h="3048000">
                  <a:moveTo>
                    <a:pt x="114857" y="1431597"/>
                  </a:moveTo>
                  <a:lnTo>
                    <a:pt x="114515" y="1431899"/>
                  </a:lnTo>
                  <a:lnTo>
                    <a:pt x="114857" y="1431597"/>
                  </a:lnTo>
                  <a:close/>
                </a:path>
                <a:path w="694690" h="3048000">
                  <a:moveTo>
                    <a:pt x="115256" y="1431244"/>
                  </a:moveTo>
                  <a:lnTo>
                    <a:pt x="114857" y="1431597"/>
                  </a:lnTo>
                  <a:lnTo>
                    <a:pt x="115256" y="1431244"/>
                  </a:lnTo>
                  <a:close/>
                </a:path>
                <a:path w="694690" h="3048000">
                  <a:moveTo>
                    <a:pt x="336765" y="1403753"/>
                  </a:moveTo>
                  <a:lnTo>
                    <a:pt x="274670" y="1403753"/>
                  </a:lnTo>
                  <a:lnTo>
                    <a:pt x="274996" y="1403812"/>
                  </a:lnTo>
                  <a:lnTo>
                    <a:pt x="312671" y="1411577"/>
                  </a:lnTo>
                  <a:lnTo>
                    <a:pt x="350842" y="1419759"/>
                  </a:lnTo>
                  <a:lnTo>
                    <a:pt x="388793" y="1426524"/>
                  </a:lnTo>
                  <a:lnTo>
                    <a:pt x="425911" y="1430007"/>
                  </a:lnTo>
                  <a:lnTo>
                    <a:pt x="461620" y="1428266"/>
                  </a:lnTo>
                  <a:lnTo>
                    <a:pt x="495006" y="1419321"/>
                  </a:lnTo>
                  <a:lnTo>
                    <a:pt x="499010" y="1417320"/>
                  </a:lnTo>
                  <a:lnTo>
                    <a:pt x="426646" y="1417320"/>
                  </a:lnTo>
                  <a:lnTo>
                    <a:pt x="425744" y="1417299"/>
                  </a:lnTo>
                  <a:lnTo>
                    <a:pt x="426195" y="1417277"/>
                  </a:lnTo>
                  <a:lnTo>
                    <a:pt x="390999" y="1413976"/>
                  </a:lnTo>
                  <a:lnTo>
                    <a:pt x="390762" y="1413976"/>
                  </a:lnTo>
                  <a:lnTo>
                    <a:pt x="390241" y="1413904"/>
                  </a:lnTo>
                  <a:lnTo>
                    <a:pt x="353201" y="1407276"/>
                  </a:lnTo>
                  <a:lnTo>
                    <a:pt x="336765" y="1403753"/>
                  </a:lnTo>
                  <a:close/>
                </a:path>
                <a:path w="694690" h="3048000">
                  <a:moveTo>
                    <a:pt x="127919" y="1420039"/>
                  </a:moveTo>
                  <a:lnTo>
                    <a:pt x="127163" y="1420613"/>
                  </a:lnTo>
                  <a:lnTo>
                    <a:pt x="127562" y="1420354"/>
                  </a:lnTo>
                  <a:lnTo>
                    <a:pt x="127919" y="1420039"/>
                  </a:lnTo>
                  <a:close/>
                </a:path>
                <a:path w="694690" h="3048000">
                  <a:moveTo>
                    <a:pt x="127562" y="1420354"/>
                  </a:moveTo>
                  <a:lnTo>
                    <a:pt x="127163" y="1420613"/>
                  </a:lnTo>
                  <a:lnTo>
                    <a:pt x="127562" y="1420354"/>
                  </a:lnTo>
                  <a:close/>
                </a:path>
                <a:path w="694690" h="3048000">
                  <a:moveTo>
                    <a:pt x="128049" y="1420039"/>
                  </a:moveTo>
                  <a:lnTo>
                    <a:pt x="127919" y="1420039"/>
                  </a:lnTo>
                  <a:lnTo>
                    <a:pt x="127562" y="1420354"/>
                  </a:lnTo>
                  <a:lnTo>
                    <a:pt x="128049" y="1420039"/>
                  </a:lnTo>
                  <a:close/>
                </a:path>
                <a:path w="694690" h="3048000">
                  <a:moveTo>
                    <a:pt x="426195" y="1417277"/>
                  </a:moveTo>
                  <a:lnTo>
                    <a:pt x="425744" y="1417299"/>
                  </a:lnTo>
                  <a:lnTo>
                    <a:pt x="426646" y="1417320"/>
                  </a:lnTo>
                  <a:lnTo>
                    <a:pt x="426195" y="1417277"/>
                  </a:lnTo>
                  <a:close/>
                </a:path>
                <a:path w="694690" h="3048000">
                  <a:moveTo>
                    <a:pt x="459644" y="1415647"/>
                  </a:moveTo>
                  <a:lnTo>
                    <a:pt x="426195" y="1417277"/>
                  </a:lnTo>
                  <a:lnTo>
                    <a:pt x="426646" y="1417320"/>
                  </a:lnTo>
                  <a:lnTo>
                    <a:pt x="499010" y="1417320"/>
                  </a:lnTo>
                  <a:lnTo>
                    <a:pt x="502005" y="1415822"/>
                  </a:lnTo>
                  <a:lnTo>
                    <a:pt x="458990" y="1415822"/>
                  </a:lnTo>
                  <a:lnTo>
                    <a:pt x="459644" y="1415647"/>
                  </a:lnTo>
                  <a:close/>
                </a:path>
                <a:path w="694690" h="3048000">
                  <a:moveTo>
                    <a:pt x="460324" y="1415614"/>
                  </a:moveTo>
                  <a:lnTo>
                    <a:pt x="459644" y="1415647"/>
                  </a:lnTo>
                  <a:lnTo>
                    <a:pt x="458990" y="1415822"/>
                  </a:lnTo>
                  <a:lnTo>
                    <a:pt x="460324" y="1415614"/>
                  </a:lnTo>
                  <a:close/>
                </a:path>
                <a:path w="694690" h="3048000">
                  <a:moveTo>
                    <a:pt x="502422" y="1415614"/>
                  </a:moveTo>
                  <a:lnTo>
                    <a:pt x="460324" y="1415614"/>
                  </a:lnTo>
                  <a:lnTo>
                    <a:pt x="458990" y="1415822"/>
                  </a:lnTo>
                  <a:lnTo>
                    <a:pt x="502005" y="1415822"/>
                  </a:lnTo>
                  <a:lnTo>
                    <a:pt x="502422" y="1415614"/>
                  </a:lnTo>
                  <a:close/>
                </a:path>
                <a:path w="694690" h="3048000">
                  <a:moveTo>
                    <a:pt x="490475" y="1407388"/>
                  </a:moveTo>
                  <a:lnTo>
                    <a:pt x="459644" y="1415647"/>
                  </a:lnTo>
                  <a:lnTo>
                    <a:pt x="460324" y="1415614"/>
                  </a:lnTo>
                  <a:lnTo>
                    <a:pt x="502422" y="1415614"/>
                  </a:lnTo>
                  <a:lnTo>
                    <a:pt x="510966" y="1411335"/>
                  </a:lnTo>
                  <a:lnTo>
                    <a:pt x="516182" y="1407674"/>
                  </a:lnTo>
                  <a:lnTo>
                    <a:pt x="489902" y="1407674"/>
                  </a:lnTo>
                  <a:lnTo>
                    <a:pt x="490475" y="1407388"/>
                  </a:lnTo>
                  <a:close/>
                </a:path>
                <a:path w="694690" h="3048000">
                  <a:moveTo>
                    <a:pt x="390498" y="1413929"/>
                  </a:moveTo>
                  <a:lnTo>
                    <a:pt x="390762" y="1413976"/>
                  </a:lnTo>
                  <a:lnTo>
                    <a:pt x="390999" y="1413976"/>
                  </a:lnTo>
                  <a:lnTo>
                    <a:pt x="390498" y="1413929"/>
                  </a:lnTo>
                  <a:close/>
                </a:path>
                <a:path w="694690" h="3048000">
                  <a:moveTo>
                    <a:pt x="390363" y="1413904"/>
                  </a:moveTo>
                  <a:lnTo>
                    <a:pt x="390498" y="1413929"/>
                  </a:lnTo>
                  <a:lnTo>
                    <a:pt x="390363" y="1413904"/>
                  </a:lnTo>
                  <a:close/>
                </a:path>
                <a:path w="694690" h="3048000">
                  <a:moveTo>
                    <a:pt x="141485" y="1411335"/>
                  </a:moveTo>
                  <a:lnTo>
                    <a:pt x="140274" y="1411947"/>
                  </a:lnTo>
                  <a:lnTo>
                    <a:pt x="140911" y="1411707"/>
                  </a:lnTo>
                  <a:lnTo>
                    <a:pt x="141485" y="1411335"/>
                  </a:lnTo>
                  <a:close/>
                </a:path>
                <a:path w="694690" h="3048000">
                  <a:moveTo>
                    <a:pt x="140911" y="1411707"/>
                  </a:moveTo>
                  <a:lnTo>
                    <a:pt x="140274" y="1411947"/>
                  </a:lnTo>
                  <a:lnTo>
                    <a:pt x="140540" y="1411947"/>
                  </a:lnTo>
                  <a:lnTo>
                    <a:pt x="140911" y="1411707"/>
                  </a:lnTo>
                  <a:close/>
                </a:path>
                <a:path w="694690" h="3048000">
                  <a:moveTo>
                    <a:pt x="141897" y="1411335"/>
                  </a:moveTo>
                  <a:lnTo>
                    <a:pt x="141485" y="1411335"/>
                  </a:lnTo>
                  <a:lnTo>
                    <a:pt x="140911" y="1411707"/>
                  </a:lnTo>
                  <a:lnTo>
                    <a:pt x="141897" y="1411335"/>
                  </a:lnTo>
                  <a:close/>
                </a:path>
                <a:path w="694690" h="3048000">
                  <a:moveTo>
                    <a:pt x="312620" y="1411566"/>
                  </a:moveTo>
                  <a:close/>
                </a:path>
                <a:path w="694690" h="3048000">
                  <a:moveTo>
                    <a:pt x="491098" y="1407220"/>
                  </a:moveTo>
                  <a:lnTo>
                    <a:pt x="490475" y="1407388"/>
                  </a:lnTo>
                  <a:lnTo>
                    <a:pt x="489902" y="1407674"/>
                  </a:lnTo>
                  <a:lnTo>
                    <a:pt x="491098" y="1407220"/>
                  </a:lnTo>
                  <a:close/>
                </a:path>
                <a:path w="694690" h="3048000">
                  <a:moveTo>
                    <a:pt x="516828" y="1407220"/>
                  </a:moveTo>
                  <a:lnTo>
                    <a:pt x="491098" y="1407220"/>
                  </a:lnTo>
                  <a:lnTo>
                    <a:pt x="489902" y="1407674"/>
                  </a:lnTo>
                  <a:lnTo>
                    <a:pt x="516182" y="1407674"/>
                  </a:lnTo>
                  <a:lnTo>
                    <a:pt x="516828" y="1407220"/>
                  </a:lnTo>
                  <a:close/>
                </a:path>
                <a:path w="694690" h="3048000">
                  <a:moveTo>
                    <a:pt x="504410" y="1400421"/>
                  </a:moveTo>
                  <a:lnTo>
                    <a:pt x="490475" y="1407388"/>
                  </a:lnTo>
                  <a:lnTo>
                    <a:pt x="491098" y="1407220"/>
                  </a:lnTo>
                  <a:lnTo>
                    <a:pt x="516828" y="1407220"/>
                  </a:lnTo>
                  <a:lnTo>
                    <a:pt x="525769" y="1400945"/>
                  </a:lnTo>
                  <a:lnTo>
                    <a:pt x="526032" y="1400695"/>
                  </a:lnTo>
                  <a:lnTo>
                    <a:pt x="504019" y="1400695"/>
                  </a:lnTo>
                  <a:lnTo>
                    <a:pt x="504410" y="1400421"/>
                  </a:lnTo>
                  <a:close/>
                </a:path>
                <a:path w="694690" h="3048000">
                  <a:moveTo>
                    <a:pt x="353307" y="1407299"/>
                  </a:moveTo>
                  <a:close/>
                </a:path>
                <a:path w="694690" h="3048000">
                  <a:moveTo>
                    <a:pt x="353201" y="1407276"/>
                  </a:moveTo>
                  <a:close/>
                </a:path>
                <a:path w="694690" h="3048000">
                  <a:moveTo>
                    <a:pt x="274833" y="1403787"/>
                  </a:moveTo>
                  <a:lnTo>
                    <a:pt x="274996" y="1403812"/>
                  </a:lnTo>
                  <a:lnTo>
                    <a:pt x="274833" y="1403787"/>
                  </a:lnTo>
                  <a:close/>
                </a:path>
                <a:path w="694690" h="3048000">
                  <a:moveTo>
                    <a:pt x="310427" y="1398149"/>
                  </a:moveTo>
                  <a:lnTo>
                    <a:pt x="237757" y="1398149"/>
                  </a:lnTo>
                  <a:lnTo>
                    <a:pt x="238414" y="1398214"/>
                  </a:lnTo>
                  <a:lnTo>
                    <a:pt x="238183" y="1398214"/>
                  </a:lnTo>
                  <a:lnTo>
                    <a:pt x="274833" y="1403787"/>
                  </a:lnTo>
                  <a:lnTo>
                    <a:pt x="274670" y="1403753"/>
                  </a:lnTo>
                  <a:lnTo>
                    <a:pt x="336765" y="1403753"/>
                  </a:lnTo>
                  <a:lnTo>
                    <a:pt x="320246" y="1400213"/>
                  </a:lnTo>
                  <a:lnTo>
                    <a:pt x="310742" y="1398214"/>
                  </a:lnTo>
                  <a:lnTo>
                    <a:pt x="238414" y="1398214"/>
                  </a:lnTo>
                  <a:lnTo>
                    <a:pt x="238080" y="1398198"/>
                  </a:lnTo>
                  <a:lnTo>
                    <a:pt x="310665" y="1398198"/>
                  </a:lnTo>
                  <a:lnTo>
                    <a:pt x="310427" y="1398149"/>
                  </a:lnTo>
                  <a:close/>
                </a:path>
                <a:path w="694690" h="3048000">
                  <a:moveTo>
                    <a:pt x="504827" y="1400213"/>
                  </a:moveTo>
                  <a:lnTo>
                    <a:pt x="504410" y="1400421"/>
                  </a:lnTo>
                  <a:lnTo>
                    <a:pt x="504019" y="1400695"/>
                  </a:lnTo>
                  <a:lnTo>
                    <a:pt x="504827" y="1400213"/>
                  </a:lnTo>
                  <a:close/>
                </a:path>
                <a:path w="694690" h="3048000">
                  <a:moveTo>
                    <a:pt x="526538" y="1400213"/>
                  </a:moveTo>
                  <a:lnTo>
                    <a:pt x="504827" y="1400213"/>
                  </a:lnTo>
                  <a:lnTo>
                    <a:pt x="504019" y="1400695"/>
                  </a:lnTo>
                  <a:lnTo>
                    <a:pt x="526032" y="1400695"/>
                  </a:lnTo>
                  <a:lnTo>
                    <a:pt x="526538" y="1400213"/>
                  </a:lnTo>
                  <a:close/>
                </a:path>
                <a:path w="694690" h="3048000">
                  <a:moveTo>
                    <a:pt x="171347" y="1400233"/>
                  </a:moveTo>
                  <a:lnTo>
                    <a:pt x="169873" y="1400595"/>
                  </a:lnTo>
                  <a:lnTo>
                    <a:pt x="170631" y="1400503"/>
                  </a:lnTo>
                  <a:lnTo>
                    <a:pt x="171347" y="1400233"/>
                  </a:lnTo>
                  <a:close/>
                </a:path>
                <a:path w="694690" h="3048000">
                  <a:moveTo>
                    <a:pt x="170631" y="1400503"/>
                  </a:moveTo>
                  <a:lnTo>
                    <a:pt x="169873" y="1400595"/>
                  </a:lnTo>
                  <a:lnTo>
                    <a:pt x="170387" y="1400595"/>
                  </a:lnTo>
                  <a:lnTo>
                    <a:pt x="170631" y="1400503"/>
                  </a:lnTo>
                  <a:close/>
                </a:path>
                <a:path w="694690" h="3048000">
                  <a:moveTo>
                    <a:pt x="172851" y="1400233"/>
                  </a:moveTo>
                  <a:lnTo>
                    <a:pt x="171347" y="1400233"/>
                  </a:lnTo>
                  <a:lnTo>
                    <a:pt x="170631" y="1400503"/>
                  </a:lnTo>
                  <a:lnTo>
                    <a:pt x="172851" y="1400233"/>
                  </a:lnTo>
                  <a:close/>
                </a:path>
                <a:path w="694690" h="3048000">
                  <a:moveTo>
                    <a:pt x="536389" y="1390823"/>
                  </a:moveTo>
                  <a:lnTo>
                    <a:pt x="518085" y="1390823"/>
                  </a:lnTo>
                  <a:lnTo>
                    <a:pt x="517351" y="1391424"/>
                  </a:lnTo>
                  <a:lnTo>
                    <a:pt x="504410" y="1400421"/>
                  </a:lnTo>
                  <a:lnTo>
                    <a:pt x="504827" y="1400213"/>
                  </a:lnTo>
                  <a:lnTo>
                    <a:pt x="526538" y="1400213"/>
                  </a:lnTo>
                  <a:lnTo>
                    <a:pt x="536389" y="1390823"/>
                  </a:lnTo>
                  <a:close/>
                </a:path>
                <a:path w="694690" h="3048000">
                  <a:moveTo>
                    <a:pt x="237757" y="1398149"/>
                  </a:moveTo>
                  <a:lnTo>
                    <a:pt x="238080" y="1398198"/>
                  </a:lnTo>
                  <a:lnTo>
                    <a:pt x="238414" y="1398214"/>
                  </a:lnTo>
                  <a:lnTo>
                    <a:pt x="237757" y="1398149"/>
                  </a:lnTo>
                  <a:close/>
                </a:path>
                <a:path w="694690" h="3048000">
                  <a:moveTo>
                    <a:pt x="302365" y="1396489"/>
                  </a:moveTo>
                  <a:lnTo>
                    <a:pt x="203649" y="1396489"/>
                  </a:lnTo>
                  <a:lnTo>
                    <a:pt x="203118" y="1396553"/>
                  </a:lnTo>
                  <a:lnTo>
                    <a:pt x="238080" y="1398198"/>
                  </a:lnTo>
                  <a:lnTo>
                    <a:pt x="237757" y="1398149"/>
                  </a:lnTo>
                  <a:lnTo>
                    <a:pt x="310427" y="1398149"/>
                  </a:lnTo>
                  <a:lnTo>
                    <a:pt x="302365" y="1396489"/>
                  </a:lnTo>
                  <a:close/>
                </a:path>
                <a:path w="694690" h="3048000">
                  <a:moveTo>
                    <a:pt x="203649" y="1396489"/>
                  </a:moveTo>
                  <a:lnTo>
                    <a:pt x="202584" y="1396528"/>
                  </a:lnTo>
                  <a:lnTo>
                    <a:pt x="203118" y="1396553"/>
                  </a:lnTo>
                  <a:lnTo>
                    <a:pt x="203649" y="1396489"/>
                  </a:lnTo>
                  <a:close/>
                </a:path>
                <a:path w="694690" h="3048000">
                  <a:moveTo>
                    <a:pt x="517691" y="1391100"/>
                  </a:moveTo>
                  <a:lnTo>
                    <a:pt x="517229" y="1391424"/>
                  </a:lnTo>
                  <a:lnTo>
                    <a:pt x="517691" y="1391100"/>
                  </a:lnTo>
                  <a:close/>
                </a:path>
                <a:path w="694690" h="3048000">
                  <a:moveTo>
                    <a:pt x="518085" y="1390823"/>
                  </a:moveTo>
                  <a:lnTo>
                    <a:pt x="517691" y="1391100"/>
                  </a:lnTo>
                  <a:lnTo>
                    <a:pt x="517351" y="1391424"/>
                  </a:lnTo>
                  <a:lnTo>
                    <a:pt x="518085" y="1390823"/>
                  </a:lnTo>
                  <a:close/>
                </a:path>
                <a:path w="694690" h="3048000">
                  <a:moveTo>
                    <a:pt x="546556" y="1378915"/>
                  </a:moveTo>
                  <a:lnTo>
                    <a:pt x="530475" y="1378915"/>
                  </a:lnTo>
                  <a:lnTo>
                    <a:pt x="529866" y="1379584"/>
                  </a:lnTo>
                  <a:lnTo>
                    <a:pt x="517691" y="1391100"/>
                  </a:lnTo>
                  <a:lnTo>
                    <a:pt x="518085" y="1390823"/>
                  </a:lnTo>
                  <a:lnTo>
                    <a:pt x="536389" y="1390823"/>
                  </a:lnTo>
                  <a:lnTo>
                    <a:pt x="539565" y="1387796"/>
                  </a:lnTo>
                  <a:lnTo>
                    <a:pt x="546556" y="1378915"/>
                  </a:lnTo>
                  <a:close/>
                </a:path>
                <a:path w="694690" h="3048000">
                  <a:moveTo>
                    <a:pt x="530148" y="1379226"/>
                  </a:moveTo>
                  <a:lnTo>
                    <a:pt x="529773" y="1379584"/>
                  </a:lnTo>
                  <a:lnTo>
                    <a:pt x="530148" y="1379226"/>
                  </a:lnTo>
                  <a:close/>
                </a:path>
                <a:path w="694690" h="3048000">
                  <a:moveTo>
                    <a:pt x="530475" y="1378915"/>
                  </a:moveTo>
                  <a:lnTo>
                    <a:pt x="530148" y="1379226"/>
                  </a:lnTo>
                  <a:lnTo>
                    <a:pt x="529866" y="1379584"/>
                  </a:lnTo>
                  <a:lnTo>
                    <a:pt x="530475" y="1378915"/>
                  </a:lnTo>
                  <a:close/>
                </a:path>
                <a:path w="694690" h="3048000">
                  <a:moveTo>
                    <a:pt x="556689" y="1364212"/>
                  </a:moveTo>
                  <a:lnTo>
                    <a:pt x="541968" y="1364212"/>
                  </a:lnTo>
                  <a:lnTo>
                    <a:pt x="541502" y="1364890"/>
                  </a:lnTo>
                  <a:lnTo>
                    <a:pt x="530148" y="1379226"/>
                  </a:lnTo>
                  <a:lnTo>
                    <a:pt x="530475" y="1378915"/>
                  </a:lnTo>
                  <a:lnTo>
                    <a:pt x="546556" y="1378915"/>
                  </a:lnTo>
                  <a:lnTo>
                    <a:pt x="552202" y="1371743"/>
                  </a:lnTo>
                  <a:lnTo>
                    <a:pt x="556689" y="1364212"/>
                  </a:lnTo>
                  <a:close/>
                </a:path>
                <a:path w="694690" h="3048000">
                  <a:moveTo>
                    <a:pt x="541713" y="1364536"/>
                  </a:moveTo>
                  <a:lnTo>
                    <a:pt x="541434" y="1364890"/>
                  </a:lnTo>
                  <a:lnTo>
                    <a:pt x="541713" y="1364536"/>
                  </a:lnTo>
                  <a:close/>
                </a:path>
                <a:path w="694690" h="3048000">
                  <a:moveTo>
                    <a:pt x="541968" y="1364212"/>
                  </a:moveTo>
                  <a:lnTo>
                    <a:pt x="541713" y="1364536"/>
                  </a:lnTo>
                  <a:lnTo>
                    <a:pt x="541502" y="1364890"/>
                  </a:lnTo>
                  <a:lnTo>
                    <a:pt x="541968" y="1364212"/>
                  </a:lnTo>
                  <a:close/>
                </a:path>
                <a:path w="694690" h="3048000">
                  <a:moveTo>
                    <a:pt x="566387" y="1346427"/>
                  </a:moveTo>
                  <a:lnTo>
                    <a:pt x="552502" y="1346427"/>
                  </a:lnTo>
                  <a:lnTo>
                    <a:pt x="552168" y="1347068"/>
                  </a:lnTo>
                  <a:lnTo>
                    <a:pt x="541713" y="1364536"/>
                  </a:lnTo>
                  <a:lnTo>
                    <a:pt x="541968" y="1364212"/>
                  </a:lnTo>
                  <a:lnTo>
                    <a:pt x="556689" y="1364212"/>
                  </a:lnTo>
                  <a:lnTo>
                    <a:pt x="563598" y="1352616"/>
                  </a:lnTo>
                  <a:lnTo>
                    <a:pt x="566387" y="1346427"/>
                  </a:lnTo>
                  <a:close/>
                </a:path>
                <a:path w="694690" h="3048000">
                  <a:moveTo>
                    <a:pt x="552317" y="1346737"/>
                  </a:moveTo>
                  <a:lnTo>
                    <a:pt x="552119" y="1347068"/>
                  </a:lnTo>
                  <a:lnTo>
                    <a:pt x="552317" y="1346737"/>
                  </a:lnTo>
                  <a:close/>
                </a:path>
                <a:path w="694690" h="3048000">
                  <a:moveTo>
                    <a:pt x="552502" y="1346427"/>
                  </a:moveTo>
                  <a:lnTo>
                    <a:pt x="552317" y="1346737"/>
                  </a:lnTo>
                  <a:lnTo>
                    <a:pt x="552168" y="1347068"/>
                  </a:lnTo>
                  <a:lnTo>
                    <a:pt x="552502" y="1346427"/>
                  </a:lnTo>
                  <a:close/>
                </a:path>
                <a:path w="694690" h="3048000">
                  <a:moveTo>
                    <a:pt x="575382" y="1325286"/>
                  </a:moveTo>
                  <a:lnTo>
                    <a:pt x="561982" y="1325286"/>
                  </a:lnTo>
                  <a:lnTo>
                    <a:pt x="561766" y="1325834"/>
                  </a:lnTo>
                  <a:lnTo>
                    <a:pt x="552317" y="1346737"/>
                  </a:lnTo>
                  <a:lnTo>
                    <a:pt x="552502" y="1346427"/>
                  </a:lnTo>
                  <a:lnTo>
                    <a:pt x="566387" y="1346427"/>
                  </a:lnTo>
                  <a:lnTo>
                    <a:pt x="573683" y="1330237"/>
                  </a:lnTo>
                  <a:lnTo>
                    <a:pt x="575382" y="1325286"/>
                  </a:lnTo>
                  <a:close/>
                </a:path>
                <a:path w="694690" h="3048000">
                  <a:moveTo>
                    <a:pt x="561865" y="1325547"/>
                  </a:moveTo>
                  <a:lnTo>
                    <a:pt x="561735" y="1325834"/>
                  </a:lnTo>
                  <a:lnTo>
                    <a:pt x="561865" y="1325547"/>
                  </a:lnTo>
                  <a:close/>
                </a:path>
                <a:path w="694690" h="3048000">
                  <a:moveTo>
                    <a:pt x="561982" y="1325286"/>
                  </a:moveTo>
                  <a:lnTo>
                    <a:pt x="561865" y="1325547"/>
                  </a:lnTo>
                  <a:lnTo>
                    <a:pt x="561766" y="1325834"/>
                  </a:lnTo>
                  <a:lnTo>
                    <a:pt x="561982" y="1325286"/>
                  </a:lnTo>
                  <a:close/>
                </a:path>
                <a:path w="694690" h="3048000">
                  <a:moveTo>
                    <a:pt x="583799" y="1299956"/>
                  </a:moveTo>
                  <a:lnTo>
                    <a:pt x="570650" y="1299956"/>
                  </a:lnTo>
                  <a:lnTo>
                    <a:pt x="570529" y="1300349"/>
                  </a:lnTo>
                  <a:lnTo>
                    <a:pt x="561865" y="1325547"/>
                  </a:lnTo>
                  <a:lnTo>
                    <a:pt x="561982" y="1325286"/>
                  </a:lnTo>
                  <a:lnTo>
                    <a:pt x="575382" y="1325286"/>
                  </a:lnTo>
                  <a:lnTo>
                    <a:pt x="582729" y="1303886"/>
                  </a:lnTo>
                  <a:lnTo>
                    <a:pt x="583799" y="1299956"/>
                  </a:lnTo>
                  <a:close/>
                </a:path>
                <a:path w="694690" h="3048000">
                  <a:moveTo>
                    <a:pt x="570583" y="1300150"/>
                  </a:moveTo>
                  <a:lnTo>
                    <a:pt x="570515" y="1300349"/>
                  </a:lnTo>
                  <a:lnTo>
                    <a:pt x="570583" y="1300150"/>
                  </a:lnTo>
                  <a:close/>
                </a:path>
                <a:path w="694690" h="3048000">
                  <a:moveTo>
                    <a:pt x="591805" y="1269979"/>
                  </a:moveTo>
                  <a:lnTo>
                    <a:pt x="578802" y="1269979"/>
                  </a:lnTo>
                  <a:lnTo>
                    <a:pt x="570583" y="1300150"/>
                  </a:lnTo>
                  <a:lnTo>
                    <a:pt x="570650" y="1299956"/>
                  </a:lnTo>
                  <a:lnTo>
                    <a:pt x="583799" y="1299956"/>
                  </a:lnTo>
                  <a:lnTo>
                    <a:pt x="591094" y="1273173"/>
                  </a:lnTo>
                  <a:lnTo>
                    <a:pt x="591805" y="1269979"/>
                  </a:lnTo>
                  <a:close/>
                </a:path>
                <a:path w="694690" h="3048000">
                  <a:moveTo>
                    <a:pt x="599327" y="1235754"/>
                  </a:moveTo>
                  <a:lnTo>
                    <a:pt x="586414" y="1235754"/>
                  </a:lnTo>
                  <a:lnTo>
                    <a:pt x="578766" y="1270113"/>
                  </a:lnTo>
                  <a:lnTo>
                    <a:pt x="578802" y="1269979"/>
                  </a:lnTo>
                  <a:lnTo>
                    <a:pt x="591805" y="1269979"/>
                  </a:lnTo>
                  <a:lnTo>
                    <a:pt x="598835" y="1238403"/>
                  </a:lnTo>
                  <a:lnTo>
                    <a:pt x="599327" y="1235754"/>
                  </a:lnTo>
                  <a:close/>
                </a:path>
                <a:path w="694690" h="3048000">
                  <a:moveTo>
                    <a:pt x="606340" y="1197663"/>
                  </a:moveTo>
                  <a:lnTo>
                    <a:pt x="593486" y="1197663"/>
                  </a:lnTo>
                  <a:lnTo>
                    <a:pt x="586392" y="1235853"/>
                  </a:lnTo>
                  <a:lnTo>
                    <a:pt x="599327" y="1235754"/>
                  </a:lnTo>
                  <a:lnTo>
                    <a:pt x="605989" y="1199897"/>
                  </a:lnTo>
                  <a:lnTo>
                    <a:pt x="606340" y="1197663"/>
                  </a:lnTo>
                  <a:close/>
                </a:path>
                <a:path w="694690" h="3048000">
                  <a:moveTo>
                    <a:pt x="612839" y="1156078"/>
                  </a:moveTo>
                  <a:lnTo>
                    <a:pt x="600026" y="1156078"/>
                  </a:lnTo>
                  <a:lnTo>
                    <a:pt x="593472" y="1197735"/>
                  </a:lnTo>
                  <a:lnTo>
                    <a:pt x="606340" y="1197663"/>
                  </a:lnTo>
                  <a:lnTo>
                    <a:pt x="612583" y="1157983"/>
                  </a:lnTo>
                  <a:lnTo>
                    <a:pt x="612839" y="1156078"/>
                  </a:lnTo>
                  <a:close/>
                </a:path>
                <a:path w="694690" h="3048000">
                  <a:moveTo>
                    <a:pt x="618837" y="1111361"/>
                  </a:moveTo>
                  <a:lnTo>
                    <a:pt x="606052" y="1111361"/>
                  </a:lnTo>
                  <a:lnTo>
                    <a:pt x="600016" y="1156144"/>
                  </a:lnTo>
                  <a:lnTo>
                    <a:pt x="612839" y="1156078"/>
                  </a:lnTo>
                  <a:lnTo>
                    <a:pt x="618646" y="1113001"/>
                  </a:lnTo>
                  <a:lnTo>
                    <a:pt x="618837" y="1111361"/>
                  </a:lnTo>
                  <a:close/>
                </a:path>
                <a:path w="694690" h="3048000">
                  <a:moveTo>
                    <a:pt x="624346" y="1063868"/>
                  </a:moveTo>
                  <a:lnTo>
                    <a:pt x="611581" y="1063868"/>
                  </a:lnTo>
                  <a:lnTo>
                    <a:pt x="606046" y="1111405"/>
                  </a:lnTo>
                  <a:lnTo>
                    <a:pt x="618837" y="1111361"/>
                  </a:lnTo>
                  <a:lnTo>
                    <a:pt x="624202" y="1065289"/>
                  </a:lnTo>
                  <a:lnTo>
                    <a:pt x="624346" y="1063868"/>
                  </a:lnTo>
                  <a:close/>
                </a:path>
                <a:path w="694690" h="3048000">
                  <a:moveTo>
                    <a:pt x="629374" y="1013955"/>
                  </a:moveTo>
                  <a:lnTo>
                    <a:pt x="616633" y="1013955"/>
                  </a:lnTo>
                  <a:lnTo>
                    <a:pt x="611577" y="1063902"/>
                  </a:lnTo>
                  <a:lnTo>
                    <a:pt x="624346" y="1063868"/>
                  </a:lnTo>
                  <a:lnTo>
                    <a:pt x="629273" y="1015177"/>
                  </a:lnTo>
                  <a:lnTo>
                    <a:pt x="629374" y="1013955"/>
                  </a:lnTo>
                  <a:close/>
                </a:path>
                <a:path w="694690" h="3048000">
                  <a:moveTo>
                    <a:pt x="638112" y="908243"/>
                  </a:moveTo>
                  <a:lnTo>
                    <a:pt x="625387" y="908243"/>
                  </a:lnTo>
                  <a:lnTo>
                    <a:pt x="616623" y="1014056"/>
                  </a:lnTo>
                  <a:lnTo>
                    <a:pt x="629374" y="1013955"/>
                  </a:lnTo>
                  <a:lnTo>
                    <a:pt x="638049" y="909231"/>
                  </a:lnTo>
                  <a:lnTo>
                    <a:pt x="638112" y="908243"/>
                  </a:lnTo>
                  <a:close/>
                </a:path>
                <a:path w="694690" h="3048000">
                  <a:moveTo>
                    <a:pt x="645192" y="797110"/>
                  </a:moveTo>
                  <a:lnTo>
                    <a:pt x="632477" y="797110"/>
                  </a:lnTo>
                  <a:lnTo>
                    <a:pt x="625381" y="908309"/>
                  </a:lnTo>
                  <a:lnTo>
                    <a:pt x="638112" y="908243"/>
                  </a:lnTo>
                  <a:lnTo>
                    <a:pt x="645192" y="797110"/>
                  </a:lnTo>
                  <a:close/>
                </a:path>
                <a:path w="694690" h="3048000">
                  <a:moveTo>
                    <a:pt x="658188" y="458910"/>
                  </a:moveTo>
                  <a:lnTo>
                    <a:pt x="645485" y="458910"/>
                  </a:lnTo>
                  <a:lnTo>
                    <a:pt x="642337" y="570096"/>
                  </a:lnTo>
                  <a:lnTo>
                    <a:pt x="638047" y="683901"/>
                  </a:lnTo>
                  <a:lnTo>
                    <a:pt x="632471" y="797203"/>
                  </a:lnTo>
                  <a:lnTo>
                    <a:pt x="645192" y="797110"/>
                  </a:lnTo>
                  <a:lnTo>
                    <a:pt x="650784" y="683313"/>
                  </a:lnTo>
                  <a:lnTo>
                    <a:pt x="655059" y="569649"/>
                  </a:lnTo>
                  <a:lnTo>
                    <a:pt x="658188" y="458910"/>
                  </a:lnTo>
                  <a:close/>
                </a:path>
                <a:path w="694690" h="3048000">
                  <a:moveTo>
                    <a:pt x="662665" y="101034"/>
                  </a:moveTo>
                  <a:lnTo>
                    <a:pt x="649965" y="101034"/>
                  </a:lnTo>
                  <a:lnTo>
                    <a:pt x="649882" y="134725"/>
                  </a:lnTo>
                  <a:lnTo>
                    <a:pt x="649707" y="172256"/>
                  </a:lnTo>
                  <a:lnTo>
                    <a:pt x="649415" y="213311"/>
                  </a:lnTo>
                  <a:lnTo>
                    <a:pt x="648987" y="257542"/>
                  </a:lnTo>
                  <a:lnTo>
                    <a:pt x="648401" y="304600"/>
                  </a:lnTo>
                  <a:lnTo>
                    <a:pt x="647634" y="354133"/>
                  </a:lnTo>
                  <a:lnTo>
                    <a:pt x="645484" y="458946"/>
                  </a:lnTo>
                  <a:lnTo>
                    <a:pt x="658188" y="458910"/>
                  </a:lnTo>
                  <a:lnTo>
                    <a:pt x="660341" y="353888"/>
                  </a:lnTo>
                  <a:lnTo>
                    <a:pt x="661104" y="304403"/>
                  </a:lnTo>
                  <a:lnTo>
                    <a:pt x="661690" y="257384"/>
                  </a:lnTo>
                  <a:lnTo>
                    <a:pt x="662116" y="213188"/>
                  </a:lnTo>
                  <a:lnTo>
                    <a:pt x="662408" y="172166"/>
                  </a:lnTo>
                  <a:lnTo>
                    <a:pt x="662583" y="134725"/>
                  </a:lnTo>
                  <a:lnTo>
                    <a:pt x="662665" y="101034"/>
                  </a:lnTo>
                  <a:close/>
                </a:path>
                <a:path w="694690" h="3048000">
                  <a:moveTo>
                    <a:pt x="647639" y="353888"/>
                  </a:moveTo>
                  <a:close/>
                </a:path>
                <a:path w="694690" h="3048000">
                  <a:moveTo>
                    <a:pt x="662642" y="76177"/>
                  </a:moveTo>
                  <a:lnTo>
                    <a:pt x="649942" y="76221"/>
                  </a:lnTo>
                  <a:lnTo>
                    <a:pt x="649965" y="101040"/>
                  </a:lnTo>
                  <a:lnTo>
                    <a:pt x="662665" y="101034"/>
                  </a:lnTo>
                  <a:lnTo>
                    <a:pt x="662642" y="76177"/>
                  </a:lnTo>
                  <a:close/>
                </a:path>
                <a:path w="694690" h="3048000">
                  <a:moveTo>
                    <a:pt x="656057" y="0"/>
                  </a:moveTo>
                  <a:lnTo>
                    <a:pt x="618225" y="76333"/>
                  </a:lnTo>
                  <a:lnTo>
                    <a:pt x="649942" y="76221"/>
                  </a:lnTo>
                  <a:lnTo>
                    <a:pt x="649930" y="63505"/>
                  </a:lnTo>
                  <a:lnTo>
                    <a:pt x="688083" y="63493"/>
                  </a:lnTo>
                  <a:lnTo>
                    <a:pt x="656057" y="0"/>
                  </a:lnTo>
                  <a:close/>
                </a:path>
                <a:path w="694690" h="3048000">
                  <a:moveTo>
                    <a:pt x="662630" y="63493"/>
                  </a:moveTo>
                  <a:lnTo>
                    <a:pt x="649930" y="63505"/>
                  </a:lnTo>
                  <a:lnTo>
                    <a:pt x="649942" y="76221"/>
                  </a:lnTo>
                  <a:lnTo>
                    <a:pt x="662642" y="76177"/>
                  </a:lnTo>
                  <a:lnTo>
                    <a:pt x="662630" y="63493"/>
                  </a:lnTo>
                  <a:close/>
                </a:path>
                <a:path w="694690" h="3048000">
                  <a:moveTo>
                    <a:pt x="688083" y="63493"/>
                  </a:moveTo>
                  <a:lnTo>
                    <a:pt x="662630" y="63493"/>
                  </a:lnTo>
                  <a:lnTo>
                    <a:pt x="662642" y="76177"/>
                  </a:lnTo>
                  <a:lnTo>
                    <a:pt x="694424" y="76065"/>
                  </a:lnTo>
                  <a:lnTo>
                    <a:pt x="688083" y="63493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06791" y="542260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06790" y="54225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48090" y="54225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48090" y="54225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76690" y="54225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76690" y="54225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87740" y="54352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87740" y="543529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51535" y="3482672"/>
              <a:ext cx="282575" cy="2057400"/>
            </a:xfrm>
            <a:custGeom>
              <a:avLst/>
              <a:gdLst/>
              <a:ahLst/>
              <a:cxnLst/>
              <a:rect l="l" t="t" r="r" b="b"/>
              <a:pathLst>
                <a:path w="282575" h="2057400">
                  <a:moveTo>
                    <a:pt x="30878" y="1982640"/>
                  </a:moveTo>
                  <a:lnTo>
                    <a:pt x="22439" y="1984551"/>
                  </a:lnTo>
                  <a:lnTo>
                    <a:pt x="10524" y="1992998"/>
                  </a:lnTo>
                  <a:lnTo>
                    <a:pt x="2645" y="2005296"/>
                  </a:lnTo>
                  <a:lnTo>
                    <a:pt x="0" y="2020192"/>
                  </a:lnTo>
                  <a:lnTo>
                    <a:pt x="3340" y="2034948"/>
                  </a:lnTo>
                  <a:lnTo>
                    <a:pt x="11787" y="2046864"/>
                  </a:lnTo>
                  <a:lnTo>
                    <a:pt x="24086" y="2054743"/>
                  </a:lnTo>
                  <a:lnTo>
                    <a:pt x="38982" y="2057389"/>
                  </a:lnTo>
                  <a:lnTo>
                    <a:pt x="53738" y="2054048"/>
                  </a:lnTo>
                  <a:lnTo>
                    <a:pt x="65654" y="2045601"/>
                  </a:lnTo>
                  <a:lnTo>
                    <a:pt x="73533" y="2033303"/>
                  </a:lnTo>
                  <a:lnTo>
                    <a:pt x="75993" y="2019448"/>
                  </a:lnTo>
                  <a:lnTo>
                    <a:pt x="31741" y="2019448"/>
                  </a:lnTo>
                  <a:lnTo>
                    <a:pt x="30878" y="1982640"/>
                  </a:lnTo>
                  <a:close/>
                </a:path>
                <a:path w="282575" h="2057400">
                  <a:moveTo>
                    <a:pt x="37195" y="1981210"/>
                  </a:moveTo>
                  <a:lnTo>
                    <a:pt x="30878" y="1982640"/>
                  </a:lnTo>
                  <a:lnTo>
                    <a:pt x="31741" y="2019448"/>
                  </a:lnTo>
                  <a:lnTo>
                    <a:pt x="44437" y="2019151"/>
                  </a:lnTo>
                  <a:lnTo>
                    <a:pt x="43574" y="1982343"/>
                  </a:lnTo>
                  <a:lnTo>
                    <a:pt x="37195" y="1981210"/>
                  </a:lnTo>
                  <a:close/>
                </a:path>
                <a:path w="282575" h="2057400">
                  <a:moveTo>
                    <a:pt x="43574" y="1982343"/>
                  </a:moveTo>
                  <a:lnTo>
                    <a:pt x="44437" y="2019151"/>
                  </a:lnTo>
                  <a:lnTo>
                    <a:pt x="31741" y="2019448"/>
                  </a:lnTo>
                  <a:lnTo>
                    <a:pt x="75993" y="2019448"/>
                  </a:lnTo>
                  <a:lnTo>
                    <a:pt x="76178" y="2018407"/>
                  </a:lnTo>
                  <a:lnTo>
                    <a:pt x="72837" y="2003651"/>
                  </a:lnTo>
                  <a:lnTo>
                    <a:pt x="64390" y="1991735"/>
                  </a:lnTo>
                  <a:lnTo>
                    <a:pt x="52092" y="1983856"/>
                  </a:lnTo>
                  <a:lnTo>
                    <a:pt x="43574" y="1982343"/>
                  </a:lnTo>
                  <a:close/>
                </a:path>
                <a:path w="282575" h="2057400">
                  <a:moveTo>
                    <a:pt x="92562" y="926233"/>
                  </a:moveTo>
                  <a:lnTo>
                    <a:pt x="56455" y="954594"/>
                  </a:lnTo>
                  <a:lnTo>
                    <a:pt x="44658" y="991928"/>
                  </a:lnTo>
                  <a:lnTo>
                    <a:pt x="36522" y="1046736"/>
                  </a:lnTo>
                  <a:lnTo>
                    <a:pt x="32298" y="1089643"/>
                  </a:lnTo>
                  <a:lnTo>
                    <a:pt x="28887" y="1137070"/>
                  </a:lnTo>
                  <a:lnTo>
                    <a:pt x="26206" y="1189309"/>
                  </a:lnTo>
                  <a:lnTo>
                    <a:pt x="24251" y="1244644"/>
                  </a:lnTo>
                  <a:lnTo>
                    <a:pt x="22924" y="1303587"/>
                  </a:lnTo>
                  <a:lnTo>
                    <a:pt x="22168" y="1365808"/>
                  </a:lnTo>
                  <a:lnTo>
                    <a:pt x="21930" y="1430978"/>
                  </a:lnTo>
                  <a:lnTo>
                    <a:pt x="22150" y="1498827"/>
                  </a:lnTo>
                  <a:lnTo>
                    <a:pt x="22773" y="1568983"/>
                  </a:lnTo>
                  <a:lnTo>
                    <a:pt x="24996" y="1714802"/>
                  </a:lnTo>
                  <a:lnTo>
                    <a:pt x="28139" y="1865837"/>
                  </a:lnTo>
                  <a:lnTo>
                    <a:pt x="30878" y="1982640"/>
                  </a:lnTo>
                  <a:lnTo>
                    <a:pt x="37195" y="1981210"/>
                  </a:lnTo>
                  <a:lnTo>
                    <a:pt x="43547" y="1981210"/>
                  </a:lnTo>
                  <a:lnTo>
                    <a:pt x="40835" y="1865539"/>
                  </a:lnTo>
                  <a:lnTo>
                    <a:pt x="37694" y="1714555"/>
                  </a:lnTo>
                  <a:lnTo>
                    <a:pt x="35472" y="1568809"/>
                  </a:lnTo>
                  <a:lnTo>
                    <a:pt x="34849" y="1498732"/>
                  </a:lnTo>
                  <a:lnTo>
                    <a:pt x="34630" y="1430978"/>
                  </a:lnTo>
                  <a:lnTo>
                    <a:pt x="34870" y="1365681"/>
                  </a:lnTo>
                  <a:lnTo>
                    <a:pt x="35625" y="1303587"/>
                  </a:lnTo>
                  <a:lnTo>
                    <a:pt x="36968" y="1244235"/>
                  </a:lnTo>
                  <a:lnTo>
                    <a:pt x="38914" y="1189309"/>
                  </a:lnTo>
                  <a:lnTo>
                    <a:pt x="41560" y="1137917"/>
                  </a:lnTo>
                  <a:lnTo>
                    <a:pt x="44947" y="1090804"/>
                  </a:lnTo>
                  <a:lnTo>
                    <a:pt x="49129" y="1048312"/>
                  </a:lnTo>
                  <a:lnTo>
                    <a:pt x="54154" y="1010782"/>
                  </a:lnTo>
                  <a:lnTo>
                    <a:pt x="57057" y="994726"/>
                  </a:lnTo>
                  <a:lnTo>
                    <a:pt x="60270" y="981344"/>
                  </a:lnTo>
                  <a:lnTo>
                    <a:pt x="60435" y="980658"/>
                  </a:lnTo>
                  <a:lnTo>
                    <a:pt x="67667" y="960917"/>
                  </a:lnTo>
                  <a:lnTo>
                    <a:pt x="67492" y="960917"/>
                  </a:lnTo>
                  <a:lnTo>
                    <a:pt x="68139" y="959623"/>
                  </a:lnTo>
                  <a:lnTo>
                    <a:pt x="68336" y="959623"/>
                  </a:lnTo>
                  <a:lnTo>
                    <a:pt x="75696" y="948329"/>
                  </a:lnTo>
                  <a:lnTo>
                    <a:pt x="75252" y="948329"/>
                  </a:lnTo>
                  <a:lnTo>
                    <a:pt x="76734" y="946736"/>
                  </a:lnTo>
                  <a:lnTo>
                    <a:pt x="77351" y="946736"/>
                  </a:lnTo>
                  <a:lnTo>
                    <a:pt x="84147" y="941579"/>
                  </a:lnTo>
                  <a:lnTo>
                    <a:pt x="83281" y="941579"/>
                  </a:lnTo>
                  <a:lnTo>
                    <a:pt x="85610" y="940469"/>
                  </a:lnTo>
                  <a:lnTo>
                    <a:pt x="87818" y="940469"/>
                  </a:lnTo>
                  <a:lnTo>
                    <a:pt x="93499" y="939079"/>
                  </a:lnTo>
                  <a:lnTo>
                    <a:pt x="92431" y="938978"/>
                  </a:lnTo>
                  <a:lnTo>
                    <a:pt x="94540" y="938824"/>
                  </a:lnTo>
                  <a:lnTo>
                    <a:pt x="137181" y="938824"/>
                  </a:lnTo>
                  <a:lnTo>
                    <a:pt x="132390" y="936929"/>
                  </a:lnTo>
                  <a:lnTo>
                    <a:pt x="119536" y="931603"/>
                  </a:lnTo>
                  <a:lnTo>
                    <a:pt x="106215" y="927526"/>
                  </a:lnTo>
                  <a:lnTo>
                    <a:pt x="92562" y="926233"/>
                  </a:lnTo>
                  <a:close/>
                </a:path>
                <a:path w="282575" h="2057400">
                  <a:moveTo>
                    <a:pt x="43547" y="1981210"/>
                  </a:moveTo>
                  <a:lnTo>
                    <a:pt x="37195" y="1981210"/>
                  </a:lnTo>
                  <a:lnTo>
                    <a:pt x="43574" y="1982343"/>
                  </a:lnTo>
                  <a:lnTo>
                    <a:pt x="43547" y="1981210"/>
                  </a:lnTo>
                  <a:close/>
                </a:path>
                <a:path w="282575" h="2057400">
                  <a:moveTo>
                    <a:pt x="37694" y="1714555"/>
                  </a:moveTo>
                  <a:close/>
                </a:path>
                <a:path w="282575" h="2057400">
                  <a:moveTo>
                    <a:pt x="34869" y="1365755"/>
                  </a:moveTo>
                  <a:close/>
                </a:path>
                <a:path w="282575" h="2057400">
                  <a:moveTo>
                    <a:pt x="60435" y="980658"/>
                  </a:moveTo>
                  <a:lnTo>
                    <a:pt x="60228" y="981344"/>
                  </a:lnTo>
                  <a:lnTo>
                    <a:pt x="60351" y="981005"/>
                  </a:lnTo>
                  <a:lnTo>
                    <a:pt x="60435" y="980658"/>
                  </a:lnTo>
                  <a:close/>
                </a:path>
                <a:path w="282575" h="2057400">
                  <a:moveTo>
                    <a:pt x="60351" y="981005"/>
                  </a:moveTo>
                  <a:lnTo>
                    <a:pt x="60228" y="981344"/>
                  </a:lnTo>
                  <a:lnTo>
                    <a:pt x="60351" y="981005"/>
                  </a:lnTo>
                  <a:close/>
                </a:path>
                <a:path w="282575" h="2057400">
                  <a:moveTo>
                    <a:pt x="60478" y="980658"/>
                  </a:moveTo>
                  <a:lnTo>
                    <a:pt x="60351" y="981005"/>
                  </a:lnTo>
                  <a:lnTo>
                    <a:pt x="60478" y="980658"/>
                  </a:lnTo>
                  <a:close/>
                </a:path>
                <a:path w="282575" h="2057400">
                  <a:moveTo>
                    <a:pt x="148886" y="943452"/>
                  </a:moveTo>
                  <a:lnTo>
                    <a:pt x="114956" y="943452"/>
                  </a:lnTo>
                  <a:lnTo>
                    <a:pt x="115529" y="943658"/>
                  </a:lnTo>
                  <a:lnTo>
                    <a:pt x="127670" y="948721"/>
                  </a:lnTo>
                  <a:lnTo>
                    <a:pt x="153515" y="958938"/>
                  </a:lnTo>
                  <a:lnTo>
                    <a:pt x="167137" y="961510"/>
                  </a:lnTo>
                  <a:lnTo>
                    <a:pt x="180839" y="960165"/>
                  </a:lnTo>
                  <a:lnTo>
                    <a:pt x="193748" y="953204"/>
                  </a:lnTo>
                  <a:lnTo>
                    <a:pt x="197356" y="948862"/>
                  </a:lnTo>
                  <a:lnTo>
                    <a:pt x="168600" y="948862"/>
                  </a:lnTo>
                  <a:lnTo>
                    <a:pt x="166801" y="948782"/>
                  </a:lnTo>
                  <a:lnTo>
                    <a:pt x="167706" y="948693"/>
                  </a:lnTo>
                  <a:lnTo>
                    <a:pt x="158234" y="946905"/>
                  </a:lnTo>
                  <a:lnTo>
                    <a:pt x="157620" y="946905"/>
                  </a:lnTo>
                  <a:lnTo>
                    <a:pt x="156465" y="946571"/>
                  </a:lnTo>
                  <a:lnTo>
                    <a:pt x="156776" y="946571"/>
                  </a:lnTo>
                  <a:lnTo>
                    <a:pt x="148886" y="943452"/>
                  </a:lnTo>
                  <a:close/>
                </a:path>
                <a:path w="282575" h="2057400">
                  <a:moveTo>
                    <a:pt x="68139" y="959623"/>
                  </a:moveTo>
                  <a:lnTo>
                    <a:pt x="67492" y="960917"/>
                  </a:lnTo>
                  <a:lnTo>
                    <a:pt x="67889" y="960308"/>
                  </a:lnTo>
                  <a:lnTo>
                    <a:pt x="68139" y="959623"/>
                  </a:lnTo>
                  <a:close/>
                </a:path>
                <a:path w="282575" h="2057400">
                  <a:moveTo>
                    <a:pt x="67889" y="960308"/>
                  </a:moveTo>
                  <a:lnTo>
                    <a:pt x="67492" y="960917"/>
                  </a:lnTo>
                  <a:lnTo>
                    <a:pt x="67667" y="960917"/>
                  </a:lnTo>
                  <a:lnTo>
                    <a:pt x="67889" y="960308"/>
                  </a:lnTo>
                  <a:close/>
                </a:path>
                <a:path w="282575" h="2057400">
                  <a:moveTo>
                    <a:pt x="68336" y="959623"/>
                  </a:moveTo>
                  <a:lnTo>
                    <a:pt x="68139" y="959623"/>
                  </a:lnTo>
                  <a:lnTo>
                    <a:pt x="67889" y="960308"/>
                  </a:lnTo>
                  <a:lnTo>
                    <a:pt x="68336" y="959623"/>
                  </a:lnTo>
                  <a:close/>
                </a:path>
                <a:path w="282575" h="2057400">
                  <a:moveTo>
                    <a:pt x="167706" y="948693"/>
                  </a:moveTo>
                  <a:lnTo>
                    <a:pt x="166801" y="948782"/>
                  </a:lnTo>
                  <a:lnTo>
                    <a:pt x="168600" y="948862"/>
                  </a:lnTo>
                  <a:lnTo>
                    <a:pt x="167706" y="948693"/>
                  </a:lnTo>
                  <a:close/>
                </a:path>
                <a:path w="282575" h="2057400">
                  <a:moveTo>
                    <a:pt x="177057" y="947775"/>
                  </a:moveTo>
                  <a:lnTo>
                    <a:pt x="167706" y="948693"/>
                  </a:lnTo>
                  <a:lnTo>
                    <a:pt x="168600" y="948862"/>
                  </a:lnTo>
                  <a:lnTo>
                    <a:pt x="197356" y="948862"/>
                  </a:lnTo>
                  <a:lnTo>
                    <a:pt x="197756" y="948381"/>
                  </a:lnTo>
                  <a:lnTo>
                    <a:pt x="175934" y="948381"/>
                  </a:lnTo>
                  <a:lnTo>
                    <a:pt x="177057" y="947775"/>
                  </a:lnTo>
                  <a:close/>
                </a:path>
                <a:path w="282575" h="2057400">
                  <a:moveTo>
                    <a:pt x="178328" y="947651"/>
                  </a:moveTo>
                  <a:lnTo>
                    <a:pt x="177057" y="947775"/>
                  </a:lnTo>
                  <a:lnTo>
                    <a:pt x="175934" y="948381"/>
                  </a:lnTo>
                  <a:lnTo>
                    <a:pt x="178328" y="947651"/>
                  </a:lnTo>
                  <a:close/>
                </a:path>
                <a:path w="282575" h="2057400">
                  <a:moveTo>
                    <a:pt x="198363" y="947651"/>
                  </a:moveTo>
                  <a:lnTo>
                    <a:pt x="178291" y="947662"/>
                  </a:lnTo>
                  <a:lnTo>
                    <a:pt x="175934" y="948381"/>
                  </a:lnTo>
                  <a:lnTo>
                    <a:pt x="197756" y="948381"/>
                  </a:lnTo>
                  <a:lnTo>
                    <a:pt x="198363" y="947651"/>
                  </a:lnTo>
                  <a:close/>
                </a:path>
                <a:path w="282575" h="2057400">
                  <a:moveTo>
                    <a:pt x="76734" y="946736"/>
                  </a:moveTo>
                  <a:lnTo>
                    <a:pt x="75252" y="948329"/>
                  </a:lnTo>
                  <a:lnTo>
                    <a:pt x="76138" y="947651"/>
                  </a:lnTo>
                  <a:lnTo>
                    <a:pt x="76734" y="946736"/>
                  </a:lnTo>
                  <a:close/>
                </a:path>
                <a:path w="282575" h="2057400">
                  <a:moveTo>
                    <a:pt x="76131" y="947662"/>
                  </a:moveTo>
                  <a:lnTo>
                    <a:pt x="75252" y="948329"/>
                  </a:lnTo>
                  <a:lnTo>
                    <a:pt x="75696" y="948329"/>
                  </a:lnTo>
                  <a:lnTo>
                    <a:pt x="76131" y="947662"/>
                  </a:lnTo>
                  <a:close/>
                </a:path>
                <a:path w="282575" h="2057400">
                  <a:moveTo>
                    <a:pt x="185554" y="943194"/>
                  </a:moveTo>
                  <a:lnTo>
                    <a:pt x="177057" y="947775"/>
                  </a:lnTo>
                  <a:lnTo>
                    <a:pt x="178328" y="947651"/>
                  </a:lnTo>
                  <a:lnTo>
                    <a:pt x="198363" y="947651"/>
                  </a:lnTo>
                  <a:lnTo>
                    <a:pt x="201279" y="944142"/>
                  </a:lnTo>
                  <a:lnTo>
                    <a:pt x="184767" y="944142"/>
                  </a:lnTo>
                  <a:lnTo>
                    <a:pt x="185554" y="943194"/>
                  </a:lnTo>
                  <a:close/>
                </a:path>
                <a:path w="282575" h="2057400">
                  <a:moveTo>
                    <a:pt x="77351" y="946736"/>
                  </a:moveTo>
                  <a:lnTo>
                    <a:pt x="76734" y="946736"/>
                  </a:lnTo>
                  <a:lnTo>
                    <a:pt x="76131" y="947662"/>
                  </a:lnTo>
                  <a:lnTo>
                    <a:pt x="77351" y="946736"/>
                  </a:lnTo>
                  <a:close/>
                </a:path>
                <a:path w="282575" h="2057400">
                  <a:moveTo>
                    <a:pt x="156465" y="946571"/>
                  </a:moveTo>
                  <a:lnTo>
                    <a:pt x="157620" y="946905"/>
                  </a:lnTo>
                  <a:lnTo>
                    <a:pt x="157060" y="946683"/>
                  </a:lnTo>
                  <a:lnTo>
                    <a:pt x="156465" y="946571"/>
                  </a:lnTo>
                  <a:close/>
                </a:path>
                <a:path w="282575" h="2057400">
                  <a:moveTo>
                    <a:pt x="157060" y="946683"/>
                  </a:moveTo>
                  <a:lnTo>
                    <a:pt x="157620" y="946905"/>
                  </a:lnTo>
                  <a:lnTo>
                    <a:pt x="158234" y="946905"/>
                  </a:lnTo>
                  <a:lnTo>
                    <a:pt x="157060" y="946683"/>
                  </a:lnTo>
                  <a:close/>
                </a:path>
                <a:path w="282575" h="2057400">
                  <a:moveTo>
                    <a:pt x="156776" y="946571"/>
                  </a:moveTo>
                  <a:lnTo>
                    <a:pt x="156465" y="946571"/>
                  </a:lnTo>
                  <a:lnTo>
                    <a:pt x="157060" y="946683"/>
                  </a:lnTo>
                  <a:lnTo>
                    <a:pt x="156776" y="946571"/>
                  </a:lnTo>
                  <a:close/>
                </a:path>
                <a:path w="282575" h="2057400">
                  <a:moveTo>
                    <a:pt x="186637" y="942610"/>
                  </a:moveTo>
                  <a:lnTo>
                    <a:pt x="185554" y="943194"/>
                  </a:lnTo>
                  <a:lnTo>
                    <a:pt x="184767" y="944142"/>
                  </a:lnTo>
                  <a:lnTo>
                    <a:pt x="186637" y="942610"/>
                  </a:lnTo>
                  <a:close/>
                </a:path>
                <a:path w="282575" h="2057400">
                  <a:moveTo>
                    <a:pt x="202552" y="942610"/>
                  </a:moveTo>
                  <a:lnTo>
                    <a:pt x="186637" y="942610"/>
                  </a:lnTo>
                  <a:lnTo>
                    <a:pt x="184767" y="944142"/>
                  </a:lnTo>
                  <a:lnTo>
                    <a:pt x="201279" y="944142"/>
                  </a:lnTo>
                  <a:lnTo>
                    <a:pt x="202552" y="942610"/>
                  </a:lnTo>
                  <a:close/>
                </a:path>
                <a:path w="282575" h="2057400">
                  <a:moveTo>
                    <a:pt x="115237" y="943568"/>
                  </a:moveTo>
                  <a:lnTo>
                    <a:pt x="115453" y="943658"/>
                  </a:lnTo>
                  <a:lnTo>
                    <a:pt x="115237" y="943568"/>
                  </a:lnTo>
                  <a:close/>
                </a:path>
                <a:path w="282575" h="2057400">
                  <a:moveTo>
                    <a:pt x="114956" y="943452"/>
                  </a:moveTo>
                  <a:lnTo>
                    <a:pt x="115237" y="943568"/>
                  </a:lnTo>
                  <a:lnTo>
                    <a:pt x="115529" y="943658"/>
                  </a:lnTo>
                  <a:lnTo>
                    <a:pt x="114956" y="943452"/>
                  </a:lnTo>
                  <a:close/>
                </a:path>
                <a:path w="282575" h="2057400">
                  <a:moveTo>
                    <a:pt x="103729" y="940047"/>
                  </a:moveTo>
                  <a:lnTo>
                    <a:pt x="115237" y="943568"/>
                  </a:lnTo>
                  <a:lnTo>
                    <a:pt x="114956" y="943452"/>
                  </a:lnTo>
                  <a:lnTo>
                    <a:pt x="148886" y="943452"/>
                  </a:lnTo>
                  <a:lnTo>
                    <a:pt x="140428" y="940108"/>
                  </a:lnTo>
                  <a:lnTo>
                    <a:pt x="104376" y="940108"/>
                  </a:lnTo>
                  <a:lnTo>
                    <a:pt x="103729" y="940047"/>
                  </a:lnTo>
                  <a:close/>
                </a:path>
                <a:path w="282575" h="2057400">
                  <a:moveTo>
                    <a:pt x="193876" y="933179"/>
                  </a:moveTo>
                  <a:lnTo>
                    <a:pt x="185554" y="943194"/>
                  </a:lnTo>
                  <a:lnTo>
                    <a:pt x="186637" y="942610"/>
                  </a:lnTo>
                  <a:lnTo>
                    <a:pt x="202552" y="942610"/>
                  </a:lnTo>
                  <a:lnTo>
                    <a:pt x="204751" y="939963"/>
                  </a:lnTo>
                  <a:lnTo>
                    <a:pt x="207447" y="933966"/>
                  </a:lnTo>
                  <a:lnTo>
                    <a:pt x="193522" y="933966"/>
                  </a:lnTo>
                  <a:lnTo>
                    <a:pt x="193876" y="933179"/>
                  </a:lnTo>
                  <a:close/>
                </a:path>
                <a:path w="282575" h="2057400">
                  <a:moveTo>
                    <a:pt x="85610" y="940469"/>
                  </a:moveTo>
                  <a:lnTo>
                    <a:pt x="83281" y="941579"/>
                  </a:lnTo>
                  <a:lnTo>
                    <a:pt x="84560" y="941266"/>
                  </a:lnTo>
                  <a:lnTo>
                    <a:pt x="85610" y="940469"/>
                  </a:lnTo>
                  <a:close/>
                </a:path>
                <a:path w="282575" h="2057400">
                  <a:moveTo>
                    <a:pt x="84560" y="941266"/>
                  </a:moveTo>
                  <a:lnTo>
                    <a:pt x="83281" y="941579"/>
                  </a:lnTo>
                  <a:lnTo>
                    <a:pt x="84147" y="941579"/>
                  </a:lnTo>
                  <a:lnTo>
                    <a:pt x="84560" y="941266"/>
                  </a:lnTo>
                  <a:close/>
                </a:path>
                <a:path w="282575" h="2057400">
                  <a:moveTo>
                    <a:pt x="87818" y="940469"/>
                  </a:moveTo>
                  <a:lnTo>
                    <a:pt x="85610" y="940469"/>
                  </a:lnTo>
                  <a:lnTo>
                    <a:pt x="84560" y="941266"/>
                  </a:lnTo>
                  <a:lnTo>
                    <a:pt x="87818" y="940469"/>
                  </a:lnTo>
                  <a:close/>
                </a:path>
                <a:path w="282575" h="2057400">
                  <a:moveTo>
                    <a:pt x="103116" y="939859"/>
                  </a:moveTo>
                  <a:lnTo>
                    <a:pt x="103729" y="940047"/>
                  </a:lnTo>
                  <a:lnTo>
                    <a:pt x="104376" y="940108"/>
                  </a:lnTo>
                  <a:lnTo>
                    <a:pt x="103116" y="939859"/>
                  </a:lnTo>
                  <a:close/>
                </a:path>
                <a:path w="282575" h="2057400">
                  <a:moveTo>
                    <a:pt x="139799" y="939859"/>
                  </a:moveTo>
                  <a:lnTo>
                    <a:pt x="103116" y="939859"/>
                  </a:lnTo>
                  <a:lnTo>
                    <a:pt x="104376" y="940108"/>
                  </a:lnTo>
                  <a:lnTo>
                    <a:pt x="140428" y="940108"/>
                  </a:lnTo>
                  <a:lnTo>
                    <a:pt x="139799" y="939859"/>
                  </a:lnTo>
                  <a:close/>
                </a:path>
                <a:path w="282575" h="2057400">
                  <a:moveTo>
                    <a:pt x="137181" y="938824"/>
                  </a:moveTo>
                  <a:lnTo>
                    <a:pt x="94540" y="938824"/>
                  </a:lnTo>
                  <a:lnTo>
                    <a:pt x="93499" y="939079"/>
                  </a:lnTo>
                  <a:lnTo>
                    <a:pt x="103729" y="940047"/>
                  </a:lnTo>
                  <a:lnTo>
                    <a:pt x="103116" y="939859"/>
                  </a:lnTo>
                  <a:lnTo>
                    <a:pt x="139799" y="939859"/>
                  </a:lnTo>
                  <a:lnTo>
                    <a:pt x="137181" y="938824"/>
                  </a:lnTo>
                  <a:close/>
                </a:path>
                <a:path w="282575" h="2057400">
                  <a:moveTo>
                    <a:pt x="94540" y="938824"/>
                  </a:moveTo>
                  <a:lnTo>
                    <a:pt x="92431" y="938978"/>
                  </a:lnTo>
                  <a:lnTo>
                    <a:pt x="93499" y="939079"/>
                  </a:lnTo>
                  <a:lnTo>
                    <a:pt x="94540" y="938824"/>
                  </a:lnTo>
                  <a:close/>
                </a:path>
                <a:path w="282575" h="2057400">
                  <a:moveTo>
                    <a:pt x="132421" y="936942"/>
                  </a:moveTo>
                  <a:close/>
                </a:path>
                <a:path w="282575" h="2057400">
                  <a:moveTo>
                    <a:pt x="132390" y="936929"/>
                  </a:moveTo>
                  <a:close/>
                </a:path>
                <a:path w="282575" h="2057400">
                  <a:moveTo>
                    <a:pt x="194430" y="932512"/>
                  </a:moveTo>
                  <a:lnTo>
                    <a:pt x="193876" y="933179"/>
                  </a:lnTo>
                  <a:lnTo>
                    <a:pt x="193522" y="933966"/>
                  </a:lnTo>
                  <a:lnTo>
                    <a:pt x="194430" y="932512"/>
                  </a:lnTo>
                  <a:close/>
                </a:path>
                <a:path w="282575" h="2057400">
                  <a:moveTo>
                    <a:pt x="208101" y="932512"/>
                  </a:moveTo>
                  <a:lnTo>
                    <a:pt x="194430" y="932512"/>
                  </a:lnTo>
                  <a:lnTo>
                    <a:pt x="193522" y="933966"/>
                  </a:lnTo>
                  <a:lnTo>
                    <a:pt x="207447" y="933966"/>
                  </a:lnTo>
                  <a:lnTo>
                    <a:pt x="208101" y="932512"/>
                  </a:lnTo>
                  <a:close/>
                </a:path>
                <a:path w="282575" h="2057400">
                  <a:moveTo>
                    <a:pt x="214949" y="915262"/>
                  </a:moveTo>
                  <a:lnTo>
                    <a:pt x="201931" y="915262"/>
                  </a:lnTo>
                  <a:lnTo>
                    <a:pt x="201573" y="916285"/>
                  </a:lnTo>
                  <a:lnTo>
                    <a:pt x="193876" y="933179"/>
                  </a:lnTo>
                  <a:lnTo>
                    <a:pt x="194430" y="932512"/>
                  </a:lnTo>
                  <a:lnTo>
                    <a:pt x="208101" y="932512"/>
                  </a:lnTo>
                  <a:lnTo>
                    <a:pt x="213738" y="919974"/>
                  </a:lnTo>
                  <a:lnTo>
                    <a:pt x="214949" y="915262"/>
                  </a:lnTo>
                  <a:close/>
                </a:path>
                <a:path w="282575" h="2057400">
                  <a:moveTo>
                    <a:pt x="201709" y="915756"/>
                  </a:moveTo>
                  <a:lnTo>
                    <a:pt x="201471" y="916285"/>
                  </a:lnTo>
                  <a:lnTo>
                    <a:pt x="201709" y="915756"/>
                  </a:lnTo>
                  <a:close/>
                </a:path>
                <a:path w="282575" h="2057400">
                  <a:moveTo>
                    <a:pt x="201931" y="915262"/>
                  </a:moveTo>
                  <a:lnTo>
                    <a:pt x="201709" y="915756"/>
                  </a:lnTo>
                  <a:lnTo>
                    <a:pt x="201573" y="916285"/>
                  </a:lnTo>
                  <a:lnTo>
                    <a:pt x="201931" y="915262"/>
                  </a:lnTo>
                  <a:close/>
                </a:path>
                <a:path w="282575" h="2057400">
                  <a:moveTo>
                    <a:pt x="221372" y="889287"/>
                  </a:moveTo>
                  <a:lnTo>
                    <a:pt x="208511" y="889287"/>
                  </a:lnTo>
                  <a:lnTo>
                    <a:pt x="208401" y="889800"/>
                  </a:lnTo>
                  <a:lnTo>
                    <a:pt x="201709" y="915756"/>
                  </a:lnTo>
                  <a:lnTo>
                    <a:pt x="201931" y="915262"/>
                  </a:lnTo>
                  <a:lnTo>
                    <a:pt x="214949" y="915262"/>
                  </a:lnTo>
                  <a:lnTo>
                    <a:pt x="220877" y="892194"/>
                  </a:lnTo>
                  <a:lnTo>
                    <a:pt x="221372" y="889287"/>
                  </a:lnTo>
                  <a:close/>
                </a:path>
                <a:path w="282575" h="2057400">
                  <a:moveTo>
                    <a:pt x="208446" y="889538"/>
                  </a:moveTo>
                  <a:lnTo>
                    <a:pt x="208379" y="889800"/>
                  </a:lnTo>
                  <a:lnTo>
                    <a:pt x="208446" y="889538"/>
                  </a:lnTo>
                  <a:close/>
                </a:path>
                <a:path w="282575" h="2057400">
                  <a:moveTo>
                    <a:pt x="224175" y="872439"/>
                  </a:moveTo>
                  <a:lnTo>
                    <a:pt x="211362" y="872439"/>
                  </a:lnTo>
                  <a:lnTo>
                    <a:pt x="208446" y="889538"/>
                  </a:lnTo>
                  <a:lnTo>
                    <a:pt x="208511" y="889287"/>
                  </a:lnTo>
                  <a:lnTo>
                    <a:pt x="221372" y="889287"/>
                  </a:lnTo>
                  <a:lnTo>
                    <a:pt x="223900" y="874466"/>
                  </a:lnTo>
                  <a:lnTo>
                    <a:pt x="224175" y="872439"/>
                  </a:lnTo>
                  <a:close/>
                </a:path>
                <a:path w="282575" h="2057400">
                  <a:moveTo>
                    <a:pt x="226863" y="852279"/>
                  </a:moveTo>
                  <a:lnTo>
                    <a:pt x="214087" y="852279"/>
                  </a:lnTo>
                  <a:lnTo>
                    <a:pt x="211343" y="872547"/>
                  </a:lnTo>
                  <a:lnTo>
                    <a:pt x="224175" y="872439"/>
                  </a:lnTo>
                  <a:lnTo>
                    <a:pt x="226683" y="853906"/>
                  </a:lnTo>
                  <a:lnTo>
                    <a:pt x="226863" y="852279"/>
                  </a:lnTo>
                  <a:close/>
                </a:path>
                <a:path w="282575" h="2057400">
                  <a:moveTo>
                    <a:pt x="229382" y="829278"/>
                  </a:moveTo>
                  <a:lnTo>
                    <a:pt x="216630" y="829278"/>
                  </a:lnTo>
                  <a:lnTo>
                    <a:pt x="214076" y="852362"/>
                  </a:lnTo>
                  <a:lnTo>
                    <a:pt x="226863" y="852279"/>
                  </a:lnTo>
                  <a:lnTo>
                    <a:pt x="229259" y="830616"/>
                  </a:lnTo>
                  <a:lnTo>
                    <a:pt x="229382" y="829278"/>
                  </a:lnTo>
                  <a:close/>
                </a:path>
                <a:path w="282575" h="2057400">
                  <a:moveTo>
                    <a:pt x="231722" y="803690"/>
                  </a:moveTo>
                  <a:lnTo>
                    <a:pt x="218991" y="803690"/>
                  </a:lnTo>
                  <a:lnTo>
                    <a:pt x="216624" y="829326"/>
                  </a:lnTo>
                  <a:lnTo>
                    <a:pt x="229382" y="829278"/>
                  </a:lnTo>
                  <a:lnTo>
                    <a:pt x="231642" y="804795"/>
                  </a:lnTo>
                  <a:lnTo>
                    <a:pt x="231722" y="803690"/>
                  </a:lnTo>
                  <a:close/>
                </a:path>
                <a:path w="282575" h="2057400">
                  <a:moveTo>
                    <a:pt x="235903" y="745707"/>
                  </a:moveTo>
                  <a:lnTo>
                    <a:pt x="223185" y="745707"/>
                  </a:lnTo>
                  <a:lnTo>
                    <a:pt x="218980" y="803807"/>
                  </a:lnTo>
                  <a:lnTo>
                    <a:pt x="231722" y="803690"/>
                  </a:lnTo>
                  <a:lnTo>
                    <a:pt x="235856" y="746565"/>
                  </a:lnTo>
                  <a:lnTo>
                    <a:pt x="235903" y="745707"/>
                  </a:lnTo>
                  <a:close/>
                </a:path>
                <a:path w="282575" h="2057400">
                  <a:moveTo>
                    <a:pt x="239424" y="680335"/>
                  </a:moveTo>
                  <a:lnTo>
                    <a:pt x="226712" y="680335"/>
                  </a:lnTo>
                  <a:lnTo>
                    <a:pt x="223180" y="745778"/>
                  </a:lnTo>
                  <a:lnTo>
                    <a:pt x="235903" y="745707"/>
                  </a:lnTo>
                  <a:lnTo>
                    <a:pt x="239424" y="680335"/>
                  </a:lnTo>
                  <a:close/>
                </a:path>
                <a:path w="282575" h="2057400">
                  <a:moveTo>
                    <a:pt x="242336" y="609418"/>
                  </a:moveTo>
                  <a:lnTo>
                    <a:pt x="229631" y="609418"/>
                  </a:lnTo>
                  <a:lnTo>
                    <a:pt x="226710" y="680371"/>
                  </a:lnTo>
                  <a:lnTo>
                    <a:pt x="239424" y="680335"/>
                  </a:lnTo>
                  <a:lnTo>
                    <a:pt x="242336" y="609418"/>
                  </a:lnTo>
                  <a:close/>
                </a:path>
                <a:path w="282575" h="2057400">
                  <a:moveTo>
                    <a:pt x="247990" y="382192"/>
                  </a:moveTo>
                  <a:lnTo>
                    <a:pt x="235289" y="382192"/>
                  </a:lnTo>
                  <a:lnTo>
                    <a:pt x="231982" y="535211"/>
                  </a:lnTo>
                  <a:lnTo>
                    <a:pt x="229628" y="609478"/>
                  </a:lnTo>
                  <a:lnTo>
                    <a:pt x="242336" y="609418"/>
                  </a:lnTo>
                  <a:lnTo>
                    <a:pt x="244697" y="534840"/>
                  </a:lnTo>
                  <a:lnTo>
                    <a:pt x="247990" y="382192"/>
                  </a:lnTo>
                  <a:close/>
                </a:path>
                <a:path w="282575" h="2057400">
                  <a:moveTo>
                    <a:pt x="250500" y="76193"/>
                  </a:moveTo>
                  <a:lnTo>
                    <a:pt x="237800" y="76206"/>
                  </a:lnTo>
                  <a:lnTo>
                    <a:pt x="237739" y="115561"/>
                  </a:lnTo>
                  <a:lnTo>
                    <a:pt x="237499" y="172772"/>
                  </a:lnTo>
                  <a:lnTo>
                    <a:pt x="237049" y="237561"/>
                  </a:lnTo>
                  <a:lnTo>
                    <a:pt x="236329" y="308074"/>
                  </a:lnTo>
                  <a:lnTo>
                    <a:pt x="235287" y="382240"/>
                  </a:lnTo>
                  <a:lnTo>
                    <a:pt x="247990" y="382192"/>
                  </a:lnTo>
                  <a:lnTo>
                    <a:pt x="249032" y="307907"/>
                  </a:lnTo>
                  <a:lnTo>
                    <a:pt x="249750" y="237441"/>
                  </a:lnTo>
                  <a:lnTo>
                    <a:pt x="250200" y="172684"/>
                  </a:lnTo>
                  <a:lnTo>
                    <a:pt x="250440" y="115561"/>
                  </a:lnTo>
                  <a:lnTo>
                    <a:pt x="250500" y="76193"/>
                  </a:lnTo>
                  <a:close/>
                </a:path>
                <a:path w="282575" h="2057400">
                  <a:moveTo>
                    <a:pt x="236331" y="307907"/>
                  </a:moveTo>
                  <a:close/>
                </a:path>
                <a:path w="282575" h="2057400">
                  <a:moveTo>
                    <a:pt x="237050" y="237441"/>
                  </a:moveTo>
                  <a:close/>
                </a:path>
                <a:path w="282575" h="2057400">
                  <a:moveTo>
                    <a:pt x="244090" y="0"/>
                  </a:moveTo>
                  <a:lnTo>
                    <a:pt x="206065" y="76238"/>
                  </a:lnTo>
                  <a:lnTo>
                    <a:pt x="237800" y="76206"/>
                  </a:lnTo>
                  <a:lnTo>
                    <a:pt x="237802" y="63498"/>
                  </a:lnTo>
                  <a:lnTo>
                    <a:pt x="275917" y="63498"/>
                  </a:lnTo>
                  <a:lnTo>
                    <a:pt x="244090" y="0"/>
                  </a:lnTo>
                  <a:close/>
                </a:path>
                <a:path w="282575" h="2057400">
                  <a:moveTo>
                    <a:pt x="237802" y="63498"/>
                  </a:moveTo>
                  <a:lnTo>
                    <a:pt x="237800" y="76206"/>
                  </a:lnTo>
                  <a:lnTo>
                    <a:pt x="250500" y="76193"/>
                  </a:lnTo>
                  <a:lnTo>
                    <a:pt x="250502" y="63501"/>
                  </a:lnTo>
                  <a:lnTo>
                    <a:pt x="237802" y="63498"/>
                  </a:lnTo>
                  <a:close/>
                </a:path>
                <a:path w="282575" h="2057400">
                  <a:moveTo>
                    <a:pt x="275917" y="63498"/>
                  </a:moveTo>
                  <a:lnTo>
                    <a:pt x="237802" y="63498"/>
                  </a:lnTo>
                  <a:lnTo>
                    <a:pt x="250502" y="63501"/>
                  </a:lnTo>
                  <a:lnTo>
                    <a:pt x="250500" y="76193"/>
                  </a:lnTo>
                  <a:lnTo>
                    <a:pt x="282265" y="76161"/>
                  </a:lnTo>
                  <a:lnTo>
                    <a:pt x="275917" y="63498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98840" y="5181297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900541" y="535910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2921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900540" y="53590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218040" y="53463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218040" y="5346397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824340" y="5174947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75703" y="4301822"/>
              <a:ext cx="524510" cy="1009650"/>
            </a:xfrm>
            <a:custGeom>
              <a:avLst/>
              <a:gdLst/>
              <a:ahLst/>
              <a:cxnLst/>
              <a:rect l="l" t="t" r="r" b="b"/>
              <a:pathLst>
                <a:path w="524509" h="1009650">
                  <a:moveTo>
                    <a:pt x="483632" y="934267"/>
                  </a:moveTo>
                  <a:lnTo>
                    <a:pt x="475018" y="935075"/>
                  </a:lnTo>
                  <a:lnTo>
                    <a:pt x="462114" y="941918"/>
                  </a:lnTo>
                  <a:lnTo>
                    <a:pt x="452717" y="953100"/>
                  </a:lnTo>
                  <a:lnTo>
                    <a:pt x="448175" y="967531"/>
                  </a:lnTo>
                  <a:lnTo>
                    <a:pt x="449588" y="982594"/>
                  </a:lnTo>
                  <a:lnTo>
                    <a:pt x="456430" y="995499"/>
                  </a:lnTo>
                  <a:lnTo>
                    <a:pt x="467612" y="1004896"/>
                  </a:lnTo>
                  <a:lnTo>
                    <a:pt x="482043" y="1009437"/>
                  </a:lnTo>
                  <a:lnTo>
                    <a:pt x="497107" y="1008024"/>
                  </a:lnTo>
                  <a:lnTo>
                    <a:pt x="510011" y="1001182"/>
                  </a:lnTo>
                  <a:lnTo>
                    <a:pt x="519408" y="990000"/>
                  </a:lnTo>
                  <a:lnTo>
                    <a:pt x="523949" y="975568"/>
                  </a:lnTo>
                  <a:lnTo>
                    <a:pt x="523635" y="972219"/>
                  </a:lnTo>
                  <a:lnTo>
                    <a:pt x="492377" y="972219"/>
                  </a:lnTo>
                  <a:lnTo>
                    <a:pt x="479748" y="970880"/>
                  </a:lnTo>
                  <a:lnTo>
                    <a:pt x="483632" y="934267"/>
                  </a:lnTo>
                  <a:close/>
                </a:path>
                <a:path w="524509" h="1009650">
                  <a:moveTo>
                    <a:pt x="490081" y="933662"/>
                  </a:moveTo>
                  <a:lnTo>
                    <a:pt x="483632" y="934267"/>
                  </a:lnTo>
                  <a:lnTo>
                    <a:pt x="479748" y="970880"/>
                  </a:lnTo>
                  <a:lnTo>
                    <a:pt x="492377" y="972219"/>
                  </a:lnTo>
                  <a:lnTo>
                    <a:pt x="496261" y="935606"/>
                  </a:lnTo>
                  <a:lnTo>
                    <a:pt x="490081" y="933662"/>
                  </a:lnTo>
                  <a:close/>
                </a:path>
                <a:path w="524509" h="1009650">
                  <a:moveTo>
                    <a:pt x="496261" y="935606"/>
                  </a:moveTo>
                  <a:lnTo>
                    <a:pt x="492377" y="972219"/>
                  </a:lnTo>
                  <a:lnTo>
                    <a:pt x="523635" y="972219"/>
                  </a:lnTo>
                  <a:lnTo>
                    <a:pt x="522537" y="960505"/>
                  </a:lnTo>
                  <a:lnTo>
                    <a:pt x="515694" y="947600"/>
                  </a:lnTo>
                  <a:lnTo>
                    <a:pt x="504513" y="938203"/>
                  </a:lnTo>
                  <a:lnTo>
                    <a:pt x="496261" y="935606"/>
                  </a:lnTo>
                  <a:close/>
                </a:path>
                <a:path w="524509" h="1009650">
                  <a:moveTo>
                    <a:pt x="496467" y="933662"/>
                  </a:moveTo>
                  <a:lnTo>
                    <a:pt x="490081" y="933662"/>
                  </a:lnTo>
                  <a:lnTo>
                    <a:pt x="496261" y="935606"/>
                  </a:lnTo>
                  <a:lnTo>
                    <a:pt x="496467" y="933662"/>
                  </a:lnTo>
                  <a:close/>
                </a:path>
                <a:path w="524509" h="1009650">
                  <a:moveTo>
                    <a:pt x="500343" y="896973"/>
                  </a:moveTo>
                  <a:lnTo>
                    <a:pt x="487588" y="896973"/>
                  </a:lnTo>
                  <a:lnTo>
                    <a:pt x="483632" y="934267"/>
                  </a:lnTo>
                  <a:lnTo>
                    <a:pt x="490081" y="933662"/>
                  </a:lnTo>
                  <a:lnTo>
                    <a:pt x="496467" y="933662"/>
                  </a:lnTo>
                  <a:lnTo>
                    <a:pt x="500221" y="898274"/>
                  </a:lnTo>
                  <a:lnTo>
                    <a:pt x="500343" y="896973"/>
                  </a:lnTo>
                  <a:close/>
                </a:path>
                <a:path w="524509" h="1009650">
                  <a:moveTo>
                    <a:pt x="507146" y="824396"/>
                  </a:moveTo>
                  <a:lnTo>
                    <a:pt x="494418" y="824396"/>
                  </a:lnTo>
                  <a:lnTo>
                    <a:pt x="487583" y="897020"/>
                  </a:lnTo>
                  <a:lnTo>
                    <a:pt x="500343" y="896973"/>
                  </a:lnTo>
                  <a:lnTo>
                    <a:pt x="507070" y="825507"/>
                  </a:lnTo>
                  <a:lnTo>
                    <a:pt x="507146" y="824396"/>
                  </a:lnTo>
                  <a:close/>
                </a:path>
                <a:path w="524509" h="1009650">
                  <a:moveTo>
                    <a:pt x="511942" y="754414"/>
                  </a:moveTo>
                  <a:lnTo>
                    <a:pt x="499243" y="754414"/>
                  </a:lnTo>
                  <a:lnTo>
                    <a:pt x="494411" y="824469"/>
                  </a:lnTo>
                  <a:lnTo>
                    <a:pt x="507146" y="824396"/>
                  </a:lnTo>
                  <a:lnTo>
                    <a:pt x="511921" y="755157"/>
                  </a:lnTo>
                  <a:lnTo>
                    <a:pt x="511942" y="754414"/>
                  </a:lnTo>
                  <a:close/>
                </a:path>
                <a:path w="524509" h="1009650">
                  <a:moveTo>
                    <a:pt x="513760" y="688303"/>
                  </a:moveTo>
                  <a:lnTo>
                    <a:pt x="501065" y="688303"/>
                  </a:lnTo>
                  <a:lnTo>
                    <a:pt x="499234" y="754546"/>
                  </a:lnTo>
                  <a:lnTo>
                    <a:pt x="499243" y="754414"/>
                  </a:lnTo>
                  <a:lnTo>
                    <a:pt x="511942" y="754414"/>
                  </a:lnTo>
                  <a:lnTo>
                    <a:pt x="513760" y="688303"/>
                  </a:lnTo>
                  <a:close/>
                </a:path>
                <a:path w="524509" h="1009650">
                  <a:moveTo>
                    <a:pt x="511606" y="627353"/>
                  </a:moveTo>
                  <a:lnTo>
                    <a:pt x="498897" y="627353"/>
                  </a:lnTo>
                  <a:lnTo>
                    <a:pt x="498947" y="627948"/>
                  </a:lnTo>
                  <a:lnTo>
                    <a:pt x="501060" y="688507"/>
                  </a:lnTo>
                  <a:lnTo>
                    <a:pt x="501065" y="688303"/>
                  </a:lnTo>
                  <a:lnTo>
                    <a:pt x="513760" y="688303"/>
                  </a:lnTo>
                  <a:lnTo>
                    <a:pt x="511606" y="627353"/>
                  </a:lnTo>
                  <a:close/>
                </a:path>
                <a:path w="524509" h="1009650">
                  <a:moveTo>
                    <a:pt x="498908" y="627648"/>
                  </a:moveTo>
                  <a:lnTo>
                    <a:pt x="498918" y="627948"/>
                  </a:lnTo>
                  <a:lnTo>
                    <a:pt x="498908" y="627648"/>
                  </a:lnTo>
                  <a:close/>
                </a:path>
                <a:path w="524509" h="1009650">
                  <a:moveTo>
                    <a:pt x="504582" y="572877"/>
                  </a:moveTo>
                  <a:lnTo>
                    <a:pt x="491775" y="572877"/>
                  </a:lnTo>
                  <a:lnTo>
                    <a:pt x="491952" y="573754"/>
                  </a:lnTo>
                  <a:lnTo>
                    <a:pt x="498908" y="627648"/>
                  </a:lnTo>
                  <a:lnTo>
                    <a:pt x="498897" y="627353"/>
                  </a:lnTo>
                  <a:lnTo>
                    <a:pt x="511606" y="627353"/>
                  </a:lnTo>
                  <a:lnTo>
                    <a:pt x="511580" y="626605"/>
                  </a:lnTo>
                  <a:lnTo>
                    <a:pt x="504582" y="572877"/>
                  </a:lnTo>
                  <a:close/>
                </a:path>
                <a:path w="524509" h="1009650">
                  <a:moveTo>
                    <a:pt x="491834" y="573329"/>
                  </a:moveTo>
                  <a:lnTo>
                    <a:pt x="491889" y="573754"/>
                  </a:lnTo>
                  <a:lnTo>
                    <a:pt x="491834" y="573329"/>
                  </a:lnTo>
                  <a:close/>
                </a:path>
                <a:path w="524509" h="1009650">
                  <a:moveTo>
                    <a:pt x="491775" y="572877"/>
                  </a:moveTo>
                  <a:lnTo>
                    <a:pt x="491834" y="573329"/>
                  </a:lnTo>
                  <a:lnTo>
                    <a:pt x="491952" y="573754"/>
                  </a:lnTo>
                  <a:lnTo>
                    <a:pt x="491775" y="572877"/>
                  </a:lnTo>
                  <a:close/>
                </a:path>
                <a:path w="524509" h="1009650">
                  <a:moveTo>
                    <a:pt x="491954" y="526218"/>
                  </a:moveTo>
                  <a:lnTo>
                    <a:pt x="478776" y="526218"/>
                  </a:lnTo>
                  <a:lnTo>
                    <a:pt x="479094" y="527104"/>
                  </a:lnTo>
                  <a:lnTo>
                    <a:pt x="491834" y="573329"/>
                  </a:lnTo>
                  <a:lnTo>
                    <a:pt x="491775" y="572877"/>
                  </a:lnTo>
                  <a:lnTo>
                    <a:pt x="504582" y="572877"/>
                  </a:lnTo>
                  <a:lnTo>
                    <a:pt x="504310" y="570793"/>
                  </a:lnTo>
                  <a:lnTo>
                    <a:pt x="491954" y="526218"/>
                  </a:lnTo>
                  <a:close/>
                </a:path>
                <a:path w="524509" h="1009650">
                  <a:moveTo>
                    <a:pt x="478901" y="526670"/>
                  </a:moveTo>
                  <a:lnTo>
                    <a:pt x="479021" y="527104"/>
                  </a:lnTo>
                  <a:lnTo>
                    <a:pt x="478901" y="526670"/>
                  </a:lnTo>
                  <a:close/>
                </a:path>
                <a:path w="524509" h="1009650">
                  <a:moveTo>
                    <a:pt x="478776" y="526218"/>
                  </a:moveTo>
                  <a:lnTo>
                    <a:pt x="478901" y="526670"/>
                  </a:lnTo>
                  <a:lnTo>
                    <a:pt x="479094" y="527104"/>
                  </a:lnTo>
                  <a:lnTo>
                    <a:pt x="478776" y="526218"/>
                  </a:lnTo>
                  <a:close/>
                </a:path>
                <a:path w="524509" h="1009650">
                  <a:moveTo>
                    <a:pt x="483844" y="506554"/>
                  </a:moveTo>
                  <a:lnTo>
                    <a:pt x="469940" y="506554"/>
                  </a:lnTo>
                  <a:lnTo>
                    <a:pt x="470311" y="507262"/>
                  </a:lnTo>
                  <a:lnTo>
                    <a:pt x="478901" y="526670"/>
                  </a:lnTo>
                  <a:lnTo>
                    <a:pt x="478776" y="526218"/>
                  </a:lnTo>
                  <a:lnTo>
                    <a:pt x="491954" y="526218"/>
                  </a:lnTo>
                  <a:lnTo>
                    <a:pt x="490888" y="522370"/>
                  </a:lnTo>
                  <a:lnTo>
                    <a:pt x="483844" y="506554"/>
                  </a:lnTo>
                  <a:close/>
                </a:path>
                <a:path w="524509" h="1009650">
                  <a:moveTo>
                    <a:pt x="470101" y="506915"/>
                  </a:moveTo>
                  <a:lnTo>
                    <a:pt x="470255" y="507262"/>
                  </a:lnTo>
                  <a:lnTo>
                    <a:pt x="470101" y="506915"/>
                  </a:lnTo>
                  <a:close/>
                </a:path>
                <a:path w="524509" h="1009650">
                  <a:moveTo>
                    <a:pt x="469940" y="506554"/>
                  </a:moveTo>
                  <a:lnTo>
                    <a:pt x="470101" y="506915"/>
                  </a:lnTo>
                  <a:lnTo>
                    <a:pt x="470311" y="507262"/>
                  </a:lnTo>
                  <a:lnTo>
                    <a:pt x="469940" y="506554"/>
                  </a:lnTo>
                  <a:close/>
                </a:path>
                <a:path w="524509" h="1009650">
                  <a:moveTo>
                    <a:pt x="459630" y="489642"/>
                  </a:moveTo>
                  <a:lnTo>
                    <a:pt x="470101" y="506915"/>
                  </a:lnTo>
                  <a:lnTo>
                    <a:pt x="469940" y="506554"/>
                  </a:lnTo>
                  <a:lnTo>
                    <a:pt x="483844" y="506554"/>
                  </a:lnTo>
                  <a:lnTo>
                    <a:pt x="481379" y="501021"/>
                  </a:lnTo>
                  <a:lnTo>
                    <a:pt x="474780" y="490134"/>
                  </a:lnTo>
                  <a:lnTo>
                    <a:pt x="460095" y="490134"/>
                  </a:lnTo>
                  <a:lnTo>
                    <a:pt x="459630" y="489642"/>
                  </a:lnTo>
                  <a:close/>
                </a:path>
                <a:path w="524509" h="1009650">
                  <a:moveTo>
                    <a:pt x="459281" y="489066"/>
                  </a:moveTo>
                  <a:lnTo>
                    <a:pt x="459630" y="489642"/>
                  </a:lnTo>
                  <a:lnTo>
                    <a:pt x="460095" y="490134"/>
                  </a:lnTo>
                  <a:lnTo>
                    <a:pt x="459281" y="489066"/>
                  </a:lnTo>
                  <a:close/>
                </a:path>
                <a:path w="524509" h="1009650">
                  <a:moveTo>
                    <a:pt x="474133" y="489066"/>
                  </a:moveTo>
                  <a:lnTo>
                    <a:pt x="459281" y="489066"/>
                  </a:lnTo>
                  <a:lnTo>
                    <a:pt x="460095" y="490134"/>
                  </a:lnTo>
                  <a:lnTo>
                    <a:pt x="474780" y="490134"/>
                  </a:lnTo>
                  <a:lnTo>
                    <a:pt x="474133" y="489066"/>
                  </a:lnTo>
                  <a:close/>
                </a:path>
                <a:path w="524509" h="1009650">
                  <a:moveTo>
                    <a:pt x="446836" y="476095"/>
                  </a:moveTo>
                  <a:lnTo>
                    <a:pt x="459630" y="489642"/>
                  </a:lnTo>
                  <a:lnTo>
                    <a:pt x="459281" y="489066"/>
                  </a:lnTo>
                  <a:lnTo>
                    <a:pt x="474133" y="489066"/>
                  </a:lnTo>
                  <a:lnTo>
                    <a:pt x="469792" y="481905"/>
                  </a:lnTo>
                  <a:lnTo>
                    <a:pt x="464724" y="476539"/>
                  </a:lnTo>
                  <a:lnTo>
                    <a:pt x="447568" y="476539"/>
                  </a:lnTo>
                  <a:lnTo>
                    <a:pt x="446836" y="476095"/>
                  </a:lnTo>
                  <a:close/>
                </a:path>
                <a:path w="524509" h="1009650">
                  <a:moveTo>
                    <a:pt x="446246" y="475470"/>
                  </a:moveTo>
                  <a:lnTo>
                    <a:pt x="446836" y="476095"/>
                  </a:lnTo>
                  <a:lnTo>
                    <a:pt x="447568" y="476539"/>
                  </a:lnTo>
                  <a:lnTo>
                    <a:pt x="446246" y="475470"/>
                  </a:lnTo>
                  <a:close/>
                </a:path>
                <a:path w="524509" h="1009650">
                  <a:moveTo>
                    <a:pt x="463714" y="475470"/>
                  </a:moveTo>
                  <a:lnTo>
                    <a:pt x="446246" y="475470"/>
                  </a:lnTo>
                  <a:lnTo>
                    <a:pt x="447568" y="476539"/>
                  </a:lnTo>
                  <a:lnTo>
                    <a:pt x="464724" y="476539"/>
                  </a:lnTo>
                  <a:lnTo>
                    <a:pt x="463714" y="475470"/>
                  </a:lnTo>
                  <a:close/>
                </a:path>
                <a:path w="524509" h="1009650">
                  <a:moveTo>
                    <a:pt x="430946" y="466450"/>
                  </a:moveTo>
                  <a:lnTo>
                    <a:pt x="446836" y="476095"/>
                  </a:lnTo>
                  <a:lnTo>
                    <a:pt x="446246" y="475470"/>
                  </a:lnTo>
                  <a:lnTo>
                    <a:pt x="463714" y="475470"/>
                  </a:lnTo>
                  <a:lnTo>
                    <a:pt x="455408" y="466674"/>
                  </a:lnTo>
                  <a:lnTo>
                    <a:pt x="431606" y="466674"/>
                  </a:lnTo>
                  <a:lnTo>
                    <a:pt x="430946" y="466450"/>
                  </a:lnTo>
                  <a:close/>
                </a:path>
                <a:path w="524509" h="1009650">
                  <a:moveTo>
                    <a:pt x="430350" y="466088"/>
                  </a:moveTo>
                  <a:lnTo>
                    <a:pt x="430946" y="466450"/>
                  </a:lnTo>
                  <a:lnTo>
                    <a:pt x="431606" y="466674"/>
                  </a:lnTo>
                  <a:lnTo>
                    <a:pt x="430350" y="466088"/>
                  </a:lnTo>
                  <a:close/>
                </a:path>
                <a:path w="524509" h="1009650">
                  <a:moveTo>
                    <a:pt x="454828" y="466088"/>
                  </a:moveTo>
                  <a:lnTo>
                    <a:pt x="430350" y="466088"/>
                  </a:lnTo>
                  <a:lnTo>
                    <a:pt x="431606" y="466674"/>
                  </a:lnTo>
                  <a:lnTo>
                    <a:pt x="455408" y="466674"/>
                  </a:lnTo>
                  <a:lnTo>
                    <a:pt x="454891" y="466126"/>
                  </a:lnTo>
                  <a:close/>
                </a:path>
                <a:path w="524509" h="1009650">
                  <a:moveTo>
                    <a:pt x="411975" y="460014"/>
                  </a:moveTo>
                  <a:lnTo>
                    <a:pt x="430946" y="466450"/>
                  </a:lnTo>
                  <a:lnTo>
                    <a:pt x="430350" y="466088"/>
                  </a:lnTo>
                  <a:lnTo>
                    <a:pt x="454828" y="466088"/>
                  </a:lnTo>
                  <a:lnTo>
                    <a:pt x="444960" y="460099"/>
                  </a:lnTo>
                  <a:lnTo>
                    <a:pt x="412480" y="460099"/>
                  </a:lnTo>
                  <a:lnTo>
                    <a:pt x="411975" y="460014"/>
                  </a:lnTo>
                  <a:close/>
                </a:path>
                <a:path w="524509" h="1009650">
                  <a:moveTo>
                    <a:pt x="44511" y="76166"/>
                  </a:moveTo>
                  <a:lnTo>
                    <a:pt x="31811" y="76231"/>
                  </a:lnTo>
                  <a:lnTo>
                    <a:pt x="31882" y="83237"/>
                  </a:lnTo>
                  <a:lnTo>
                    <a:pt x="32865" y="114518"/>
                  </a:lnTo>
                  <a:lnTo>
                    <a:pt x="36716" y="184461"/>
                  </a:lnTo>
                  <a:lnTo>
                    <a:pt x="43912" y="258184"/>
                  </a:lnTo>
                  <a:lnTo>
                    <a:pt x="55518" y="328830"/>
                  </a:lnTo>
                  <a:lnTo>
                    <a:pt x="72650" y="389276"/>
                  </a:lnTo>
                  <a:lnTo>
                    <a:pt x="96989" y="432898"/>
                  </a:lnTo>
                  <a:lnTo>
                    <a:pt x="132922" y="456589"/>
                  </a:lnTo>
                  <a:lnTo>
                    <a:pt x="179144" y="465340"/>
                  </a:lnTo>
                  <a:lnTo>
                    <a:pt x="231297" y="464775"/>
                  </a:lnTo>
                  <a:lnTo>
                    <a:pt x="286413" y="459958"/>
                  </a:lnTo>
                  <a:lnTo>
                    <a:pt x="340756" y="455623"/>
                  </a:lnTo>
                  <a:lnTo>
                    <a:pt x="340622" y="455623"/>
                  </a:lnTo>
                  <a:lnTo>
                    <a:pt x="366375" y="455084"/>
                  </a:lnTo>
                  <a:lnTo>
                    <a:pt x="366141" y="455071"/>
                  </a:lnTo>
                  <a:lnTo>
                    <a:pt x="436675" y="455071"/>
                  </a:lnTo>
                  <a:lnTo>
                    <a:pt x="436345" y="454870"/>
                  </a:lnTo>
                  <a:lnTo>
                    <a:pt x="429886" y="452680"/>
                  </a:lnTo>
                  <a:lnTo>
                    <a:pt x="180238" y="452680"/>
                  </a:lnTo>
                  <a:lnTo>
                    <a:pt x="179417" y="452636"/>
                  </a:lnTo>
                  <a:lnTo>
                    <a:pt x="179837" y="452632"/>
                  </a:lnTo>
                  <a:lnTo>
                    <a:pt x="158361" y="450072"/>
                  </a:lnTo>
                  <a:lnTo>
                    <a:pt x="157825" y="450072"/>
                  </a:lnTo>
                  <a:lnTo>
                    <a:pt x="156944" y="449903"/>
                  </a:lnTo>
                  <a:lnTo>
                    <a:pt x="157190" y="449903"/>
                  </a:lnTo>
                  <a:lnTo>
                    <a:pt x="138444" y="444916"/>
                  </a:lnTo>
                  <a:lnTo>
                    <a:pt x="137962" y="444916"/>
                  </a:lnTo>
                  <a:lnTo>
                    <a:pt x="136792" y="444477"/>
                  </a:lnTo>
                  <a:lnTo>
                    <a:pt x="137069" y="444477"/>
                  </a:lnTo>
                  <a:lnTo>
                    <a:pt x="121461" y="436801"/>
                  </a:lnTo>
                  <a:lnTo>
                    <a:pt x="121000" y="436801"/>
                  </a:lnTo>
                  <a:lnTo>
                    <a:pt x="119661" y="435916"/>
                  </a:lnTo>
                  <a:lnTo>
                    <a:pt x="119971" y="435916"/>
                  </a:lnTo>
                  <a:lnTo>
                    <a:pt x="107323" y="425034"/>
                  </a:lnTo>
                  <a:lnTo>
                    <a:pt x="106997" y="425034"/>
                  </a:lnTo>
                  <a:lnTo>
                    <a:pt x="105900" y="423810"/>
                  </a:lnTo>
                  <a:lnTo>
                    <a:pt x="106158" y="423810"/>
                  </a:lnTo>
                  <a:lnTo>
                    <a:pt x="95202" y="407830"/>
                  </a:lnTo>
                  <a:lnTo>
                    <a:pt x="94550" y="406878"/>
                  </a:lnTo>
                  <a:lnTo>
                    <a:pt x="84653" y="384986"/>
                  </a:lnTo>
                  <a:lnTo>
                    <a:pt x="84477" y="384648"/>
                  </a:lnTo>
                  <a:lnTo>
                    <a:pt x="84392" y="384323"/>
                  </a:lnTo>
                  <a:lnTo>
                    <a:pt x="75610" y="357498"/>
                  </a:lnTo>
                  <a:lnTo>
                    <a:pt x="67906" y="325989"/>
                  </a:lnTo>
                  <a:lnTo>
                    <a:pt x="56511" y="256524"/>
                  </a:lnTo>
                  <a:lnTo>
                    <a:pt x="49370" y="183334"/>
                  </a:lnTo>
                  <a:lnTo>
                    <a:pt x="45554" y="113979"/>
                  </a:lnTo>
                  <a:lnTo>
                    <a:pt x="44579" y="82905"/>
                  </a:lnTo>
                  <a:lnTo>
                    <a:pt x="44511" y="76166"/>
                  </a:lnTo>
                  <a:close/>
                </a:path>
                <a:path w="524509" h="1009650">
                  <a:moveTo>
                    <a:pt x="411491" y="459850"/>
                  </a:moveTo>
                  <a:lnTo>
                    <a:pt x="411975" y="460014"/>
                  </a:lnTo>
                  <a:lnTo>
                    <a:pt x="412480" y="460099"/>
                  </a:lnTo>
                  <a:lnTo>
                    <a:pt x="411491" y="459850"/>
                  </a:lnTo>
                  <a:close/>
                </a:path>
                <a:path w="524509" h="1009650">
                  <a:moveTo>
                    <a:pt x="444550" y="459850"/>
                  </a:moveTo>
                  <a:lnTo>
                    <a:pt x="411491" y="459850"/>
                  </a:lnTo>
                  <a:lnTo>
                    <a:pt x="412480" y="460099"/>
                  </a:lnTo>
                  <a:lnTo>
                    <a:pt x="444960" y="460099"/>
                  </a:lnTo>
                  <a:lnTo>
                    <a:pt x="444550" y="459850"/>
                  </a:lnTo>
                  <a:close/>
                </a:path>
                <a:path w="524509" h="1009650">
                  <a:moveTo>
                    <a:pt x="438730" y="456318"/>
                  </a:moveTo>
                  <a:lnTo>
                    <a:pt x="389936" y="456318"/>
                  </a:lnTo>
                  <a:lnTo>
                    <a:pt x="390644" y="456397"/>
                  </a:lnTo>
                  <a:lnTo>
                    <a:pt x="390406" y="456397"/>
                  </a:lnTo>
                  <a:lnTo>
                    <a:pt x="411975" y="460014"/>
                  </a:lnTo>
                  <a:lnTo>
                    <a:pt x="411491" y="459850"/>
                  </a:lnTo>
                  <a:lnTo>
                    <a:pt x="444550" y="459850"/>
                  </a:lnTo>
                  <a:lnTo>
                    <a:pt x="438860" y="456397"/>
                  </a:lnTo>
                  <a:lnTo>
                    <a:pt x="390644" y="456397"/>
                  </a:lnTo>
                  <a:lnTo>
                    <a:pt x="390293" y="456378"/>
                  </a:lnTo>
                  <a:lnTo>
                    <a:pt x="438829" y="456378"/>
                  </a:lnTo>
                  <a:close/>
                </a:path>
                <a:path w="524509" h="1009650">
                  <a:moveTo>
                    <a:pt x="389936" y="456318"/>
                  </a:moveTo>
                  <a:lnTo>
                    <a:pt x="390293" y="456378"/>
                  </a:lnTo>
                  <a:lnTo>
                    <a:pt x="390644" y="456397"/>
                  </a:lnTo>
                  <a:lnTo>
                    <a:pt x="389936" y="456318"/>
                  </a:lnTo>
                  <a:close/>
                </a:path>
                <a:path w="524509" h="1009650">
                  <a:moveTo>
                    <a:pt x="436675" y="455071"/>
                  </a:moveTo>
                  <a:lnTo>
                    <a:pt x="366141" y="455071"/>
                  </a:lnTo>
                  <a:lnTo>
                    <a:pt x="366617" y="455079"/>
                  </a:lnTo>
                  <a:lnTo>
                    <a:pt x="366375" y="455084"/>
                  </a:lnTo>
                  <a:lnTo>
                    <a:pt x="390293" y="456378"/>
                  </a:lnTo>
                  <a:lnTo>
                    <a:pt x="389936" y="456318"/>
                  </a:lnTo>
                  <a:lnTo>
                    <a:pt x="438730" y="456318"/>
                  </a:lnTo>
                  <a:lnTo>
                    <a:pt x="436675" y="455071"/>
                  </a:lnTo>
                  <a:close/>
                </a:path>
                <a:path w="524509" h="1009650">
                  <a:moveTo>
                    <a:pt x="179837" y="452632"/>
                  </a:moveTo>
                  <a:lnTo>
                    <a:pt x="179417" y="452636"/>
                  </a:lnTo>
                  <a:lnTo>
                    <a:pt x="180238" y="452680"/>
                  </a:lnTo>
                  <a:lnTo>
                    <a:pt x="179837" y="452632"/>
                  </a:lnTo>
                  <a:close/>
                </a:path>
                <a:path w="524509" h="1009650">
                  <a:moveTo>
                    <a:pt x="230680" y="452080"/>
                  </a:moveTo>
                  <a:lnTo>
                    <a:pt x="179837" y="452632"/>
                  </a:lnTo>
                  <a:lnTo>
                    <a:pt x="180238" y="452680"/>
                  </a:lnTo>
                  <a:lnTo>
                    <a:pt x="429886" y="452680"/>
                  </a:lnTo>
                  <a:lnTo>
                    <a:pt x="428183" y="452102"/>
                  </a:lnTo>
                  <a:lnTo>
                    <a:pt x="230433" y="452102"/>
                  </a:lnTo>
                  <a:lnTo>
                    <a:pt x="230680" y="452080"/>
                  </a:lnTo>
                  <a:close/>
                </a:path>
                <a:path w="524509" h="1009650">
                  <a:moveTo>
                    <a:pt x="428112" y="452078"/>
                  </a:moveTo>
                  <a:lnTo>
                    <a:pt x="230866" y="452080"/>
                  </a:lnTo>
                  <a:lnTo>
                    <a:pt x="230433" y="452102"/>
                  </a:lnTo>
                  <a:lnTo>
                    <a:pt x="428183" y="452102"/>
                  </a:lnTo>
                  <a:close/>
                </a:path>
                <a:path w="524509" h="1009650">
                  <a:moveTo>
                    <a:pt x="366589" y="442377"/>
                  </a:moveTo>
                  <a:lnTo>
                    <a:pt x="340170" y="442930"/>
                  </a:lnTo>
                  <a:lnTo>
                    <a:pt x="230680" y="452080"/>
                  </a:lnTo>
                  <a:lnTo>
                    <a:pt x="230917" y="452078"/>
                  </a:lnTo>
                  <a:lnTo>
                    <a:pt x="428112" y="452078"/>
                  </a:lnTo>
                  <a:lnTo>
                    <a:pt x="415086" y="447659"/>
                  </a:lnTo>
                  <a:lnTo>
                    <a:pt x="391687" y="443734"/>
                  </a:lnTo>
                  <a:lnTo>
                    <a:pt x="366589" y="442377"/>
                  </a:lnTo>
                  <a:close/>
                </a:path>
                <a:path w="524509" h="1009650">
                  <a:moveTo>
                    <a:pt x="156944" y="449903"/>
                  </a:moveTo>
                  <a:lnTo>
                    <a:pt x="157825" y="450072"/>
                  </a:lnTo>
                  <a:lnTo>
                    <a:pt x="157390" y="449957"/>
                  </a:lnTo>
                  <a:lnTo>
                    <a:pt x="156944" y="449903"/>
                  </a:lnTo>
                  <a:close/>
                </a:path>
                <a:path w="524509" h="1009650">
                  <a:moveTo>
                    <a:pt x="157390" y="449957"/>
                  </a:moveTo>
                  <a:lnTo>
                    <a:pt x="157825" y="450072"/>
                  </a:lnTo>
                  <a:lnTo>
                    <a:pt x="158361" y="450072"/>
                  </a:lnTo>
                  <a:lnTo>
                    <a:pt x="157390" y="449957"/>
                  </a:lnTo>
                  <a:close/>
                </a:path>
                <a:path w="524509" h="1009650">
                  <a:moveTo>
                    <a:pt x="157190" y="449903"/>
                  </a:moveTo>
                  <a:lnTo>
                    <a:pt x="156944" y="449903"/>
                  </a:lnTo>
                  <a:lnTo>
                    <a:pt x="157390" y="449957"/>
                  </a:lnTo>
                  <a:lnTo>
                    <a:pt x="157190" y="449903"/>
                  </a:lnTo>
                  <a:close/>
                </a:path>
                <a:path w="524509" h="1009650">
                  <a:moveTo>
                    <a:pt x="136792" y="444477"/>
                  </a:moveTo>
                  <a:lnTo>
                    <a:pt x="137962" y="444916"/>
                  </a:lnTo>
                  <a:lnTo>
                    <a:pt x="137394" y="444637"/>
                  </a:lnTo>
                  <a:lnTo>
                    <a:pt x="136792" y="444477"/>
                  </a:lnTo>
                  <a:close/>
                </a:path>
                <a:path w="524509" h="1009650">
                  <a:moveTo>
                    <a:pt x="137394" y="444637"/>
                  </a:moveTo>
                  <a:lnTo>
                    <a:pt x="137962" y="444916"/>
                  </a:lnTo>
                  <a:lnTo>
                    <a:pt x="138444" y="444916"/>
                  </a:lnTo>
                  <a:lnTo>
                    <a:pt x="137394" y="444637"/>
                  </a:lnTo>
                  <a:close/>
                </a:path>
                <a:path w="524509" h="1009650">
                  <a:moveTo>
                    <a:pt x="137069" y="444477"/>
                  </a:moveTo>
                  <a:lnTo>
                    <a:pt x="136792" y="444477"/>
                  </a:lnTo>
                  <a:lnTo>
                    <a:pt x="137394" y="444637"/>
                  </a:lnTo>
                  <a:lnTo>
                    <a:pt x="137069" y="444477"/>
                  </a:lnTo>
                  <a:close/>
                </a:path>
                <a:path w="524509" h="1009650">
                  <a:moveTo>
                    <a:pt x="119661" y="435916"/>
                  </a:moveTo>
                  <a:lnTo>
                    <a:pt x="121000" y="436801"/>
                  </a:lnTo>
                  <a:lnTo>
                    <a:pt x="120384" y="436271"/>
                  </a:lnTo>
                  <a:lnTo>
                    <a:pt x="119661" y="435916"/>
                  </a:lnTo>
                  <a:close/>
                </a:path>
                <a:path w="524509" h="1009650">
                  <a:moveTo>
                    <a:pt x="120384" y="436271"/>
                  </a:moveTo>
                  <a:lnTo>
                    <a:pt x="121000" y="436801"/>
                  </a:lnTo>
                  <a:lnTo>
                    <a:pt x="121461" y="436801"/>
                  </a:lnTo>
                  <a:lnTo>
                    <a:pt x="120384" y="436271"/>
                  </a:lnTo>
                  <a:close/>
                </a:path>
                <a:path w="524509" h="1009650">
                  <a:moveTo>
                    <a:pt x="119971" y="435916"/>
                  </a:moveTo>
                  <a:lnTo>
                    <a:pt x="119661" y="435916"/>
                  </a:lnTo>
                  <a:lnTo>
                    <a:pt x="120384" y="436271"/>
                  </a:lnTo>
                  <a:lnTo>
                    <a:pt x="119971" y="435916"/>
                  </a:lnTo>
                  <a:close/>
                </a:path>
                <a:path w="524509" h="1009650">
                  <a:moveTo>
                    <a:pt x="105900" y="423810"/>
                  </a:moveTo>
                  <a:lnTo>
                    <a:pt x="106997" y="425034"/>
                  </a:lnTo>
                  <a:lnTo>
                    <a:pt x="106529" y="424351"/>
                  </a:lnTo>
                  <a:lnTo>
                    <a:pt x="105900" y="423810"/>
                  </a:lnTo>
                  <a:close/>
                </a:path>
                <a:path w="524509" h="1009650">
                  <a:moveTo>
                    <a:pt x="106529" y="424351"/>
                  </a:moveTo>
                  <a:lnTo>
                    <a:pt x="106997" y="425034"/>
                  </a:lnTo>
                  <a:lnTo>
                    <a:pt x="107323" y="425034"/>
                  </a:lnTo>
                  <a:lnTo>
                    <a:pt x="106529" y="424351"/>
                  </a:lnTo>
                  <a:close/>
                </a:path>
                <a:path w="524509" h="1009650">
                  <a:moveTo>
                    <a:pt x="106158" y="423810"/>
                  </a:moveTo>
                  <a:lnTo>
                    <a:pt x="105900" y="423810"/>
                  </a:lnTo>
                  <a:lnTo>
                    <a:pt x="106529" y="424351"/>
                  </a:lnTo>
                  <a:lnTo>
                    <a:pt x="106158" y="423810"/>
                  </a:lnTo>
                  <a:close/>
                </a:path>
                <a:path w="524509" h="1009650">
                  <a:moveTo>
                    <a:pt x="94550" y="406878"/>
                  </a:moveTo>
                  <a:lnTo>
                    <a:pt x="95088" y="407830"/>
                  </a:lnTo>
                  <a:lnTo>
                    <a:pt x="94861" y="407333"/>
                  </a:lnTo>
                  <a:lnTo>
                    <a:pt x="94550" y="406878"/>
                  </a:lnTo>
                  <a:close/>
                </a:path>
                <a:path w="524509" h="1009650">
                  <a:moveTo>
                    <a:pt x="94861" y="407333"/>
                  </a:moveTo>
                  <a:lnTo>
                    <a:pt x="95088" y="407830"/>
                  </a:lnTo>
                  <a:lnTo>
                    <a:pt x="94861" y="407333"/>
                  </a:lnTo>
                  <a:close/>
                </a:path>
                <a:path w="524509" h="1009650">
                  <a:moveTo>
                    <a:pt x="94654" y="406878"/>
                  </a:moveTo>
                  <a:lnTo>
                    <a:pt x="94861" y="407333"/>
                  </a:lnTo>
                  <a:lnTo>
                    <a:pt x="94654" y="406878"/>
                  </a:lnTo>
                  <a:close/>
                </a:path>
                <a:path w="524509" h="1009650">
                  <a:moveTo>
                    <a:pt x="84350" y="384323"/>
                  </a:moveTo>
                  <a:lnTo>
                    <a:pt x="84609" y="384986"/>
                  </a:lnTo>
                  <a:lnTo>
                    <a:pt x="84499" y="384648"/>
                  </a:lnTo>
                  <a:lnTo>
                    <a:pt x="84350" y="384323"/>
                  </a:lnTo>
                  <a:close/>
                </a:path>
                <a:path w="524509" h="1009650">
                  <a:moveTo>
                    <a:pt x="84499" y="384648"/>
                  </a:moveTo>
                  <a:lnTo>
                    <a:pt x="84609" y="384986"/>
                  </a:lnTo>
                  <a:lnTo>
                    <a:pt x="84499" y="384648"/>
                  </a:lnTo>
                  <a:close/>
                </a:path>
                <a:path w="524509" h="1009650">
                  <a:moveTo>
                    <a:pt x="84392" y="384323"/>
                  </a:moveTo>
                  <a:lnTo>
                    <a:pt x="84499" y="384648"/>
                  </a:lnTo>
                  <a:lnTo>
                    <a:pt x="84392" y="384323"/>
                  </a:lnTo>
                  <a:close/>
                </a:path>
                <a:path w="524509" h="1009650">
                  <a:moveTo>
                    <a:pt x="75530" y="357252"/>
                  </a:moveTo>
                  <a:lnTo>
                    <a:pt x="75590" y="357498"/>
                  </a:lnTo>
                  <a:lnTo>
                    <a:pt x="75530" y="357252"/>
                  </a:lnTo>
                  <a:close/>
                </a:path>
                <a:path w="524509" h="1009650">
                  <a:moveTo>
                    <a:pt x="75475" y="357028"/>
                  </a:moveTo>
                  <a:lnTo>
                    <a:pt x="75530" y="357252"/>
                  </a:lnTo>
                  <a:lnTo>
                    <a:pt x="75475" y="357028"/>
                  </a:lnTo>
                  <a:close/>
                </a:path>
                <a:path w="524509" h="1009650">
                  <a:moveTo>
                    <a:pt x="67937" y="326155"/>
                  </a:moveTo>
                  <a:lnTo>
                    <a:pt x="67970" y="326334"/>
                  </a:lnTo>
                  <a:lnTo>
                    <a:pt x="67937" y="326155"/>
                  </a:lnTo>
                  <a:close/>
                </a:path>
                <a:path w="524509" h="1009650">
                  <a:moveTo>
                    <a:pt x="67906" y="325989"/>
                  </a:moveTo>
                  <a:lnTo>
                    <a:pt x="67937" y="326155"/>
                  </a:lnTo>
                  <a:lnTo>
                    <a:pt x="67906" y="325989"/>
                  </a:lnTo>
                  <a:close/>
                </a:path>
                <a:path w="524509" h="1009650">
                  <a:moveTo>
                    <a:pt x="61636" y="292306"/>
                  </a:moveTo>
                  <a:lnTo>
                    <a:pt x="61654" y="292435"/>
                  </a:lnTo>
                  <a:lnTo>
                    <a:pt x="61636" y="292306"/>
                  </a:lnTo>
                  <a:close/>
                </a:path>
                <a:path w="524509" h="1009650">
                  <a:moveTo>
                    <a:pt x="61617" y="292173"/>
                  </a:moveTo>
                  <a:lnTo>
                    <a:pt x="61636" y="292306"/>
                  </a:lnTo>
                  <a:lnTo>
                    <a:pt x="61617" y="292173"/>
                  </a:lnTo>
                  <a:close/>
                </a:path>
                <a:path w="524509" h="1009650">
                  <a:moveTo>
                    <a:pt x="56525" y="256667"/>
                  </a:moveTo>
                  <a:lnTo>
                    <a:pt x="56539" y="256809"/>
                  </a:lnTo>
                  <a:lnTo>
                    <a:pt x="56525" y="256667"/>
                  </a:lnTo>
                  <a:close/>
                </a:path>
                <a:path w="524509" h="1009650">
                  <a:moveTo>
                    <a:pt x="56511" y="256524"/>
                  </a:moveTo>
                  <a:lnTo>
                    <a:pt x="56525" y="256667"/>
                  </a:lnTo>
                  <a:lnTo>
                    <a:pt x="56511" y="256524"/>
                  </a:lnTo>
                  <a:close/>
                </a:path>
                <a:path w="524509" h="1009650">
                  <a:moveTo>
                    <a:pt x="49375" y="183421"/>
                  </a:moveTo>
                  <a:close/>
                </a:path>
                <a:path w="524509" h="1009650">
                  <a:moveTo>
                    <a:pt x="49370" y="183334"/>
                  </a:moveTo>
                  <a:close/>
                </a:path>
                <a:path w="524509" h="1009650">
                  <a:moveTo>
                    <a:pt x="47111" y="147784"/>
                  </a:moveTo>
                  <a:close/>
                </a:path>
                <a:path w="524509" h="1009650">
                  <a:moveTo>
                    <a:pt x="45556" y="114041"/>
                  </a:moveTo>
                  <a:close/>
                </a:path>
                <a:path w="524509" h="1009650">
                  <a:moveTo>
                    <a:pt x="45554" y="113979"/>
                  </a:moveTo>
                  <a:close/>
                </a:path>
                <a:path w="524509" h="1009650">
                  <a:moveTo>
                    <a:pt x="44580" y="83019"/>
                  </a:moveTo>
                  <a:close/>
                </a:path>
                <a:path w="524509" h="1009650">
                  <a:moveTo>
                    <a:pt x="44579" y="82905"/>
                  </a:moveTo>
                  <a:close/>
                </a:path>
                <a:path w="524509" h="1009650">
                  <a:moveTo>
                    <a:pt x="37708" y="0"/>
                  </a:moveTo>
                  <a:lnTo>
                    <a:pt x="0" y="76394"/>
                  </a:lnTo>
                  <a:lnTo>
                    <a:pt x="31811" y="76231"/>
                  </a:lnTo>
                  <a:lnTo>
                    <a:pt x="31685" y="63562"/>
                  </a:lnTo>
                  <a:lnTo>
                    <a:pt x="44383" y="63435"/>
                  </a:lnTo>
                  <a:lnTo>
                    <a:pt x="69833" y="63435"/>
                  </a:lnTo>
                  <a:lnTo>
                    <a:pt x="37708" y="0"/>
                  </a:lnTo>
                  <a:close/>
                </a:path>
                <a:path w="524509" h="1009650">
                  <a:moveTo>
                    <a:pt x="44383" y="63435"/>
                  </a:moveTo>
                  <a:lnTo>
                    <a:pt x="31685" y="63562"/>
                  </a:lnTo>
                  <a:lnTo>
                    <a:pt x="31811" y="76231"/>
                  </a:lnTo>
                  <a:lnTo>
                    <a:pt x="44511" y="76166"/>
                  </a:lnTo>
                  <a:lnTo>
                    <a:pt x="44383" y="63435"/>
                  </a:lnTo>
                  <a:close/>
                </a:path>
                <a:path w="524509" h="1009650">
                  <a:moveTo>
                    <a:pt x="69833" y="63435"/>
                  </a:moveTo>
                  <a:lnTo>
                    <a:pt x="44383" y="63435"/>
                  </a:lnTo>
                  <a:lnTo>
                    <a:pt x="44511" y="76166"/>
                  </a:lnTo>
                  <a:lnTo>
                    <a:pt x="76198" y="76004"/>
                  </a:lnTo>
                  <a:lnTo>
                    <a:pt x="69833" y="63435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659365" y="5038422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3683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368300" y="9017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659365" y="5038422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0" y="9017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901700"/>
                  </a:lnTo>
                  <a:lnTo>
                    <a:pt x="0" y="9017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9704945" y="5140043"/>
            <a:ext cx="278765" cy="723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commit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7894066" y="1965022"/>
            <a:ext cx="3272154" cy="4356100"/>
            <a:chOff x="7894066" y="1965022"/>
            <a:chExt cx="3272154" cy="4356100"/>
          </a:xfrm>
        </p:grpSpPr>
        <p:sp>
          <p:nvSpPr>
            <p:cNvPr id="139" name="object 139"/>
            <p:cNvSpPr/>
            <p:nvPr/>
          </p:nvSpPr>
          <p:spPr>
            <a:xfrm>
              <a:off x="10656326" y="5889322"/>
              <a:ext cx="241300" cy="400050"/>
            </a:xfrm>
            <a:custGeom>
              <a:avLst/>
              <a:gdLst/>
              <a:ahLst/>
              <a:cxnLst/>
              <a:rect l="l" t="t" r="r" b="b"/>
              <a:pathLst>
                <a:path w="241300" h="400050">
                  <a:moveTo>
                    <a:pt x="241289" y="0"/>
                  </a:moveTo>
                  <a:lnTo>
                    <a:pt x="188589" y="18859"/>
                  </a:lnTo>
                  <a:lnTo>
                    <a:pt x="138300" y="39433"/>
                  </a:lnTo>
                  <a:lnTo>
                    <a:pt x="92834" y="63436"/>
                  </a:lnTo>
                  <a:lnTo>
                    <a:pt x="54601" y="92582"/>
                  </a:lnTo>
                  <a:lnTo>
                    <a:pt x="26012" y="128587"/>
                  </a:lnTo>
                  <a:lnTo>
                    <a:pt x="10830" y="164735"/>
                  </a:lnTo>
                  <a:lnTo>
                    <a:pt x="2624" y="205845"/>
                  </a:lnTo>
                  <a:lnTo>
                    <a:pt x="0" y="250923"/>
                  </a:lnTo>
                  <a:lnTo>
                    <a:pt x="1561" y="298978"/>
                  </a:lnTo>
                  <a:lnTo>
                    <a:pt x="5913" y="349018"/>
                  </a:lnTo>
                  <a:lnTo>
                    <a:pt x="11660" y="4000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0713465" y="5781372"/>
              <a:ext cx="446405" cy="379095"/>
            </a:xfrm>
            <a:custGeom>
              <a:avLst/>
              <a:gdLst/>
              <a:ahLst/>
              <a:cxnLst/>
              <a:rect l="l" t="t" r="r" b="b"/>
              <a:pathLst>
                <a:path w="446404" h="379095">
                  <a:moveTo>
                    <a:pt x="446065" y="37875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0592815" y="6162372"/>
              <a:ext cx="566420" cy="152400"/>
            </a:xfrm>
            <a:custGeom>
              <a:avLst/>
              <a:gdLst/>
              <a:ahLst/>
              <a:cxnLst/>
              <a:rect l="l" t="t" r="r" b="b"/>
              <a:pathLst>
                <a:path w="566420" h="152400">
                  <a:moveTo>
                    <a:pt x="566033" y="0"/>
                  </a:moveTo>
                  <a:lnTo>
                    <a:pt x="0" y="15240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0686275" y="5905762"/>
              <a:ext cx="115570" cy="282575"/>
            </a:xfrm>
            <a:custGeom>
              <a:avLst/>
              <a:gdLst/>
              <a:ahLst/>
              <a:cxnLst/>
              <a:rect l="l" t="t" r="r" b="b"/>
              <a:pathLst>
                <a:path w="115570" h="282575">
                  <a:moveTo>
                    <a:pt x="76207" y="0"/>
                  </a:moveTo>
                  <a:lnTo>
                    <a:pt x="93850" y="60867"/>
                  </a:lnTo>
                  <a:lnTo>
                    <a:pt x="108025" y="118472"/>
                  </a:lnTo>
                  <a:lnTo>
                    <a:pt x="115263" y="169552"/>
                  </a:lnTo>
                  <a:lnTo>
                    <a:pt x="112096" y="210845"/>
                  </a:lnTo>
                  <a:lnTo>
                    <a:pt x="96212" y="240175"/>
                  </a:lnTo>
                  <a:lnTo>
                    <a:pt x="69922" y="259718"/>
                  </a:lnTo>
                  <a:lnTo>
                    <a:pt x="36695" y="272736"/>
                  </a:lnTo>
                  <a:lnTo>
                    <a:pt x="0" y="2824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066" y="1965022"/>
              <a:ext cx="984250" cy="476250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8068691" y="213965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65100" y="120650"/>
                  </a:lnTo>
                  <a:lnTo>
                    <a:pt x="165100" y="12700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68691" y="213964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233791" y="2139657"/>
              <a:ext cx="152400" cy="120650"/>
            </a:xfrm>
            <a:custGeom>
              <a:avLst/>
              <a:gdLst/>
              <a:ahLst/>
              <a:cxnLst/>
              <a:rect l="l" t="t" r="r" b="b"/>
              <a:pathLst>
                <a:path w="152400" h="120650">
                  <a:moveTo>
                    <a:pt x="1524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2400" y="120650"/>
                  </a:lnTo>
                  <a:lnTo>
                    <a:pt x="152400" y="127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233791" y="213964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386191" y="213964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86191" y="2139647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551291" y="213964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551291" y="213964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081391" y="215234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081391" y="2152347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00607" y="4884473"/>
              <a:ext cx="109855" cy="299085"/>
            </a:xfrm>
            <a:custGeom>
              <a:avLst/>
              <a:gdLst/>
              <a:ahLst/>
              <a:cxnLst/>
              <a:rect l="l" t="t" r="r" b="b"/>
              <a:pathLst>
                <a:path w="109854" h="299085">
                  <a:moveTo>
                    <a:pt x="14164" y="216259"/>
                  </a:moveTo>
                  <a:lnTo>
                    <a:pt x="9151" y="221165"/>
                  </a:lnTo>
                  <a:lnTo>
                    <a:pt x="9107" y="225184"/>
                  </a:lnTo>
                  <a:lnTo>
                    <a:pt x="80871" y="298524"/>
                  </a:lnTo>
                  <a:lnTo>
                    <a:pt x="83958" y="287854"/>
                  </a:lnTo>
                  <a:lnTo>
                    <a:pt x="71639" y="287854"/>
                  </a:lnTo>
                  <a:lnTo>
                    <a:pt x="65908" y="265074"/>
                  </a:lnTo>
                  <a:lnTo>
                    <a:pt x="18185" y="216302"/>
                  </a:lnTo>
                  <a:lnTo>
                    <a:pt x="14164" y="216259"/>
                  </a:lnTo>
                  <a:close/>
                </a:path>
                <a:path w="109854" h="299085">
                  <a:moveTo>
                    <a:pt x="65908" y="265074"/>
                  </a:moveTo>
                  <a:lnTo>
                    <a:pt x="71639" y="287854"/>
                  </a:lnTo>
                  <a:lnTo>
                    <a:pt x="83954" y="284755"/>
                  </a:lnTo>
                  <a:lnTo>
                    <a:pt x="83899" y="284538"/>
                  </a:lnTo>
                  <a:lnTo>
                    <a:pt x="71696" y="284538"/>
                  </a:lnTo>
                  <a:lnTo>
                    <a:pt x="74721" y="274081"/>
                  </a:lnTo>
                  <a:lnTo>
                    <a:pt x="65908" y="265074"/>
                  </a:lnTo>
                  <a:close/>
                </a:path>
                <a:path w="109854" h="299085">
                  <a:moveTo>
                    <a:pt x="100708" y="194486"/>
                  </a:moveTo>
                  <a:lnTo>
                    <a:pt x="97184" y="196435"/>
                  </a:lnTo>
                  <a:lnTo>
                    <a:pt x="78223" y="261976"/>
                  </a:lnTo>
                  <a:lnTo>
                    <a:pt x="83954" y="284755"/>
                  </a:lnTo>
                  <a:lnTo>
                    <a:pt x="71639" y="287854"/>
                  </a:lnTo>
                  <a:lnTo>
                    <a:pt x="83958" y="287854"/>
                  </a:lnTo>
                  <a:lnTo>
                    <a:pt x="109386" y="199957"/>
                  </a:lnTo>
                  <a:lnTo>
                    <a:pt x="107445" y="196435"/>
                  </a:lnTo>
                  <a:lnTo>
                    <a:pt x="100708" y="194486"/>
                  </a:lnTo>
                  <a:close/>
                </a:path>
                <a:path w="109854" h="299085">
                  <a:moveTo>
                    <a:pt x="74721" y="274081"/>
                  </a:moveTo>
                  <a:lnTo>
                    <a:pt x="71696" y="284538"/>
                  </a:lnTo>
                  <a:lnTo>
                    <a:pt x="82335" y="281862"/>
                  </a:lnTo>
                  <a:lnTo>
                    <a:pt x="74721" y="274081"/>
                  </a:lnTo>
                  <a:close/>
                </a:path>
                <a:path w="109854" h="299085">
                  <a:moveTo>
                    <a:pt x="78223" y="261976"/>
                  </a:moveTo>
                  <a:lnTo>
                    <a:pt x="74721" y="274081"/>
                  </a:lnTo>
                  <a:lnTo>
                    <a:pt x="82335" y="281862"/>
                  </a:lnTo>
                  <a:lnTo>
                    <a:pt x="71696" y="284538"/>
                  </a:lnTo>
                  <a:lnTo>
                    <a:pt x="83899" y="284538"/>
                  </a:lnTo>
                  <a:lnTo>
                    <a:pt x="78223" y="261976"/>
                  </a:lnTo>
                  <a:close/>
                </a:path>
                <a:path w="109854" h="299085">
                  <a:moveTo>
                    <a:pt x="12316" y="0"/>
                  </a:moveTo>
                  <a:lnTo>
                    <a:pt x="0" y="3098"/>
                  </a:lnTo>
                  <a:lnTo>
                    <a:pt x="65908" y="265074"/>
                  </a:lnTo>
                  <a:lnTo>
                    <a:pt x="74721" y="274081"/>
                  </a:lnTo>
                  <a:lnTo>
                    <a:pt x="78223" y="261976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7700595" y="459392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6909816" y="3050872"/>
            <a:ext cx="3195955" cy="2897505"/>
            <a:chOff x="6909816" y="3050872"/>
            <a:chExt cx="3195955" cy="2897505"/>
          </a:xfrm>
        </p:grpSpPr>
        <p:pic>
          <p:nvPicPr>
            <p:cNvPr id="157" name="object 1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3316" y="3050872"/>
              <a:ext cx="1016000" cy="539750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8646541" y="3193747"/>
              <a:ext cx="241300" cy="247650"/>
            </a:xfrm>
            <a:custGeom>
              <a:avLst/>
              <a:gdLst/>
              <a:ahLst/>
              <a:cxnLst/>
              <a:rect l="l" t="t" r="r" b="b"/>
              <a:pathLst>
                <a:path w="241300" h="247650">
                  <a:moveTo>
                    <a:pt x="241300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241300" y="24765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646541" y="3193747"/>
              <a:ext cx="241300" cy="247650"/>
            </a:xfrm>
            <a:custGeom>
              <a:avLst/>
              <a:gdLst/>
              <a:ahLst/>
              <a:cxnLst/>
              <a:rect l="l" t="t" r="r" b="b"/>
              <a:pathLst>
                <a:path w="241300" h="247650">
                  <a:moveTo>
                    <a:pt x="0" y="24765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7650"/>
                  </a:lnTo>
                  <a:lnTo>
                    <a:pt x="0" y="247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875141" y="3193747"/>
              <a:ext cx="241300" cy="247650"/>
            </a:xfrm>
            <a:custGeom>
              <a:avLst/>
              <a:gdLst/>
              <a:ahLst/>
              <a:cxnLst/>
              <a:rect l="l" t="t" r="r" b="b"/>
              <a:pathLst>
                <a:path w="241300" h="247650">
                  <a:moveTo>
                    <a:pt x="241300" y="0"/>
                  </a:moveTo>
                  <a:lnTo>
                    <a:pt x="0" y="0"/>
                  </a:lnTo>
                  <a:lnTo>
                    <a:pt x="0" y="247650"/>
                  </a:lnTo>
                  <a:lnTo>
                    <a:pt x="241300" y="24765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875141" y="3193747"/>
              <a:ext cx="241300" cy="247650"/>
            </a:xfrm>
            <a:custGeom>
              <a:avLst/>
              <a:gdLst/>
              <a:ahLst/>
              <a:cxnLst/>
              <a:rect l="l" t="t" r="r" b="b"/>
              <a:pathLst>
                <a:path w="241300" h="247650">
                  <a:moveTo>
                    <a:pt x="0" y="24765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7650"/>
                  </a:lnTo>
                  <a:lnTo>
                    <a:pt x="0" y="247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86191" y="320644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386191" y="320644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745157" y="4859083"/>
              <a:ext cx="1360805" cy="337185"/>
            </a:xfrm>
            <a:custGeom>
              <a:avLst/>
              <a:gdLst/>
              <a:ahLst/>
              <a:cxnLst/>
              <a:rect l="l" t="t" r="r" b="b"/>
              <a:pathLst>
                <a:path w="1360804" h="337185">
                  <a:moveTo>
                    <a:pt x="109385" y="225348"/>
                  </a:moveTo>
                  <a:lnTo>
                    <a:pt x="107442" y="221830"/>
                  </a:lnTo>
                  <a:lnTo>
                    <a:pt x="100698" y="219887"/>
                  </a:lnTo>
                  <a:lnTo>
                    <a:pt x="97180" y="221830"/>
                  </a:lnTo>
                  <a:lnTo>
                    <a:pt x="78219" y="287375"/>
                  </a:lnTo>
                  <a:lnTo>
                    <a:pt x="12306" y="25400"/>
                  </a:lnTo>
                  <a:lnTo>
                    <a:pt x="0" y="28498"/>
                  </a:lnTo>
                  <a:lnTo>
                    <a:pt x="65900" y="290474"/>
                  </a:lnTo>
                  <a:lnTo>
                    <a:pt x="18186" y="241693"/>
                  </a:lnTo>
                  <a:lnTo>
                    <a:pt x="14160" y="241655"/>
                  </a:lnTo>
                  <a:lnTo>
                    <a:pt x="9144" y="246557"/>
                  </a:lnTo>
                  <a:lnTo>
                    <a:pt x="9105" y="250583"/>
                  </a:lnTo>
                  <a:lnTo>
                    <a:pt x="80860" y="323926"/>
                  </a:lnTo>
                  <a:lnTo>
                    <a:pt x="83947" y="313245"/>
                  </a:lnTo>
                  <a:lnTo>
                    <a:pt x="109385" y="225348"/>
                  </a:lnTo>
                  <a:close/>
                </a:path>
                <a:path w="1360804" h="337185">
                  <a:moveTo>
                    <a:pt x="903135" y="199948"/>
                  </a:moveTo>
                  <a:lnTo>
                    <a:pt x="901192" y="196430"/>
                  </a:lnTo>
                  <a:lnTo>
                    <a:pt x="894448" y="194487"/>
                  </a:lnTo>
                  <a:lnTo>
                    <a:pt x="890930" y="196430"/>
                  </a:lnTo>
                  <a:lnTo>
                    <a:pt x="871969" y="261975"/>
                  </a:lnTo>
                  <a:lnTo>
                    <a:pt x="806056" y="0"/>
                  </a:lnTo>
                  <a:lnTo>
                    <a:pt x="793750" y="3098"/>
                  </a:lnTo>
                  <a:lnTo>
                    <a:pt x="859650" y="265074"/>
                  </a:lnTo>
                  <a:lnTo>
                    <a:pt x="811936" y="216293"/>
                  </a:lnTo>
                  <a:lnTo>
                    <a:pt x="807910" y="216255"/>
                  </a:lnTo>
                  <a:lnTo>
                    <a:pt x="802894" y="221157"/>
                  </a:lnTo>
                  <a:lnTo>
                    <a:pt x="802855" y="225183"/>
                  </a:lnTo>
                  <a:lnTo>
                    <a:pt x="874610" y="298526"/>
                  </a:lnTo>
                  <a:lnTo>
                    <a:pt x="877697" y="287845"/>
                  </a:lnTo>
                  <a:lnTo>
                    <a:pt x="903135" y="199948"/>
                  </a:lnTo>
                  <a:close/>
                </a:path>
                <a:path w="1360804" h="337185">
                  <a:moveTo>
                    <a:pt x="1360335" y="238048"/>
                  </a:moveTo>
                  <a:lnTo>
                    <a:pt x="1358392" y="234530"/>
                  </a:lnTo>
                  <a:lnTo>
                    <a:pt x="1351648" y="232587"/>
                  </a:lnTo>
                  <a:lnTo>
                    <a:pt x="1348130" y="234530"/>
                  </a:lnTo>
                  <a:lnTo>
                    <a:pt x="1329169" y="300075"/>
                  </a:lnTo>
                  <a:lnTo>
                    <a:pt x="1263256" y="38100"/>
                  </a:lnTo>
                  <a:lnTo>
                    <a:pt x="1250950" y="41198"/>
                  </a:lnTo>
                  <a:lnTo>
                    <a:pt x="1316850" y="303174"/>
                  </a:lnTo>
                  <a:lnTo>
                    <a:pt x="1269136" y="254393"/>
                  </a:lnTo>
                  <a:lnTo>
                    <a:pt x="1265110" y="254355"/>
                  </a:lnTo>
                  <a:lnTo>
                    <a:pt x="1260094" y="259257"/>
                  </a:lnTo>
                  <a:lnTo>
                    <a:pt x="1260055" y="263283"/>
                  </a:lnTo>
                  <a:lnTo>
                    <a:pt x="1331810" y="336626"/>
                  </a:lnTo>
                  <a:lnTo>
                    <a:pt x="1334897" y="325945"/>
                  </a:lnTo>
                  <a:lnTo>
                    <a:pt x="1360335" y="23804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2866" y="3857322"/>
              <a:ext cx="939800" cy="60325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8602091" y="401290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29210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2921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602091" y="40128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9195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19591" y="4000197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916166" y="5038422"/>
              <a:ext cx="3143885" cy="903605"/>
            </a:xfrm>
            <a:custGeom>
              <a:avLst/>
              <a:gdLst/>
              <a:ahLst/>
              <a:cxnLst/>
              <a:rect l="l" t="t" r="r" b="b"/>
              <a:pathLst>
                <a:path w="3143884" h="903604">
                  <a:moveTo>
                    <a:pt x="3143405" y="90308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068565" y="5038422"/>
              <a:ext cx="2774315" cy="866140"/>
            </a:xfrm>
            <a:custGeom>
              <a:avLst/>
              <a:gdLst/>
              <a:ahLst/>
              <a:cxnLst/>
              <a:rect l="l" t="t" r="r" b="b"/>
              <a:pathLst>
                <a:path w="2774315" h="866139">
                  <a:moveTo>
                    <a:pt x="2773730" y="0"/>
                  </a:moveTo>
                  <a:lnTo>
                    <a:pt x="0" y="865762"/>
                  </a:lnTo>
                </a:path>
              </a:pathLst>
            </a:custGeom>
            <a:ln w="127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8587766" y="453677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7202906" y="5838014"/>
            <a:ext cx="76200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pending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309292" y="5939614"/>
            <a:ext cx="321310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non-volatile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(Flash)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9385147" y="451137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9840805" y="454947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82207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1570" algn="l"/>
              </a:tabLst>
            </a:pPr>
            <a:r>
              <a:rPr dirty="0"/>
              <a:t>Crash</a:t>
            </a:r>
            <a:r>
              <a:rPr spc="-15" dirty="0"/>
              <a:t> </a:t>
            </a:r>
            <a:r>
              <a:rPr spc="-10" dirty="0"/>
              <a:t>during</a:t>
            </a:r>
            <a:r>
              <a:rPr dirty="0"/>
              <a:t>	logging</a:t>
            </a:r>
            <a:r>
              <a:rPr spc="-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Recover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6797040" cy="20554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Upon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recovery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scan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log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Detect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transaction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start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114" dirty="0">
                <a:latin typeface="Gulim"/>
                <a:cs typeface="Gulim"/>
              </a:rPr>
              <a:t>with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commit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Gulim"/>
                <a:cs typeface="Gulim"/>
              </a:rPr>
              <a:t>Discard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log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entries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remains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unchanged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56584" y="1438480"/>
            <a:ext cx="2108200" cy="3054350"/>
            <a:chOff x="8256584" y="1438480"/>
            <a:chExt cx="2108200" cy="3054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758" y="1441655"/>
              <a:ext cx="2101857" cy="3048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59759" y="1441655"/>
              <a:ext cx="2101850" cy="3048000"/>
            </a:xfrm>
            <a:custGeom>
              <a:avLst/>
              <a:gdLst/>
              <a:ahLst/>
              <a:cxnLst/>
              <a:rect l="l" t="t" r="r" b="b"/>
              <a:pathLst>
                <a:path w="2101850" h="3048000">
                  <a:moveTo>
                    <a:pt x="2101853" y="262730"/>
                  </a:moveTo>
                  <a:lnTo>
                    <a:pt x="2080502" y="315679"/>
                  </a:lnTo>
                  <a:lnTo>
                    <a:pt x="2043849" y="349026"/>
                  </a:lnTo>
                  <a:lnTo>
                    <a:pt x="1990721" y="380445"/>
                  </a:lnTo>
                  <a:lnTo>
                    <a:pt x="1922371" y="409624"/>
                  </a:lnTo>
                  <a:lnTo>
                    <a:pt x="1882879" y="423276"/>
                  </a:lnTo>
                  <a:lnTo>
                    <a:pt x="1840051" y="436250"/>
                  </a:lnTo>
                  <a:lnTo>
                    <a:pt x="1794043" y="448508"/>
                  </a:lnTo>
                  <a:lnTo>
                    <a:pt x="1745013" y="460009"/>
                  </a:lnTo>
                  <a:lnTo>
                    <a:pt x="1693116" y="470716"/>
                  </a:lnTo>
                  <a:lnTo>
                    <a:pt x="1638509" y="480589"/>
                  </a:lnTo>
                  <a:lnTo>
                    <a:pt x="1581349" y="489589"/>
                  </a:lnTo>
                  <a:lnTo>
                    <a:pt x="1521792" y="497677"/>
                  </a:lnTo>
                  <a:lnTo>
                    <a:pt x="1459994" y="504813"/>
                  </a:lnTo>
                  <a:lnTo>
                    <a:pt x="1396113" y="510959"/>
                  </a:lnTo>
                  <a:lnTo>
                    <a:pt x="1330304" y="516075"/>
                  </a:lnTo>
                  <a:lnTo>
                    <a:pt x="1262724" y="520122"/>
                  </a:lnTo>
                  <a:lnTo>
                    <a:pt x="1193530" y="523061"/>
                  </a:lnTo>
                  <a:lnTo>
                    <a:pt x="1122879" y="524853"/>
                  </a:lnTo>
                  <a:lnTo>
                    <a:pt x="1050926" y="525460"/>
                  </a:lnTo>
                  <a:lnTo>
                    <a:pt x="978973" y="524853"/>
                  </a:lnTo>
                  <a:lnTo>
                    <a:pt x="908321" y="523061"/>
                  </a:lnTo>
                  <a:lnTo>
                    <a:pt x="839128" y="520122"/>
                  </a:lnTo>
                  <a:lnTo>
                    <a:pt x="771548" y="516075"/>
                  </a:lnTo>
                  <a:lnTo>
                    <a:pt x="705739" y="510959"/>
                  </a:lnTo>
                  <a:lnTo>
                    <a:pt x="641858" y="504813"/>
                  </a:lnTo>
                  <a:lnTo>
                    <a:pt x="580060" y="497677"/>
                  </a:lnTo>
                  <a:lnTo>
                    <a:pt x="520503" y="489589"/>
                  </a:lnTo>
                  <a:lnTo>
                    <a:pt x="463343" y="480589"/>
                  </a:lnTo>
                  <a:lnTo>
                    <a:pt x="408736" y="470716"/>
                  </a:lnTo>
                  <a:lnTo>
                    <a:pt x="356839" y="460009"/>
                  </a:lnTo>
                  <a:lnTo>
                    <a:pt x="307809" y="448508"/>
                  </a:lnTo>
                  <a:lnTo>
                    <a:pt x="261801" y="436250"/>
                  </a:lnTo>
                  <a:lnTo>
                    <a:pt x="218973" y="423276"/>
                  </a:lnTo>
                  <a:lnTo>
                    <a:pt x="179481" y="409624"/>
                  </a:lnTo>
                  <a:lnTo>
                    <a:pt x="143482" y="395334"/>
                  </a:lnTo>
                  <a:lnTo>
                    <a:pt x="82587" y="364996"/>
                  </a:lnTo>
                  <a:lnTo>
                    <a:pt x="37540" y="332574"/>
                  </a:lnTo>
                  <a:lnTo>
                    <a:pt x="9593" y="298380"/>
                  </a:lnTo>
                  <a:lnTo>
                    <a:pt x="0" y="262730"/>
                  </a:lnTo>
                  <a:lnTo>
                    <a:pt x="2424" y="244741"/>
                  </a:lnTo>
                  <a:lnTo>
                    <a:pt x="21351" y="209780"/>
                  </a:lnTo>
                  <a:lnTo>
                    <a:pt x="58004" y="176433"/>
                  </a:lnTo>
                  <a:lnTo>
                    <a:pt x="111131" y="145014"/>
                  </a:lnTo>
                  <a:lnTo>
                    <a:pt x="179481" y="115835"/>
                  </a:lnTo>
                  <a:lnTo>
                    <a:pt x="218973" y="102183"/>
                  </a:lnTo>
                  <a:lnTo>
                    <a:pt x="261801" y="89209"/>
                  </a:lnTo>
                  <a:lnTo>
                    <a:pt x="307809" y="76951"/>
                  </a:lnTo>
                  <a:lnTo>
                    <a:pt x="356839" y="65450"/>
                  </a:lnTo>
                  <a:lnTo>
                    <a:pt x="408736" y="54743"/>
                  </a:lnTo>
                  <a:lnTo>
                    <a:pt x="463343" y="44870"/>
                  </a:lnTo>
                  <a:lnTo>
                    <a:pt x="520503" y="35870"/>
                  </a:lnTo>
                  <a:lnTo>
                    <a:pt x="580060" y="27782"/>
                  </a:lnTo>
                  <a:lnTo>
                    <a:pt x="641858" y="20646"/>
                  </a:lnTo>
                  <a:lnTo>
                    <a:pt x="705739" y="14500"/>
                  </a:lnTo>
                  <a:lnTo>
                    <a:pt x="771548" y="9384"/>
                  </a:lnTo>
                  <a:lnTo>
                    <a:pt x="839128" y="5337"/>
                  </a:lnTo>
                  <a:lnTo>
                    <a:pt x="908321" y="2398"/>
                  </a:lnTo>
                  <a:lnTo>
                    <a:pt x="978973" y="606"/>
                  </a:lnTo>
                  <a:lnTo>
                    <a:pt x="1050926" y="0"/>
                  </a:lnTo>
                  <a:lnTo>
                    <a:pt x="1122879" y="606"/>
                  </a:lnTo>
                  <a:lnTo>
                    <a:pt x="1193530" y="2398"/>
                  </a:lnTo>
                  <a:lnTo>
                    <a:pt x="1262724" y="5337"/>
                  </a:lnTo>
                  <a:lnTo>
                    <a:pt x="1330304" y="9384"/>
                  </a:lnTo>
                  <a:lnTo>
                    <a:pt x="1396113" y="14500"/>
                  </a:lnTo>
                  <a:lnTo>
                    <a:pt x="1459994" y="20646"/>
                  </a:lnTo>
                  <a:lnTo>
                    <a:pt x="1521792" y="27782"/>
                  </a:lnTo>
                  <a:lnTo>
                    <a:pt x="1581349" y="35870"/>
                  </a:lnTo>
                  <a:lnTo>
                    <a:pt x="1638509" y="44870"/>
                  </a:lnTo>
                  <a:lnTo>
                    <a:pt x="1693116" y="54743"/>
                  </a:lnTo>
                  <a:lnTo>
                    <a:pt x="1745013" y="65450"/>
                  </a:lnTo>
                  <a:lnTo>
                    <a:pt x="1794043" y="76951"/>
                  </a:lnTo>
                  <a:lnTo>
                    <a:pt x="1840051" y="89209"/>
                  </a:lnTo>
                  <a:lnTo>
                    <a:pt x="1882879" y="102183"/>
                  </a:lnTo>
                  <a:lnTo>
                    <a:pt x="1922371" y="115835"/>
                  </a:lnTo>
                  <a:lnTo>
                    <a:pt x="1958371" y="130125"/>
                  </a:lnTo>
                  <a:lnTo>
                    <a:pt x="2019266" y="160463"/>
                  </a:lnTo>
                  <a:lnTo>
                    <a:pt x="2064313" y="192885"/>
                  </a:lnTo>
                  <a:lnTo>
                    <a:pt x="2092259" y="227079"/>
                  </a:lnTo>
                  <a:lnTo>
                    <a:pt x="2101853" y="262730"/>
                  </a:lnTo>
                  <a:lnTo>
                    <a:pt x="2101853" y="2785270"/>
                  </a:lnTo>
                  <a:lnTo>
                    <a:pt x="2080502" y="2838219"/>
                  </a:lnTo>
                  <a:lnTo>
                    <a:pt x="2043849" y="2871566"/>
                  </a:lnTo>
                  <a:lnTo>
                    <a:pt x="1990721" y="2902985"/>
                  </a:lnTo>
                  <a:lnTo>
                    <a:pt x="1922371" y="2932164"/>
                  </a:lnTo>
                  <a:lnTo>
                    <a:pt x="1882879" y="2945816"/>
                  </a:lnTo>
                  <a:lnTo>
                    <a:pt x="1840051" y="2958790"/>
                  </a:lnTo>
                  <a:lnTo>
                    <a:pt x="1794043" y="2971048"/>
                  </a:lnTo>
                  <a:lnTo>
                    <a:pt x="1745013" y="2982550"/>
                  </a:lnTo>
                  <a:lnTo>
                    <a:pt x="1693116" y="2993257"/>
                  </a:lnTo>
                  <a:lnTo>
                    <a:pt x="1638509" y="3003129"/>
                  </a:lnTo>
                  <a:lnTo>
                    <a:pt x="1581349" y="3012129"/>
                  </a:lnTo>
                  <a:lnTo>
                    <a:pt x="1521792" y="3020217"/>
                  </a:lnTo>
                  <a:lnTo>
                    <a:pt x="1459994" y="3027353"/>
                  </a:lnTo>
                  <a:lnTo>
                    <a:pt x="1396113" y="3033499"/>
                  </a:lnTo>
                  <a:lnTo>
                    <a:pt x="1330304" y="3038615"/>
                  </a:lnTo>
                  <a:lnTo>
                    <a:pt x="1262724" y="3042662"/>
                  </a:lnTo>
                  <a:lnTo>
                    <a:pt x="1193530" y="3045601"/>
                  </a:lnTo>
                  <a:lnTo>
                    <a:pt x="1122879" y="3047393"/>
                  </a:lnTo>
                  <a:lnTo>
                    <a:pt x="1050926" y="3048000"/>
                  </a:lnTo>
                  <a:lnTo>
                    <a:pt x="978973" y="3047393"/>
                  </a:lnTo>
                  <a:lnTo>
                    <a:pt x="908321" y="3045601"/>
                  </a:lnTo>
                  <a:lnTo>
                    <a:pt x="839128" y="3042662"/>
                  </a:lnTo>
                  <a:lnTo>
                    <a:pt x="771548" y="3038615"/>
                  </a:lnTo>
                  <a:lnTo>
                    <a:pt x="705739" y="3033499"/>
                  </a:lnTo>
                  <a:lnTo>
                    <a:pt x="641858" y="3027353"/>
                  </a:lnTo>
                  <a:lnTo>
                    <a:pt x="580060" y="3020217"/>
                  </a:lnTo>
                  <a:lnTo>
                    <a:pt x="520503" y="3012129"/>
                  </a:lnTo>
                  <a:lnTo>
                    <a:pt x="463343" y="3003129"/>
                  </a:lnTo>
                  <a:lnTo>
                    <a:pt x="408736" y="2993257"/>
                  </a:lnTo>
                  <a:lnTo>
                    <a:pt x="356839" y="2982550"/>
                  </a:lnTo>
                  <a:lnTo>
                    <a:pt x="307809" y="2971048"/>
                  </a:lnTo>
                  <a:lnTo>
                    <a:pt x="261801" y="2958790"/>
                  </a:lnTo>
                  <a:lnTo>
                    <a:pt x="218973" y="2945816"/>
                  </a:lnTo>
                  <a:lnTo>
                    <a:pt x="179481" y="2932164"/>
                  </a:lnTo>
                  <a:lnTo>
                    <a:pt x="143482" y="2917875"/>
                  </a:lnTo>
                  <a:lnTo>
                    <a:pt x="82587" y="2887536"/>
                  </a:lnTo>
                  <a:lnTo>
                    <a:pt x="37540" y="2855114"/>
                  </a:lnTo>
                  <a:lnTo>
                    <a:pt x="9593" y="2820920"/>
                  </a:lnTo>
                  <a:lnTo>
                    <a:pt x="0" y="2785270"/>
                  </a:lnTo>
                  <a:lnTo>
                    <a:pt x="3" y="26273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1216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16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3601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3601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081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0812" y="2559255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64662" y="2559255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64662" y="2559255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98062" y="2559255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98062" y="2559255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612426" y="2625930"/>
            <a:ext cx="278765" cy="254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05187" y="2130630"/>
            <a:ext cx="7937500" cy="3657600"/>
            <a:chOff x="3405187" y="2130630"/>
            <a:chExt cx="7937500" cy="3657600"/>
          </a:xfrm>
        </p:grpSpPr>
        <p:sp>
          <p:nvSpPr>
            <p:cNvPr id="20" name="object 20"/>
            <p:cNvSpPr/>
            <p:nvPr/>
          </p:nvSpPr>
          <p:spPr>
            <a:xfrm>
              <a:off x="91551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551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138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138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726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726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313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3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964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964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552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552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076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076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727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27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724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724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311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311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899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899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486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4866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137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5137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7251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725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312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831262" y="21338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900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90012" y="21338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393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393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806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06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2092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092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343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343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756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756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042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042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5455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5455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868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868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281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281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567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567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4980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498012" y="31625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761412" y="39880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61412" y="39880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9161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9161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40276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40276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26612" y="39880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726612" y="39880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75812" y="35562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75812" y="35562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96312" y="35308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6312" y="35308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91612" y="35562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30200" y="30479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91612" y="3556205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67762" y="31752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767762" y="31752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2181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323850" y="304799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421812" y="3988005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408362" y="5156405"/>
              <a:ext cx="7931150" cy="628650"/>
            </a:xfrm>
            <a:custGeom>
              <a:avLst/>
              <a:gdLst/>
              <a:ahLst/>
              <a:cxnLst/>
              <a:rect l="l" t="t" r="r" b="b"/>
              <a:pathLst>
                <a:path w="7931150" h="628650">
                  <a:moveTo>
                    <a:pt x="0" y="0"/>
                  </a:moveTo>
                  <a:lnTo>
                    <a:pt x="7931150" y="0"/>
                  </a:lnTo>
                  <a:lnTo>
                    <a:pt x="7931150" y="628650"/>
                  </a:ln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678678" y="4859591"/>
              <a:ext cx="1718310" cy="299085"/>
            </a:xfrm>
            <a:custGeom>
              <a:avLst/>
              <a:gdLst/>
              <a:ahLst/>
              <a:cxnLst/>
              <a:rect l="l" t="t" r="r" b="b"/>
              <a:pathLst>
                <a:path w="1718309" h="299085">
                  <a:moveTo>
                    <a:pt x="109385" y="199948"/>
                  </a:moveTo>
                  <a:lnTo>
                    <a:pt x="107442" y="196430"/>
                  </a:lnTo>
                  <a:lnTo>
                    <a:pt x="100698" y="194487"/>
                  </a:lnTo>
                  <a:lnTo>
                    <a:pt x="97180" y="196430"/>
                  </a:lnTo>
                  <a:lnTo>
                    <a:pt x="78219" y="261975"/>
                  </a:lnTo>
                  <a:lnTo>
                    <a:pt x="12306" y="0"/>
                  </a:lnTo>
                  <a:lnTo>
                    <a:pt x="0" y="3098"/>
                  </a:lnTo>
                  <a:lnTo>
                    <a:pt x="65900" y="265074"/>
                  </a:lnTo>
                  <a:lnTo>
                    <a:pt x="18186" y="216293"/>
                  </a:lnTo>
                  <a:lnTo>
                    <a:pt x="14160" y="216255"/>
                  </a:lnTo>
                  <a:lnTo>
                    <a:pt x="9144" y="221157"/>
                  </a:lnTo>
                  <a:lnTo>
                    <a:pt x="9105" y="225183"/>
                  </a:lnTo>
                  <a:lnTo>
                    <a:pt x="80860" y="298526"/>
                  </a:lnTo>
                  <a:lnTo>
                    <a:pt x="83947" y="287845"/>
                  </a:lnTo>
                  <a:lnTo>
                    <a:pt x="109385" y="199948"/>
                  </a:lnTo>
                  <a:close/>
                </a:path>
                <a:path w="1718309" h="299085">
                  <a:moveTo>
                    <a:pt x="1717738" y="209270"/>
                  </a:moveTo>
                  <a:lnTo>
                    <a:pt x="1716671" y="205397"/>
                  </a:lnTo>
                  <a:lnTo>
                    <a:pt x="1710563" y="201930"/>
                  </a:lnTo>
                  <a:lnTo>
                    <a:pt x="1706689" y="202996"/>
                  </a:lnTo>
                  <a:lnTo>
                    <a:pt x="1673034" y="262356"/>
                  </a:lnTo>
                  <a:lnTo>
                    <a:pt x="1669859" y="1473"/>
                  </a:lnTo>
                  <a:lnTo>
                    <a:pt x="1657159" y="1625"/>
                  </a:lnTo>
                  <a:lnTo>
                    <a:pt x="1660334" y="262509"/>
                  </a:lnTo>
                  <a:lnTo>
                    <a:pt x="1625231" y="203987"/>
                  </a:lnTo>
                  <a:lnTo>
                    <a:pt x="1621332" y="203022"/>
                  </a:lnTo>
                  <a:lnTo>
                    <a:pt x="1615313" y="206629"/>
                  </a:lnTo>
                  <a:lnTo>
                    <a:pt x="1614347" y="210527"/>
                  </a:lnTo>
                  <a:lnTo>
                    <a:pt x="1667116" y="298526"/>
                  </a:lnTo>
                  <a:lnTo>
                    <a:pt x="1674228" y="285991"/>
                  </a:lnTo>
                  <a:lnTo>
                    <a:pt x="1717738" y="20927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64212" y="5169105"/>
              <a:ext cx="1581150" cy="615950"/>
            </a:xfrm>
            <a:custGeom>
              <a:avLst/>
              <a:gdLst/>
              <a:ahLst/>
              <a:cxnLst/>
              <a:rect l="l" t="t" r="r" b="b"/>
              <a:pathLst>
                <a:path w="1581150" h="615950">
                  <a:moveTo>
                    <a:pt x="0" y="0"/>
                  </a:moveTo>
                  <a:lnTo>
                    <a:pt x="1581150" y="0"/>
                  </a:lnTo>
                  <a:lnTo>
                    <a:pt x="158115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509096" y="1965530"/>
            <a:ext cx="1151890" cy="14554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82550" marR="51435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Free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Space </a:t>
            </a:r>
            <a:r>
              <a:rPr sz="1800" spc="-25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  <a:p>
            <a:pPr marL="116205" marR="5080" indent="-104139">
              <a:lnSpc>
                <a:spcPct val="1597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blocks </a:t>
            </a:r>
            <a:r>
              <a:rPr sz="1800" dirty="0">
                <a:latin typeface="Times New Roman"/>
                <a:cs typeface="Times New Roman"/>
              </a:rPr>
              <a:t>Inode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621138" y="3819730"/>
            <a:ext cx="9017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Directory entries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526156" y="4511880"/>
            <a:ext cx="2040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5755" algn="l"/>
              </a:tabLst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head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767387" y="5159580"/>
            <a:ext cx="1579245" cy="622300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38100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latin typeface="Times New Roman"/>
                <a:cs typeface="Times New Roman"/>
              </a:rPr>
              <a:t>pending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408362" y="5156405"/>
            <a:ext cx="2355850" cy="62865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358900">
              <a:lnSpc>
                <a:spcPct val="100000"/>
              </a:lnSpc>
              <a:spcBef>
                <a:spcPts val="375"/>
              </a:spcBef>
            </a:pPr>
            <a:r>
              <a:rPr sz="1800" spc="-20" dirty="0">
                <a:latin typeface="Times New Roman"/>
                <a:cs typeface="Times New Roman"/>
              </a:rPr>
              <a:t>done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350125" y="5173868"/>
            <a:ext cx="377825" cy="593725"/>
            <a:chOff x="7350125" y="5173868"/>
            <a:chExt cx="377825" cy="593725"/>
          </a:xfrm>
        </p:grpSpPr>
        <p:sp>
          <p:nvSpPr>
            <p:cNvPr id="101" name="object 101"/>
            <p:cNvSpPr/>
            <p:nvPr/>
          </p:nvSpPr>
          <p:spPr>
            <a:xfrm>
              <a:off x="7354887" y="5178630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368300" y="0"/>
                  </a:moveTo>
                  <a:lnTo>
                    <a:pt x="0" y="0"/>
                  </a:lnTo>
                  <a:lnTo>
                    <a:pt x="0" y="584199"/>
                  </a:lnTo>
                  <a:lnTo>
                    <a:pt x="368300" y="584199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54887" y="5178630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0" y="5842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584200"/>
                  </a:lnTo>
                  <a:lnTo>
                    <a:pt x="0" y="5842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02199" y="5261303"/>
            <a:ext cx="278765" cy="419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20" dirty="0"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687916" y="2251280"/>
            <a:ext cx="1929764" cy="3811270"/>
            <a:chOff x="7687916" y="2251280"/>
            <a:chExt cx="1929764" cy="3811270"/>
          </a:xfrm>
        </p:grpSpPr>
        <p:sp>
          <p:nvSpPr>
            <p:cNvPr id="105" name="object 105"/>
            <p:cNvSpPr/>
            <p:nvPr/>
          </p:nvSpPr>
          <p:spPr>
            <a:xfrm>
              <a:off x="7687916" y="4860866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4" y="284914"/>
                  </a:lnTo>
                  <a:lnTo>
                    <a:pt x="54838" y="284914"/>
                  </a:lnTo>
                  <a:lnTo>
                    <a:pt x="42148" y="284386"/>
                  </a:lnTo>
                  <a:lnTo>
                    <a:pt x="43126" y="260916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6"/>
                  </a:moveTo>
                  <a:lnTo>
                    <a:pt x="42148" y="284386"/>
                  </a:lnTo>
                  <a:lnTo>
                    <a:pt x="54838" y="284914"/>
                  </a:lnTo>
                  <a:lnTo>
                    <a:pt x="54973" y="281680"/>
                  </a:lnTo>
                  <a:lnTo>
                    <a:pt x="54107" y="281680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6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4"/>
                  </a:lnTo>
                  <a:lnTo>
                    <a:pt x="54838" y="284914"/>
                  </a:lnTo>
                  <a:lnTo>
                    <a:pt x="55864" y="284914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80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4"/>
                  </a:moveTo>
                  <a:lnTo>
                    <a:pt x="49018" y="272057"/>
                  </a:lnTo>
                  <a:lnTo>
                    <a:pt x="54107" y="281680"/>
                  </a:lnTo>
                  <a:lnTo>
                    <a:pt x="54973" y="281680"/>
                  </a:lnTo>
                  <a:lnTo>
                    <a:pt x="55815" y="261444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6"/>
                  </a:lnTo>
                  <a:lnTo>
                    <a:pt x="49018" y="272057"/>
                  </a:lnTo>
                  <a:lnTo>
                    <a:pt x="55815" y="261444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89862" y="544851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789862" y="54485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48612" y="544851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48612" y="54485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07362" y="54485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107362" y="54485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66112" y="54485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66112" y="5448505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96212" y="54612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96212" y="5461205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726362" y="5169105"/>
              <a:ext cx="698500" cy="615950"/>
            </a:xfrm>
            <a:custGeom>
              <a:avLst/>
              <a:gdLst/>
              <a:ahLst/>
              <a:cxnLst/>
              <a:rect l="l" t="t" r="r" b="b"/>
              <a:pathLst>
                <a:path w="698500" h="615950">
                  <a:moveTo>
                    <a:pt x="0" y="0"/>
                  </a:moveTo>
                  <a:lnTo>
                    <a:pt x="698500" y="0"/>
                  </a:lnTo>
                  <a:lnTo>
                    <a:pt x="69850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86006" y="2251280"/>
              <a:ext cx="694690" cy="3048000"/>
            </a:xfrm>
            <a:custGeom>
              <a:avLst/>
              <a:gdLst/>
              <a:ahLst/>
              <a:cxnLst/>
              <a:rect l="l" t="t" r="r" b="b"/>
              <a:pathLst>
                <a:path w="694690" h="3048000">
                  <a:moveTo>
                    <a:pt x="29978" y="2973422"/>
                  </a:moveTo>
                  <a:lnTo>
                    <a:pt x="21589" y="2975531"/>
                  </a:lnTo>
                  <a:lnTo>
                    <a:pt x="9877" y="2984258"/>
                  </a:lnTo>
                  <a:lnTo>
                    <a:pt x="2291" y="2996740"/>
                  </a:lnTo>
                  <a:lnTo>
                    <a:pt x="0" y="3011695"/>
                  </a:lnTo>
                  <a:lnTo>
                    <a:pt x="3689" y="3026368"/>
                  </a:lnTo>
                  <a:lnTo>
                    <a:pt x="12416" y="3038080"/>
                  </a:lnTo>
                  <a:lnTo>
                    <a:pt x="24899" y="3045666"/>
                  </a:lnTo>
                  <a:lnTo>
                    <a:pt x="39853" y="3047958"/>
                  </a:lnTo>
                  <a:lnTo>
                    <a:pt x="54526" y="3044268"/>
                  </a:lnTo>
                  <a:lnTo>
                    <a:pt x="66238" y="3035541"/>
                  </a:lnTo>
                  <a:lnTo>
                    <a:pt x="73824" y="3023059"/>
                  </a:lnTo>
                  <a:lnTo>
                    <a:pt x="75795" y="3010199"/>
                  </a:lnTo>
                  <a:lnTo>
                    <a:pt x="31714" y="3010199"/>
                  </a:lnTo>
                  <a:lnTo>
                    <a:pt x="29978" y="2973422"/>
                  </a:lnTo>
                  <a:close/>
                </a:path>
                <a:path w="694690" h="3048000">
                  <a:moveTo>
                    <a:pt x="36262" y="2971841"/>
                  </a:moveTo>
                  <a:lnTo>
                    <a:pt x="29978" y="2973422"/>
                  </a:lnTo>
                  <a:lnTo>
                    <a:pt x="31714" y="3010199"/>
                  </a:lnTo>
                  <a:lnTo>
                    <a:pt x="44400" y="3009600"/>
                  </a:lnTo>
                  <a:lnTo>
                    <a:pt x="42664" y="2972823"/>
                  </a:lnTo>
                  <a:lnTo>
                    <a:pt x="36262" y="2971841"/>
                  </a:lnTo>
                  <a:close/>
                </a:path>
                <a:path w="694690" h="3048000">
                  <a:moveTo>
                    <a:pt x="42664" y="2972823"/>
                  </a:moveTo>
                  <a:lnTo>
                    <a:pt x="44400" y="3009600"/>
                  </a:lnTo>
                  <a:lnTo>
                    <a:pt x="31714" y="3010199"/>
                  </a:lnTo>
                  <a:lnTo>
                    <a:pt x="75795" y="3010199"/>
                  </a:lnTo>
                  <a:lnTo>
                    <a:pt x="76116" y="3008104"/>
                  </a:lnTo>
                  <a:lnTo>
                    <a:pt x="72425" y="2993431"/>
                  </a:lnTo>
                  <a:lnTo>
                    <a:pt x="63698" y="2981719"/>
                  </a:lnTo>
                  <a:lnTo>
                    <a:pt x="51216" y="2974133"/>
                  </a:lnTo>
                  <a:lnTo>
                    <a:pt x="42664" y="2972823"/>
                  </a:lnTo>
                  <a:close/>
                </a:path>
                <a:path w="694690" h="3048000">
                  <a:moveTo>
                    <a:pt x="202647" y="1383817"/>
                  </a:moveTo>
                  <a:lnTo>
                    <a:pt x="135154" y="1400305"/>
                  </a:lnTo>
                  <a:lnTo>
                    <a:pt x="92781" y="1438036"/>
                  </a:lnTo>
                  <a:lnTo>
                    <a:pt x="70556" y="1478009"/>
                  </a:lnTo>
                  <a:lnTo>
                    <a:pt x="46097" y="1559876"/>
                  </a:lnTo>
                  <a:lnTo>
                    <a:pt x="33407" y="1623914"/>
                  </a:lnTo>
                  <a:lnTo>
                    <a:pt x="23162" y="1694679"/>
                  </a:lnTo>
                  <a:lnTo>
                    <a:pt x="15177" y="1771704"/>
                  </a:lnTo>
                  <a:lnTo>
                    <a:pt x="9273" y="1854520"/>
                  </a:lnTo>
                  <a:lnTo>
                    <a:pt x="5259" y="1943158"/>
                  </a:lnTo>
                  <a:lnTo>
                    <a:pt x="2996" y="2035868"/>
                  </a:lnTo>
                  <a:lnTo>
                    <a:pt x="2279" y="2132980"/>
                  </a:lnTo>
                  <a:lnTo>
                    <a:pt x="2941" y="2234121"/>
                  </a:lnTo>
                  <a:lnTo>
                    <a:pt x="4809" y="2338701"/>
                  </a:lnTo>
                  <a:lnTo>
                    <a:pt x="7713" y="2446185"/>
                  </a:lnTo>
                  <a:lnTo>
                    <a:pt x="11480" y="2556095"/>
                  </a:lnTo>
                  <a:lnTo>
                    <a:pt x="20908" y="2781214"/>
                  </a:lnTo>
                  <a:lnTo>
                    <a:pt x="29978" y="2973422"/>
                  </a:lnTo>
                  <a:lnTo>
                    <a:pt x="36262" y="2971841"/>
                  </a:lnTo>
                  <a:lnTo>
                    <a:pt x="42618" y="2971841"/>
                  </a:lnTo>
                  <a:lnTo>
                    <a:pt x="33595" y="2780633"/>
                  </a:lnTo>
                  <a:lnTo>
                    <a:pt x="24170" y="2555589"/>
                  </a:lnTo>
                  <a:lnTo>
                    <a:pt x="20407" y="2445773"/>
                  </a:lnTo>
                  <a:lnTo>
                    <a:pt x="17505" y="2338387"/>
                  </a:lnTo>
                  <a:lnTo>
                    <a:pt x="15639" y="2233929"/>
                  </a:lnTo>
                  <a:lnTo>
                    <a:pt x="14980" y="2132980"/>
                  </a:lnTo>
                  <a:lnTo>
                    <a:pt x="15697" y="2035868"/>
                  </a:lnTo>
                  <a:lnTo>
                    <a:pt x="17963" y="1943158"/>
                  </a:lnTo>
                  <a:lnTo>
                    <a:pt x="21949" y="1855340"/>
                  </a:lnTo>
                  <a:lnTo>
                    <a:pt x="27823" y="1772912"/>
                  </a:lnTo>
                  <a:lnTo>
                    <a:pt x="35755" y="1696372"/>
                  </a:lnTo>
                  <a:lnTo>
                    <a:pt x="45905" y="1626222"/>
                  </a:lnTo>
                  <a:lnTo>
                    <a:pt x="58429" y="1562975"/>
                  </a:lnTo>
                  <a:lnTo>
                    <a:pt x="73476" y="1507126"/>
                  </a:lnTo>
                  <a:lnTo>
                    <a:pt x="82160" y="1483259"/>
                  </a:lnTo>
                  <a:lnTo>
                    <a:pt x="82377" y="1482666"/>
                  </a:lnTo>
                  <a:lnTo>
                    <a:pt x="91975" y="1462940"/>
                  </a:lnTo>
                  <a:lnTo>
                    <a:pt x="92290" y="1462289"/>
                  </a:lnTo>
                  <a:lnTo>
                    <a:pt x="102817" y="1445914"/>
                  </a:lnTo>
                  <a:lnTo>
                    <a:pt x="103252" y="1445234"/>
                  </a:lnTo>
                  <a:lnTo>
                    <a:pt x="114601" y="1431899"/>
                  </a:lnTo>
                  <a:lnTo>
                    <a:pt x="115155" y="1431244"/>
                  </a:lnTo>
                  <a:lnTo>
                    <a:pt x="127270" y="1420613"/>
                  </a:lnTo>
                  <a:lnTo>
                    <a:pt x="127919" y="1420039"/>
                  </a:lnTo>
                  <a:lnTo>
                    <a:pt x="128049" y="1420039"/>
                  </a:lnTo>
                  <a:lnTo>
                    <a:pt x="140540" y="1411947"/>
                  </a:lnTo>
                  <a:lnTo>
                    <a:pt x="140274" y="1411947"/>
                  </a:lnTo>
                  <a:lnTo>
                    <a:pt x="141485" y="1411335"/>
                  </a:lnTo>
                  <a:lnTo>
                    <a:pt x="141897" y="1411335"/>
                  </a:lnTo>
                  <a:lnTo>
                    <a:pt x="170387" y="1400595"/>
                  </a:lnTo>
                  <a:lnTo>
                    <a:pt x="169873" y="1400595"/>
                  </a:lnTo>
                  <a:lnTo>
                    <a:pt x="171347" y="1400233"/>
                  </a:lnTo>
                  <a:lnTo>
                    <a:pt x="172851" y="1400233"/>
                  </a:lnTo>
                  <a:lnTo>
                    <a:pt x="203118" y="1396553"/>
                  </a:lnTo>
                  <a:lnTo>
                    <a:pt x="202584" y="1396528"/>
                  </a:lnTo>
                  <a:lnTo>
                    <a:pt x="203649" y="1396489"/>
                  </a:lnTo>
                  <a:lnTo>
                    <a:pt x="302365" y="1396489"/>
                  </a:lnTo>
                  <a:lnTo>
                    <a:pt x="277069" y="1391281"/>
                  </a:lnTo>
                  <a:lnTo>
                    <a:pt x="239341" y="1385544"/>
                  </a:lnTo>
                  <a:lnTo>
                    <a:pt x="202647" y="1383817"/>
                  </a:lnTo>
                  <a:close/>
                </a:path>
                <a:path w="694690" h="3048000">
                  <a:moveTo>
                    <a:pt x="42618" y="2971841"/>
                  </a:moveTo>
                  <a:lnTo>
                    <a:pt x="36262" y="2971841"/>
                  </a:lnTo>
                  <a:lnTo>
                    <a:pt x="42664" y="2972823"/>
                  </a:lnTo>
                  <a:lnTo>
                    <a:pt x="42618" y="2971841"/>
                  </a:lnTo>
                  <a:close/>
                </a:path>
                <a:path w="694690" h="3048000">
                  <a:moveTo>
                    <a:pt x="33595" y="2780633"/>
                  </a:moveTo>
                  <a:close/>
                </a:path>
                <a:path w="694690" h="3048000">
                  <a:moveTo>
                    <a:pt x="24170" y="2555589"/>
                  </a:moveTo>
                  <a:close/>
                </a:path>
                <a:path w="694690" h="3048000">
                  <a:moveTo>
                    <a:pt x="20407" y="2445778"/>
                  </a:moveTo>
                  <a:close/>
                </a:path>
                <a:path w="694690" h="3048000">
                  <a:moveTo>
                    <a:pt x="20407" y="2445773"/>
                  </a:moveTo>
                  <a:close/>
                </a:path>
                <a:path w="694690" h="3048000">
                  <a:moveTo>
                    <a:pt x="17506" y="2338414"/>
                  </a:moveTo>
                  <a:close/>
                </a:path>
                <a:path w="694690" h="3048000">
                  <a:moveTo>
                    <a:pt x="17505" y="2338387"/>
                  </a:moveTo>
                  <a:close/>
                </a:path>
                <a:path w="694690" h="3048000">
                  <a:moveTo>
                    <a:pt x="58470" y="1562768"/>
                  </a:moveTo>
                  <a:lnTo>
                    <a:pt x="58414" y="1562975"/>
                  </a:lnTo>
                  <a:lnTo>
                    <a:pt x="58470" y="1562768"/>
                  </a:lnTo>
                  <a:close/>
                </a:path>
                <a:path w="694690" h="3048000">
                  <a:moveTo>
                    <a:pt x="58527" y="1562555"/>
                  </a:moveTo>
                  <a:lnTo>
                    <a:pt x="58470" y="1562768"/>
                  </a:lnTo>
                  <a:lnTo>
                    <a:pt x="58527" y="1562555"/>
                  </a:lnTo>
                  <a:close/>
                </a:path>
                <a:path w="694690" h="3048000">
                  <a:moveTo>
                    <a:pt x="73544" y="1506874"/>
                  </a:moveTo>
                  <a:lnTo>
                    <a:pt x="73452" y="1507126"/>
                  </a:lnTo>
                  <a:lnTo>
                    <a:pt x="73544" y="1506874"/>
                  </a:lnTo>
                  <a:close/>
                </a:path>
                <a:path w="694690" h="3048000">
                  <a:moveTo>
                    <a:pt x="73643" y="1506603"/>
                  </a:moveTo>
                  <a:lnTo>
                    <a:pt x="73544" y="1506874"/>
                  </a:lnTo>
                  <a:lnTo>
                    <a:pt x="73643" y="1506603"/>
                  </a:lnTo>
                  <a:close/>
                </a:path>
                <a:path w="694690" h="3048000">
                  <a:moveTo>
                    <a:pt x="82377" y="1482666"/>
                  </a:moveTo>
                  <a:lnTo>
                    <a:pt x="82125" y="1483259"/>
                  </a:lnTo>
                  <a:lnTo>
                    <a:pt x="82267" y="1482967"/>
                  </a:lnTo>
                  <a:lnTo>
                    <a:pt x="82377" y="1482666"/>
                  </a:lnTo>
                  <a:close/>
                </a:path>
                <a:path w="694690" h="3048000">
                  <a:moveTo>
                    <a:pt x="82267" y="1482967"/>
                  </a:moveTo>
                  <a:lnTo>
                    <a:pt x="82125" y="1483259"/>
                  </a:lnTo>
                  <a:lnTo>
                    <a:pt x="82267" y="1482967"/>
                  </a:lnTo>
                  <a:close/>
                </a:path>
                <a:path w="694690" h="3048000">
                  <a:moveTo>
                    <a:pt x="82413" y="1482666"/>
                  </a:moveTo>
                  <a:lnTo>
                    <a:pt x="82267" y="1482967"/>
                  </a:lnTo>
                  <a:lnTo>
                    <a:pt x="82413" y="1482666"/>
                  </a:lnTo>
                  <a:close/>
                </a:path>
                <a:path w="694690" h="3048000">
                  <a:moveTo>
                    <a:pt x="92290" y="1462289"/>
                  </a:moveTo>
                  <a:lnTo>
                    <a:pt x="91926" y="1462940"/>
                  </a:lnTo>
                  <a:lnTo>
                    <a:pt x="92127" y="1462626"/>
                  </a:lnTo>
                  <a:lnTo>
                    <a:pt x="92290" y="1462289"/>
                  </a:lnTo>
                  <a:close/>
                </a:path>
                <a:path w="694690" h="3048000">
                  <a:moveTo>
                    <a:pt x="92127" y="1462626"/>
                  </a:moveTo>
                  <a:lnTo>
                    <a:pt x="91926" y="1462940"/>
                  </a:lnTo>
                  <a:lnTo>
                    <a:pt x="92127" y="1462626"/>
                  </a:lnTo>
                  <a:close/>
                </a:path>
                <a:path w="694690" h="3048000">
                  <a:moveTo>
                    <a:pt x="92343" y="1462289"/>
                  </a:moveTo>
                  <a:lnTo>
                    <a:pt x="92127" y="1462626"/>
                  </a:lnTo>
                  <a:lnTo>
                    <a:pt x="92343" y="1462289"/>
                  </a:lnTo>
                  <a:close/>
                </a:path>
                <a:path w="694690" h="3048000">
                  <a:moveTo>
                    <a:pt x="103252" y="1445234"/>
                  </a:moveTo>
                  <a:lnTo>
                    <a:pt x="102751" y="1445914"/>
                  </a:lnTo>
                  <a:lnTo>
                    <a:pt x="103021" y="1445594"/>
                  </a:lnTo>
                  <a:lnTo>
                    <a:pt x="103252" y="1445234"/>
                  </a:lnTo>
                  <a:close/>
                </a:path>
                <a:path w="694690" h="3048000">
                  <a:moveTo>
                    <a:pt x="103021" y="1445594"/>
                  </a:moveTo>
                  <a:lnTo>
                    <a:pt x="102751" y="1445914"/>
                  </a:lnTo>
                  <a:lnTo>
                    <a:pt x="103021" y="1445594"/>
                  </a:lnTo>
                  <a:close/>
                </a:path>
                <a:path w="694690" h="3048000">
                  <a:moveTo>
                    <a:pt x="103326" y="1445234"/>
                  </a:moveTo>
                  <a:lnTo>
                    <a:pt x="103021" y="1445594"/>
                  </a:lnTo>
                  <a:lnTo>
                    <a:pt x="103326" y="1445234"/>
                  </a:lnTo>
                  <a:close/>
                </a:path>
                <a:path w="694690" h="3048000">
                  <a:moveTo>
                    <a:pt x="115155" y="1431244"/>
                  </a:moveTo>
                  <a:lnTo>
                    <a:pt x="114515" y="1431899"/>
                  </a:lnTo>
                  <a:lnTo>
                    <a:pt x="114857" y="1431597"/>
                  </a:lnTo>
                  <a:lnTo>
                    <a:pt x="115155" y="1431244"/>
                  </a:lnTo>
                  <a:close/>
                </a:path>
                <a:path w="694690" h="3048000">
                  <a:moveTo>
                    <a:pt x="114857" y="1431597"/>
                  </a:moveTo>
                  <a:lnTo>
                    <a:pt x="114515" y="1431899"/>
                  </a:lnTo>
                  <a:lnTo>
                    <a:pt x="114857" y="1431597"/>
                  </a:lnTo>
                  <a:close/>
                </a:path>
                <a:path w="694690" h="3048000">
                  <a:moveTo>
                    <a:pt x="115256" y="1431244"/>
                  </a:moveTo>
                  <a:lnTo>
                    <a:pt x="114857" y="1431597"/>
                  </a:lnTo>
                  <a:lnTo>
                    <a:pt x="115256" y="1431244"/>
                  </a:lnTo>
                  <a:close/>
                </a:path>
                <a:path w="694690" h="3048000">
                  <a:moveTo>
                    <a:pt x="336765" y="1403753"/>
                  </a:moveTo>
                  <a:lnTo>
                    <a:pt x="274670" y="1403753"/>
                  </a:lnTo>
                  <a:lnTo>
                    <a:pt x="274996" y="1403812"/>
                  </a:lnTo>
                  <a:lnTo>
                    <a:pt x="312671" y="1411577"/>
                  </a:lnTo>
                  <a:lnTo>
                    <a:pt x="350843" y="1419759"/>
                  </a:lnTo>
                  <a:lnTo>
                    <a:pt x="388795" y="1426524"/>
                  </a:lnTo>
                  <a:lnTo>
                    <a:pt x="425912" y="1430007"/>
                  </a:lnTo>
                  <a:lnTo>
                    <a:pt x="461622" y="1428266"/>
                  </a:lnTo>
                  <a:lnTo>
                    <a:pt x="495007" y="1419321"/>
                  </a:lnTo>
                  <a:lnTo>
                    <a:pt x="499011" y="1417319"/>
                  </a:lnTo>
                  <a:lnTo>
                    <a:pt x="426647" y="1417319"/>
                  </a:lnTo>
                  <a:lnTo>
                    <a:pt x="425745" y="1417299"/>
                  </a:lnTo>
                  <a:lnTo>
                    <a:pt x="426196" y="1417277"/>
                  </a:lnTo>
                  <a:lnTo>
                    <a:pt x="391001" y="1413976"/>
                  </a:lnTo>
                  <a:lnTo>
                    <a:pt x="390763" y="1413976"/>
                  </a:lnTo>
                  <a:lnTo>
                    <a:pt x="390243" y="1413904"/>
                  </a:lnTo>
                  <a:lnTo>
                    <a:pt x="353202" y="1407276"/>
                  </a:lnTo>
                  <a:lnTo>
                    <a:pt x="336765" y="1403753"/>
                  </a:lnTo>
                  <a:close/>
                </a:path>
                <a:path w="694690" h="3048000">
                  <a:moveTo>
                    <a:pt x="127919" y="1420039"/>
                  </a:moveTo>
                  <a:lnTo>
                    <a:pt x="127163" y="1420613"/>
                  </a:lnTo>
                  <a:lnTo>
                    <a:pt x="127562" y="1420354"/>
                  </a:lnTo>
                  <a:lnTo>
                    <a:pt x="127919" y="1420039"/>
                  </a:lnTo>
                  <a:close/>
                </a:path>
                <a:path w="694690" h="3048000">
                  <a:moveTo>
                    <a:pt x="127562" y="1420354"/>
                  </a:moveTo>
                  <a:lnTo>
                    <a:pt x="127163" y="1420613"/>
                  </a:lnTo>
                  <a:lnTo>
                    <a:pt x="127562" y="1420354"/>
                  </a:lnTo>
                  <a:close/>
                </a:path>
                <a:path w="694690" h="3048000">
                  <a:moveTo>
                    <a:pt x="128049" y="1420039"/>
                  </a:moveTo>
                  <a:lnTo>
                    <a:pt x="127919" y="1420039"/>
                  </a:lnTo>
                  <a:lnTo>
                    <a:pt x="127562" y="1420354"/>
                  </a:lnTo>
                  <a:lnTo>
                    <a:pt x="128049" y="1420039"/>
                  </a:lnTo>
                  <a:close/>
                </a:path>
                <a:path w="694690" h="3048000">
                  <a:moveTo>
                    <a:pt x="426196" y="1417277"/>
                  </a:moveTo>
                  <a:lnTo>
                    <a:pt x="425745" y="1417299"/>
                  </a:lnTo>
                  <a:lnTo>
                    <a:pt x="426647" y="1417319"/>
                  </a:lnTo>
                  <a:lnTo>
                    <a:pt x="426196" y="1417277"/>
                  </a:lnTo>
                  <a:close/>
                </a:path>
                <a:path w="694690" h="3048000">
                  <a:moveTo>
                    <a:pt x="459645" y="1415647"/>
                  </a:moveTo>
                  <a:lnTo>
                    <a:pt x="426196" y="1417277"/>
                  </a:lnTo>
                  <a:lnTo>
                    <a:pt x="426647" y="1417319"/>
                  </a:lnTo>
                  <a:lnTo>
                    <a:pt x="499011" y="1417319"/>
                  </a:lnTo>
                  <a:lnTo>
                    <a:pt x="502006" y="1415822"/>
                  </a:lnTo>
                  <a:lnTo>
                    <a:pt x="458991" y="1415822"/>
                  </a:lnTo>
                  <a:lnTo>
                    <a:pt x="459645" y="1415647"/>
                  </a:lnTo>
                  <a:close/>
                </a:path>
                <a:path w="694690" h="3048000">
                  <a:moveTo>
                    <a:pt x="460325" y="1415614"/>
                  </a:moveTo>
                  <a:lnTo>
                    <a:pt x="459645" y="1415647"/>
                  </a:lnTo>
                  <a:lnTo>
                    <a:pt x="458991" y="1415822"/>
                  </a:lnTo>
                  <a:lnTo>
                    <a:pt x="460325" y="1415614"/>
                  </a:lnTo>
                  <a:close/>
                </a:path>
                <a:path w="694690" h="3048000">
                  <a:moveTo>
                    <a:pt x="502423" y="1415614"/>
                  </a:moveTo>
                  <a:lnTo>
                    <a:pt x="460325" y="1415614"/>
                  </a:lnTo>
                  <a:lnTo>
                    <a:pt x="458991" y="1415822"/>
                  </a:lnTo>
                  <a:lnTo>
                    <a:pt x="502006" y="1415822"/>
                  </a:lnTo>
                  <a:lnTo>
                    <a:pt x="502423" y="1415614"/>
                  </a:lnTo>
                  <a:close/>
                </a:path>
                <a:path w="694690" h="3048000">
                  <a:moveTo>
                    <a:pt x="490476" y="1407388"/>
                  </a:moveTo>
                  <a:lnTo>
                    <a:pt x="459645" y="1415647"/>
                  </a:lnTo>
                  <a:lnTo>
                    <a:pt x="460325" y="1415614"/>
                  </a:lnTo>
                  <a:lnTo>
                    <a:pt x="502423" y="1415614"/>
                  </a:lnTo>
                  <a:lnTo>
                    <a:pt x="510967" y="1411335"/>
                  </a:lnTo>
                  <a:lnTo>
                    <a:pt x="516184" y="1407674"/>
                  </a:lnTo>
                  <a:lnTo>
                    <a:pt x="489903" y="1407674"/>
                  </a:lnTo>
                  <a:lnTo>
                    <a:pt x="490476" y="1407388"/>
                  </a:lnTo>
                  <a:close/>
                </a:path>
                <a:path w="694690" h="3048000">
                  <a:moveTo>
                    <a:pt x="390499" y="1413929"/>
                  </a:moveTo>
                  <a:lnTo>
                    <a:pt x="390763" y="1413976"/>
                  </a:lnTo>
                  <a:lnTo>
                    <a:pt x="391001" y="1413976"/>
                  </a:lnTo>
                  <a:lnTo>
                    <a:pt x="390499" y="1413929"/>
                  </a:lnTo>
                  <a:close/>
                </a:path>
                <a:path w="694690" h="3048000">
                  <a:moveTo>
                    <a:pt x="390364" y="1413904"/>
                  </a:moveTo>
                  <a:lnTo>
                    <a:pt x="390499" y="1413929"/>
                  </a:lnTo>
                  <a:lnTo>
                    <a:pt x="390364" y="1413904"/>
                  </a:lnTo>
                  <a:close/>
                </a:path>
                <a:path w="694690" h="3048000">
                  <a:moveTo>
                    <a:pt x="141485" y="1411335"/>
                  </a:moveTo>
                  <a:lnTo>
                    <a:pt x="140274" y="1411947"/>
                  </a:lnTo>
                  <a:lnTo>
                    <a:pt x="140911" y="1411707"/>
                  </a:lnTo>
                  <a:lnTo>
                    <a:pt x="141485" y="1411335"/>
                  </a:lnTo>
                  <a:close/>
                </a:path>
                <a:path w="694690" h="3048000">
                  <a:moveTo>
                    <a:pt x="140911" y="1411707"/>
                  </a:moveTo>
                  <a:lnTo>
                    <a:pt x="140274" y="1411947"/>
                  </a:lnTo>
                  <a:lnTo>
                    <a:pt x="140540" y="1411947"/>
                  </a:lnTo>
                  <a:lnTo>
                    <a:pt x="140911" y="1411707"/>
                  </a:lnTo>
                  <a:close/>
                </a:path>
                <a:path w="694690" h="3048000">
                  <a:moveTo>
                    <a:pt x="141897" y="1411335"/>
                  </a:moveTo>
                  <a:lnTo>
                    <a:pt x="141485" y="1411335"/>
                  </a:lnTo>
                  <a:lnTo>
                    <a:pt x="140911" y="1411707"/>
                  </a:lnTo>
                  <a:lnTo>
                    <a:pt x="141897" y="1411335"/>
                  </a:lnTo>
                  <a:close/>
                </a:path>
                <a:path w="694690" h="3048000">
                  <a:moveTo>
                    <a:pt x="312620" y="1411566"/>
                  </a:moveTo>
                  <a:close/>
                </a:path>
                <a:path w="694690" h="3048000">
                  <a:moveTo>
                    <a:pt x="491100" y="1407220"/>
                  </a:moveTo>
                  <a:lnTo>
                    <a:pt x="490476" y="1407388"/>
                  </a:lnTo>
                  <a:lnTo>
                    <a:pt x="489903" y="1407674"/>
                  </a:lnTo>
                  <a:lnTo>
                    <a:pt x="491100" y="1407220"/>
                  </a:lnTo>
                  <a:close/>
                </a:path>
                <a:path w="694690" h="3048000">
                  <a:moveTo>
                    <a:pt x="516830" y="1407220"/>
                  </a:moveTo>
                  <a:lnTo>
                    <a:pt x="491100" y="1407220"/>
                  </a:lnTo>
                  <a:lnTo>
                    <a:pt x="489903" y="1407674"/>
                  </a:lnTo>
                  <a:lnTo>
                    <a:pt x="516184" y="1407674"/>
                  </a:lnTo>
                  <a:lnTo>
                    <a:pt x="516830" y="1407220"/>
                  </a:lnTo>
                  <a:close/>
                </a:path>
                <a:path w="694690" h="3048000">
                  <a:moveTo>
                    <a:pt x="504411" y="1400421"/>
                  </a:moveTo>
                  <a:lnTo>
                    <a:pt x="490476" y="1407388"/>
                  </a:lnTo>
                  <a:lnTo>
                    <a:pt x="491100" y="1407220"/>
                  </a:lnTo>
                  <a:lnTo>
                    <a:pt x="516830" y="1407220"/>
                  </a:lnTo>
                  <a:lnTo>
                    <a:pt x="525771" y="1400945"/>
                  </a:lnTo>
                  <a:lnTo>
                    <a:pt x="526033" y="1400695"/>
                  </a:lnTo>
                  <a:lnTo>
                    <a:pt x="504021" y="1400695"/>
                  </a:lnTo>
                  <a:lnTo>
                    <a:pt x="504411" y="1400421"/>
                  </a:lnTo>
                  <a:close/>
                </a:path>
                <a:path w="694690" h="3048000">
                  <a:moveTo>
                    <a:pt x="353309" y="1407299"/>
                  </a:moveTo>
                  <a:close/>
                </a:path>
                <a:path w="694690" h="3048000">
                  <a:moveTo>
                    <a:pt x="353202" y="1407276"/>
                  </a:moveTo>
                  <a:close/>
                </a:path>
                <a:path w="694690" h="3048000">
                  <a:moveTo>
                    <a:pt x="274833" y="1403787"/>
                  </a:moveTo>
                  <a:lnTo>
                    <a:pt x="274996" y="1403812"/>
                  </a:lnTo>
                  <a:lnTo>
                    <a:pt x="274833" y="1403787"/>
                  </a:lnTo>
                  <a:close/>
                </a:path>
                <a:path w="694690" h="3048000">
                  <a:moveTo>
                    <a:pt x="310427" y="1398149"/>
                  </a:moveTo>
                  <a:lnTo>
                    <a:pt x="237757" y="1398149"/>
                  </a:lnTo>
                  <a:lnTo>
                    <a:pt x="238414" y="1398214"/>
                  </a:lnTo>
                  <a:lnTo>
                    <a:pt x="238183" y="1398214"/>
                  </a:lnTo>
                  <a:lnTo>
                    <a:pt x="274833" y="1403787"/>
                  </a:lnTo>
                  <a:lnTo>
                    <a:pt x="274670" y="1403753"/>
                  </a:lnTo>
                  <a:lnTo>
                    <a:pt x="336765" y="1403753"/>
                  </a:lnTo>
                  <a:lnTo>
                    <a:pt x="320246" y="1400213"/>
                  </a:lnTo>
                  <a:lnTo>
                    <a:pt x="310742" y="1398214"/>
                  </a:lnTo>
                  <a:lnTo>
                    <a:pt x="238414" y="1398214"/>
                  </a:lnTo>
                  <a:lnTo>
                    <a:pt x="238080" y="1398198"/>
                  </a:lnTo>
                  <a:lnTo>
                    <a:pt x="310665" y="1398198"/>
                  </a:lnTo>
                  <a:lnTo>
                    <a:pt x="310427" y="1398149"/>
                  </a:lnTo>
                  <a:close/>
                </a:path>
                <a:path w="694690" h="3048000">
                  <a:moveTo>
                    <a:pt x="504828" y="1400213"/>
                  </a:moveTo>
                  <a:lnTo>
                    <a:pt x="504411" y="1400421"/>
                  </a:lnTo>
                  <a:lnTo>
                    <a:pt x="504021" y="1400695"/>
                  </a:lnTo>
                  <a:lnTo>
                    <a:pt x="504828" y="1400213"/>
                  </a:lnTo>
                  <a:close/>
                </a:path>
                <a:path w="694690" h="3048000">
                  <a:moveTo>
                    <a:pt x="526539" y="1400213"/>
                  </a:moveTo>
                  <a:lnTo>
                    <a:pt x="504828" y="1400213"/>
                  </a:lnTo>
                  <a:lnTo>
                    <a:pt x="504021" y="1400695"/>
                  </a:lnTo>
                  <a:lnTo>
                    <a:pt x="526033" y="1400695"/>
                  </a:lnTo>
                  <a:lnTo>
                    <a:pt x="526539" y="1400213"/>
                  </a:lnTo>
                  <a:close/>
                </a:path>
                <a:path w="694690" h="3048000">
                  <a:moveTo>
                    <a:pt x="171347" y="1400233"/>
                  </a:moveTo>
                  <a:lnTo>
                    <a:pt x="169873" y="1400595"/>
                  </a:lnTo>
                  <a:lnTo>
                    <a:pt x="170631" y="1400503"/>
                  </a:lnTo>
                  <a:lnTo>
                    <a:pt x="171347" y="1400233"/>
                  </a:lnTo>
                  <a:close/>
                </a:path>
                <a:path w="694690" h="3048000">
                  <a:moveTo>
                    <a:pt x="170631" y="1400503"/>
                  </a:moveTo>
                  <a:lnTo>
                    <a:pt x="169873" y="1400595"/>
                  </a:lnTo>
                  <a:lnTo>
                    <a:pt x="170387" y="1400595"/>
                  </a:lnTo>
                  <a:lnTo>
                    <a:pt x="170631" y="1400503"/>
                  </a:lnTo>
                  <a:close/>
                </a:path>
                <a:path w="694690" h="3048000">
                  <a:moveTo>
                    <a:pt x="172851" y="1400233"/>
                  </a:moveTo>
                  <a:lnTo>
                    <a:pt x="171347" y="1400233"/>
                  </a:lnTo>
                  <a:lnTo>
                    <a:pt x="170631" y="1400503"/>
                  </a:lnTo>
                  <a:lnTo>
                    <a:pt x="172851" y="1400233"/>
                  </a:lnTo>
                  <a:close/>
                </a:path>
                <a:path w="694690" h="3048000">
                  <a:moveTo>
                    <a:pt x="536390" y="1390823"/>
                  </a:moveTo>
                  <a:lnTo>
                    <a:pt x="518086" y="1390823"/>
                  </a:lnTo>
                  <a:lnTo>
                    <a:pt x="517352" y="1391424"/>
                  </a:lnTo>
                  <a:lnTo>
                    <a:pt x="504411" y="1400421"/>
                  </a:lnTo>
                  <a:lnTo>
                    <a:pt x="504828" y="1400213"/>
                  </a:lnTo>
                  <a:lnTo>
                    <a:pt x="526539" y="1400213"/>
                  </a:lnTo>
                  <a:lnTo>
                    <a:pt x="536390" y="1390823"/>
                  </a:lnTo>
                  <a:close/>
                </a:path>
                <a:path w="694690" h="3048000">
                  <a:moveTo>
                    <a:pt x="237757" y="1398149"/>
                  </a:moveTo>
                  <a:lnTo>
                    <a:pt x="238080" y="1398198"/>
                  </a:lnTo>
                  <a:lnTo>
                    <a:pt x="238414" y="1398214"/>
                  </a:lnTo>
                  <a:lnTo>
                    <a:pt x="237757" y="1398149"/>
                  </a:lnTo>
                  <a:close/>
                </a:path>
                <a:path w="694690" h="3048000">
                  <a:moveTo>
                    <a:pt x="302365" y="1396489"/>
                  </a:moveTo>
                  <a:lnTo>
                    <a:pt x="203649" y="1396489"/>
                  </a:lnTo>
                  <a:lnTo>
                    <a:pt x="203118" y="1396553"/>
                  </a:lnTo>
                  <a:lnTo>
                    <a:pt x="238080" y="1398198"/>
                  </a:lnTo>
                  <a:lnTo>
                    <a:pt x="237757" y="1398149"/>
                  </a:lnTo>
                  <a:lnTo>
                    <a:pt x="310427" y="1398149"/>
                  </a:lnTo>
                  <a:lnTo>
                    <a:pt x="302365" y="1396489"/>
                  </a:lnTo>
                  <a:close/>
                </a:path>
                <a:path w="694690" h="3048000">
                  <a:moveTo>
                    <a:pt x="203649" y="1396489"/>
                  </a:moveTo>
                  <a:lnTo>
                    <a:pt x="202584" y="1396528"/>
                  </a:lnTo>
                  <a:lnTo>
                    <a:pt x="203118" y="1396553"/>
                  </a:lnTo>
                  <a:lnTo>
                    <a:pt x="203649" y="1396489"/>
                  </a:lnTo>
                  <a:close/>
                </a:path>
                <a:path w="694690" h="3048000">
                  <a:moveTo>
                    <a:pt x="517692" y="1391100"/>
                  </a:moveTo>
                  <a:lnTo>
                    <a:pt x="517230" y="1391424"/>
                  </a:lnTo>
                  <a:lnTo>
                    <a:pt x="517692" y="1391100"/>
                  </a:lnTo>
                  <a:close/>
                </a:path>
                <a:path w="694690" h="3048000">
                  <a:moveTo>
                    <a:pt x="518086" y="1390823"/>
                  </a:moveTo>
                  <a:lnTo>
                    <a:pt x="517692" y="1391100"/>
                  </a:lnTo>
                  <a:lnTo>
                    <a:pt x="517352" y="1391424"/>
                  </a:lnTo>
                  <a:lnTo>
                    <a:pt x="518086" y="1390823"/>
                  </a:lnTo>
                  <a:close/>
                </a:path>
                <a:path w="694690" h="3048000">
                  <a:moveTo>
                    <a:pt x="546558" y="1378915"/>
                  </a:moveTo>
                  <a:lnTo>
                    <a:pt x="530476" y="1378915"/>
                  </a:lnTo>
                  <a:lnTo>
                    <a:pt x="529868" y="1379584"/>
                  </a:lnTo>
                  <a:lnTo>
                    <a:pt x="517692" y="1391100"/>
                  </a:lnTo>
                  <a:lnTo>
                    <a:pt x="518086" y="1390823"/>
                  </a:lnTo>
                  <a:lnTo>
                    <a:pt x="536390" y="1390823"/>
                  </a:lnTo>
                  <a:lnTo>
                    <a:pt x="539567" y="1387796"/>
                  </a:lnTo>
                  <a:lnTo>
                    <a:pt x="546558" y="1378915"/>
                  </a:lnTo>
                  <a:close/>
                </a:path>
                <a:path w="694690" h="3048000">
                  <a:moveTo>
                    <a:pt x="530150" y="1379226"/>
                  </a:moveTo>
                  <a:lnTo>
                    <a:pt x="529774" y="1379584"/>
                  </a:lnTo>
                  <a:lnTo>
                    <a:pt x="530150" y="1379226"/>
                  </a:lnTo>
                  <a:close/>
                </a:path>
                <a:path w="694690" h="3048000">
                  <a:moveTo>
                    <a:pt x="530476" y="1378915"/>
                  </a:moveTo>
                  <a:lnTo>
                    <a:pt x="530150" y="1379226"/>
                  </a:lnTo>
                  <a:lnTo>
                    <a:pt x="529868" y="1379584"/>
                  </a:lnTo>
                  <a:lnTo>
                    <a:pt x="530476" y="1378915"/>
                  </a:lnTo>
                  <a:close/>
                </a:path>
                <a:path w="694690" h="3048000">
                  <a:moveTo>
                    <a:pt x="556690" y="1364212"/>
                  </a:moveTo>
                  <a:lnTo>
                    <a:pt x="541969" y="1364212"/>
                  </a:lnTo>
                  <a:lnTo>
                    <a:pt x="541503" y="1364890"/>
                  </a:lnTo>
                  <a:lnTo>
                    <a:pt x="530150" y="1379226"/>
                  </a:lnTo>
                  <a:lnTo>
                    <a:pt x="530476" y="1378915"/>
                  </a:lnTo>
                  <a:lnTo>
                    <a:pt x="546558" y="1378915"/>
                  </a:lnTo>
                  <a:lnTo>
                    <a:pt x="552203" y="1371743"/>
                  </a:lnTo>
                  <a:lnTo>
                    <a:pt x="556690" y="1364212"/>
                  </a:lnTo>
                  <a:close/>
                </a:path>
                <a:path w="694690" h="3048000">
                  <a:moveTo>
                    <a:pt x="541714" y="1364536"/>
                  </a:moveTo>
                  <a:lnTo>
                    <a:pt x="541436" y="1364890"/>
                  </a:lnTo>
                  <a:lnTo>
                    <a:pt x="541714" y="1364536"/>
                  </a:lnTo>
                  <a:close/>
                </a:path>
                <a:path w="694690" h="3048000">
                  <a:moveTo>
                    <a:pt x="541969" y="1364212"/>
                  </a:moveTo>
                  <a:lnTo>
                    <a:pt x="541714" y="1364536"/>
                  </a:lnTo>
                  <a:lnTo>
                    <a:pt x="541503" y="1364890"/>
                  </a:lnTo>
                  <a:lnTo>
                    <a:pt x="541969" y="1364212"/>
                  </a:lnTo>
                  <a:close/>
                </a:path>
                <a:path w="694690" h="3048000">
                  <a:moveTo>
                    <a:pt x="566388" y="1346427"/>
                  </a:moveTo>
                  <a:lnTo>
                    <a:pt x="552503" y="1346427"/>
                  </a:lnTo>
                  <a:lnTo>
                    <a:pt x="552169" y="1347068"/>
                  </a:lnTo>
                  <a:lnTo>
                    <a:pt x="541714" y="1364536"/>
                  </a:lnTo>
                  <a:lnTo>
                    <a:pt x="541969" y="1364212"/>
                  </a:lnTo>
                  <a:lnTo>
                    <a:pt x="556690" y="1364212"/>
                  </a:lnTo>
                  <a:lnTo>
                    <a:pt x="563599" y="1352616"/>
                  </a:lnTo>
                  <a:lnTo>
                    <a:pt x="566388" y="1346427"/>
                  </a:lnTo>
                  <a:close/>
                </a:path>
                <a:path w="694690" h="3048000">
                  <a:moveTo>
                    <a:pt x="552318" y="1346737"/>
                  </a:moveTo>
                  <a:lnTo>
                    <a:pt x="552121" y="1347068"/>
                  </a:lnTo>
                  <a:lnTo>
                    <a:pt x="552318" y="1346737"/>
                  </a:lnTo>
                  <a:close/>
                </a:path>
                <a:path w="694690" h="3048000">
                  <a:moveTo>
                    <a:pt x="552503" y="1346427"/>
                  </a:moveTo>
                  <a:lnTo>
                    <a:pt x="552318" y="1346737"/>
                  </a:lnTo>
                  <a:lnTo>
                    <a:pt x="552169" y="1347068"/>
                  </a:lnTo>
                  <a:lnTo>
                    <a:pt x="552503" y="1346427"/>
                  </a:lnTo>
                  <a:close/>
                </a:path>
                <a:path w="694690" h="3048000">
                  <a:moveTo>
                    <a:pt x="575383" y="1325286"/>
                  </a:moveTo>
                  <a:lnTo>
                    <a:pt x="561983" y="1325286"/>
                  </a:lnTo>
                  <a:lnTo>
                    <a:pt x="561767" y="1325834"/>
                  </a:lnTo>
                  <a:lnTo>
                    <a:pt x="552318" y="1346737"/>
                  </a:lnTo>
                  <a:lnTo>
                    <a:pt x="552503" y="1346427"/>
                  </a:lnTo>
                  <a:lnTo>
                    <a:pt x="566388" y="1346427"/>
                  </a:lnTo>
                  <a:lnTo>
                    <a:pt x="573684" y="1330237"/>
                  </a:lnTo>
                  <a:lnTo>
                    <a:pt x="575383" y="1325286"/>
                  </a:lnTo>
                  <a:close/>
                </a:path>
                <a:path w="694690" h="3048000">
                  <a:moveTo>
                    <a:pt x="561866" y="1325547"/>
                  </a:moveTo>
                  <a:lnTo>
                    <a:pt x="561737" y="1325834"/>
                  </a:lnTo>
                  <a:lnTo>
                    <a:pt x="561866" y="1325547"/>
                  </a:lnTo>
                  <a:close/>
                </a:path>
                <a:path w="694690" h="3048000">
                  <a:moveTo>
                    <a:pt x="561983" y="1325286"/>
                  </a:moveTo>
                  <a:lnTo>
                    <a:pt x="561866" y="1325547"/>
                  </a:lnTo>
                  <a:lnTo>
                    <a:pt x="561767" y="1325834"/>
                  </a:lnTo>
                  <a:lnTo>
                    <a:pt x="561983" y="1325286"/>
                  </a:lnTo>
                  <a:close/>
                </a:path>
                <a:path w="694690" h="3048000">
                  <a:moveTo>
                    <a:pt x="583800" y="1299956"/>
                  </a:moveTo>
                  <a:lnTo>
                    <a:pt x="570651" y="1299956"/>
                  </a:lnTo>
                  <a:lnTo>
                    <a:pt x="570530" y="1300349"/>
                  </a:lnTo>
                  <a:lnTo>
                    <a:pt x="561866" y="1325547"/>
                  </a:lnTo>
                  <a:lnTo>
                    <a:pt x="561983" y="1325286"/>
                  </a:lnTo>
                  <a:lnTo>
                    <a:pt x="575383" y="1325286"/>
                  </a:lnTo>
                  <a:lnTo>
                    <a:pt x="582730" y="1303886"/>
                  </a:lnTo>
                  <a:lnTo>
                    <a:pt x="583800" y="1299956"/>
                  </a:lnTo>
                  <a:close/>
                </a:path>
                <a:path w="694690" h="3048000">
                  <a:moveTo>
                    <a:pt x="570585" y="1300150"/>
                  </a:moveTo>
                  <a:lnTo>
                    <a:pt x="570516" y="1300349"/>
                  </a:lnTo>
                  <a:lnTo>
                    <a:pt x="570585" y="1300150"/>
                  </a:lnTo>
                  <a:close/>
                </a:path>
                <a:path w="694690" h="3048000">
                  <a:moveTo>
                    <a:pt x="591807" y="1269979"/>
                  </a:moveTo>
                  <a:lnTo>
                    <a:pt x="578803" y="1269979"/>
                  </a:lnTo>
                  <a:lnTo>
                    <a:pt x="570585" y="1300150"/>
                  </a:lnTo>
                  <a:lnTo>
                    <a:pt x="570651" y="1299956"/>
                  </a:lnTo>
                  <a:lnTo>
                    <a:pt x="583800" y="1299956"/>
                  </a:lnTo>
                  <a:lnTo>
                    <a:pt x="591096" y="1273173"/>
                  </a:lnTo>
                  <a:lnTo>
                    <a:pt x="591807" y="1269979"/>
                  </a:lnTo>
                  <a:close/>
                </a:path>
                <a:path w="694690" h="3048000">
                  <a:moveTo>
                    <a:pt x="599328" y="1235754"/>
                  </a:moveTo>
                  <a:lnTo>
                    <a:pt x="586416" y="1235754"/>
                  </a:lnTo>
                  <a:lnTo>
                    <a:pt x="578767" y="1270113"/>
                  </a:lnTo>
                  <a:lnTo>
                    <a:pt x="578803" y="1269979"/>
                  </a:lnTo>
                  <a:lnTo>
                    <a:pt x="591807" y="1269979"/>
                  </a:lnTo>
                  <a:lnTo>
                    <a:pt x="598836" y="1238403"/>
                  </a:lnTo>
                  <a:lnTo>
                    <a:pt x="599328" y="1235754"/>
                  </a:lnTo>
                  <a:close/>
                </a:path>
                <a:path w="694690" h="3048000">
                  <a:moveTo>
                    <a:pt x="606342" y="1197663"/>
                  </a:moveTo>
                  <a:lnTo>
                    <a:pt x="593487" y="1197663"/>
                  </a:lnTo>
                  <a:lnTo>
                    <a:pt x="586394" y="1235853"/>
                  </a:lnTo>
                  <a:lnTo>
                    <a:pt x="599328" y="1235754"/>
                  </a:lnTo>
                  <a:lnTo>
                    <a:pt x="605990" y="1199897"/>
                  </a:lnTo>
                  <a:lnTo>
                    <a:pt x="606342" y="1197663"/>
                  </a:lnTo>
                  <a:close/>
                </a:path>
                <a:path w="694690" h="3048000">
                  <a:moveTo>
                    <a:pt x="612841" y="1156078"/>
                  </a:moveTo>
                  <a:lnTo>
                    <a:pt x="600028" y="1156078"/>
                  </a:lnTo>
                  <a:lnTo>
                    <a:pt x="593474" y="1197735"/>
                  </a:lnTo>
                  <a:lnTo>
                    <a:pt x="606342" y="1197663"/>
                  </a:lnTo>
                  <a:lnTo>
                    <a:pt x="612584" y="1157983"/>
                  </a:lnTo>
                  <a:lnTo>
                    <a:pt x="612841" y="1156078"/>
                  </a:lnTo>
                  <a:close/>
                </a:path>
                <a:path w="694690" h="3048000">
                  <a:moveTo>
                    <a:pt x="618838" y="1111361"/>
                  </a:moveTo>
                  <a:lnTo>
                    <a:pt x="606054" y="1111361"/>
                  </a:lnTo>
                  <a:lnTo>
                    <a:pt x="600017" y="1156144"/>
                  </a:lnTo>
                  <a:lnTo>
                    <a:pt x="612841" y="1156078"/>
                  </a:lnTo>
                  <a:lnTo>
                    <a:pt x="618647" y="1113001"/>
                  </a:lnTo>
                  <a:lnTo>
                    <a:pt x="618838" y="1111361"/>
                  </a:lnTo>
                  <a:close/>
                </a:path>
                <a:path w="694690" h="3048000">
                  <a:moveTo>
                    <a:pt x="624347" y="1063868"/>
                  </a:moveTo>
                  <a:lnTo>
                    <a:pt x="611582" y="1063868"/>
                  </a:lnTo>
                  <a:lnTo>
                    <a:pt x="606048" y="1111405"/>
                  </a:lnTo>
                  <a:lnTo>
                    <a:pt x="618838" y="1111361"/>
                  </a:lnTo>
                  <a:lnTo>
                    <a:pt x="624203" y="1065289"/>
                  </a:lnTo>
                  <a:lnTo>
                    <a:pt x="624347" y="1063868"/>
                  </a:lnTo>
                  <a:close/>
                </a:path>
                <a:path w="694690" h="3048000">
                  <a:moveTo>
                    <a:pt x="629376" y="1013955"/>
                  </a:moveTo>
                  <a:lnTo>
                    <a:pt x="616634" y="1013955"/>
                  </a:lnTo>
                  <a:lnTo>
                    <a:pt x="611578" y="1063902"/>
                  </a:lnTo>
                  <a:lnTo>
                    <a:pt x="624347" y="1063868"/>
                  </a:lnTo>
                  <a:lnTo>
                    <a:pt x="629274" y="1015177"/>
                  </a:lnTo>
                  <a:lnTo>
                    <a:pt x="629376" y="1013955"/>
                  </a:lnTo>
                  <a:close/>
                </a:path>
                <a:path w="694690" h="3048000">
                  <a:moveTo>
                    <a:pt x="638113" y="908243"/>
                  </a:moveTo>
                  <a:lnTo>
                    <a:pt x="625388" y="908243"/>
                  </a:lnTo>
                  <a:lnTo>
                    <a:pt x="616624" y="1014056"/>
                  </a:lnTo>
                  <a:lnTo>
                    <a:pt x="629376" y="1013955"/>
                  </a:lnTo>
                  <a:lnTo>
                    <a:pt x="638050" y="909231"/>
                  </a:lnTo>
                  <a:lnTo>
                    <a:pt x="638113" y="908243"/>
                  </a:lnTo>
                  <a:close/>
                </a:path>
                <a:path w="694690" h="3048000">
                  <a:moveTo>
                    <a:pt x="645193" y="797110"/>
                  </a:moveTo>
                  <a:lnTo>
                    <a:pt x="632479" y="797110"/>
                  </a:lnTo>
                  <a:lnTo>
                    <a:pt x="625383" y="908309"/>
                  </a:lnTo>
                  <a:lnTo>
                    <a:pt x="638113" y="908243"/>
                  </a:lnTo>
                  <a:lnTo>
                    <a:pt x="645193" y="797110"/>
                  </a:lnTo>
                  <a:close/>
                </a:path>
                <a:path w="694690" h="3048000">
                  <a:moveTo>
                    <a:pt x="658189" y="458910"/>
                  </a:moveTo>
                  <a:lnTo>
                    <a:pt x="645486" y="458910"/>
                  </a:lnTo>
                  <a:lnTo>
                    <a:pt x="642339" y="570096"/>
                  </a:lnTo>
                  <a:lnTo>
                    <a:pt x="638048" y="683901"/>
                  </a:lnTo>
                  <a:lnTo>
                    <a:pt x="632472" y="797203"/>
                  </a:lnTo>
                  <a:lnTo>
                    <a:pt x="645193" y="797110"/>
                  </a:lnTo>
                  <a:lnTo>
                    <a:pt x="650785" y="683313"/>
                  </a:lnTo>
                  <a:lnTo>
                    <a:pt x="655060" y="569649"/>
                  </a:lnTo>
                  <a:lnTo>
                    <a:pt x="658189" y="458910"/>
                  </a:lnTo>
                  <a:close/>
                </a:path>
                <a:path w="694690" h="3048000">
                  <a:moveTo>
                    <a:pt x="662666" y="101034"/>
                  </a:moveTo>
                  <a:lnTo>
                    <a:pt x="649966" y="101034"/>
                  </a:lnTo>
                  <a:lnTo>
                    <a:pt x="649884" y="134725"/>
                  </a:lnTo>
                  <a:lnTo>
                    <a:pt x="649708" y="172256"/>
                  </a:lnTo>
                  <a:lnTo>
                    <a:pt x="649417" y="213311"/>
                  </a:lnTo>
                  <a:lnTo>
                    <a:pt x="648988" y="257542"/>
                  </a:lnTo>
                  <a:lnTo>
                    <a:pt x="648403" y="304600"/>
                  </a:lnTo>
                  <a:lnTo>
                    <a:pt x="647635" y="354133"/>
                  </a:lnTo>
                  <a:lnTo>
                    <a:pt x="645485" y="458946"/>
                  </a:lnTo>
                  <a:lnTo>
                    <a:pt x="658189" y="458910"/>
                  </a:lnTo>
                  <a:lnTo>
                    <a:pt x="660342" y="353888"/>
                  </a:lnTo>
                  <a:lnTo>
                    <a:pt x="661106" y="304403"/>
                  </a:lnTo>
                  <a:lnTo>
                    <a:pt x="661691" y="257384"/>
                  </a:lnTo>
                  <a:lnTo>
                    <a:pt x="662117" y="213188"/>
                  </a:lnTo>
                  <a:lnTo>
                    <a:pt x="662409" y="172166"/>
                  </a:lnTo>
                  <a:lnTo>
                    <a:pt x="662584" y="134725"/>
                  </a:lnTo>
                  <a:lnTo>
                    <a:pt x="662666" y="101034"/>
                  </a:lnTo>
                  <a:close/>
                </a:path>
                <a:path w="694690" h="3048000">
                  <a:moveTo>
                    <a:pt x="647640" y="353888"/>
                  </a:moveTo>
                  <a:close/>
                </a:path>
                <a:path w="694690" h="3048000">
                  <a:moveTo>
                    <a:pt x="662643" y="76177"/>
                  </a:moveTo>
                  <a:lnTo>
                    <a:pt x="649943" y="76221"/>
                  </a:lnTo>
                  <a:lnTo>
                    <a:pt x="649966" y="101040"/>
                  </a:lnTo>
                  <a:lnTo>
                    <a:pt x="662666" y="101034"/>
                  </a:lnTo>
                  <a:lnTo>
                    <a:pt x="662643" y="76177"/>
                  </a:lnTo>
                  <a:close/>
                </a:path>
                <a:path w="694690" h="3048000">
                  <a:moveTo>
                    <a:pt x="656059" y="0"/>
                  </a:moveTo>
                  <a:lnTo>
                    <a:pt x="618227" y="76333"/>
                  </a:lnTo>
                  <a:lnTo>
                    <a:pt x="649943" y="76221"/>
                  </a:lnTo>
                  <a:lnTo>
                    <a:pt x="649931" y="63505"/>
                  </a:lnTo>
                  <a:lnTo>
                    <a:pt x="688084" y="63493"/>
                  </a:lnTo>
                  <a:lnTo>
                    <a:pt x="656059" y="0"/>
                  </a:lnTo>
                  <a:close/>
                </a:path>
                <a:path w="694690" h="3048000">
                  <a:moveTo>
                    <a:pt x="662631" y="63493"/>
                  </a:moveTo>
                  <a:lnTo>
                    <a:pt x="649931" y="63505"/>
                  </a:lnTo>
                  <a:lnTo>
                    <a:pt x="649943" y="76221"/>
                  </a:lnTo>
                  <a:lnTo>
                    <a:pt x="662643" y="76177"/>
                  </a:lnTo>
                  <a:lnTo>
                    <a:pt x="662631" y="63493"/>
                  </a:lnTo>
                  <a:close/>
                </a:path>
                <a:path w="694690" h="3048000">
                  <a:moveTo>
                    <a:pt x="688084" y="63493"/>
                  </a:moveTo>
                  <a:lnTo>
                    <a:pt x="662631" y="63493"/>
                  </a:lnTo>
                  <a:lnTo>
                    <a:pt x="662643" y="76177"/>
                  </a:lnTo>
                  <a:lnTo>
                    <a:pt x="694425" y="76065"/>
                  </a:lnTo>
                  <a:lnTo>
                    <a:pt x="688084" y="63493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67366" y="4879916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4" y="284914"/>
                  </a:lnTo>
                  <a:lnTo>
                    <a:pt x="54838" y="284914"/>
                  </a:lnTo>
                  <a:lnTo>
                    <a:pt x="42148" y="284386"/>
                  </a:lnTo>
                  <a:lnTo>
                    <a:pt x="43126" y="260916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6"/>
                  </a:moveTo>
                  <a:lnTo>
                    <a:pt x="42148" y="284386"/>
                  </a:lnTo>
                  <a:lnTo>
                    <a:pt x="54838" y="284914"/>
                  </a:lnTo>
                  <a:lnTo>
                    <a:pt x="54973" y="281680"/>
                  </a:lnTo>
                  <a:lnTo>
                    <a:pt x="54107" y="281680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6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4"/>
                  </a:lnTo>
                  <a:lnTo>
                    <a:pt x="54838" y="284914"/>
                  </a:lnTo>
                  <a:lnTo>
                    <a:pt x="55864" y="284914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80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4"/>
                  </a:moveTo>
                  <a:lnTo>
                    <a:pt x="49018" y="272057"/>
                  </a:lnTo>
                  <a:lnTo>
                    <a:pt x="54107" y="281680"/>
                  </a:lnTo>
                  <a:lnTo>
                    <a:pt x="54973" y="281680"/>
                  </a:lnTo>
                  <a:lnTo>
                    <a:pt x="55815" y="261444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6"/>
                  </a:lnTo>
                  <a:lnTo>
                    <a:pt x="49018" y="272057"/>
                  </a:lnTo>
                  <a:lnTo>
                    <a:pt x="55815" y="261444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37562" y="5169105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250016" y="4879916"/>
              <a:ext cx="103505" cy="297815"/>
            </a:xfrm>
            <a:custGeom>
              <a:avLst/>
              <a:gdLst/>
              <a:ahLst/>
              <a:cxnLst/>
              <a:rect l="l" t="t" r="r" b="b"/>
              <a:pathLst>
                <a:path w="103504" h="297814">
                  <a:moveTo>
                    <a:pt x="7383" y="199412"/>
                  </a:moveTo>
                  <a:lnTo>
                    <a:pt x="1183" y="202691"/>
                  </a:lnTo>
                  <a:lnTo>
                    <a:pt x="0" y="206533"/>
                  </a:lnTo>
                  <a:lnTo>
                    <a:pt x="47969" y="297240"/>
                  </a:lnTo>
                  <a:lnTo>
                    <a:pt x="55864" y="284914"/>
                  </a:lnTo>
                  <a:lnTo>
                    <a:pt x="54838" y="284914"/>
                  </a:lnTo>
                  <a:lnTo>
                    <a:pt x="42148" y="284386"/>
                  </a:lnTo>
                  <a:lnTo>
                    <a:pt x="43126" y="260916"/>
                  </a:lnTo>
                  <a:lnTo>
                    <a:pt x="11226" y="200596"/>
                  </a:lnTo>
                  <a:lnTo>
                    <a:pt x="7383" y="199412"/>
                  </a:lnTo>
                  <a:close/>
                </a:path>
                <a:path w="103504" h="297814">
                  <a:moveTo>
                    <a:pt x="43126" y="260916"/>
                  </a:moveTo>
                  <a:lnTo>
                    <a:pt x="42148" y="284386"/>
                  </a:lnTo>
                  <a:lnTo>
                    <a:pt x="54838" y="284914"/>
                  </a:lnTo>
                  <a:lnTo>
                    <a:pt x="54973" y="281680"/>
                  </a:lnTo>
                  <a:lnTo>
                    <a:pt x="54107" y="281680"/>
                  </a:lnTo>
                  <a:lnTo>
                    <a:pt x="43146" y="281223"/>
                  </a:lnTo>
                  <a:lnTo>
                    <a:pt x="49018" y="272057"/>
                  </a:lnTo>
                  <a:lnTo>
                    <a:pt x="43126" y="260916"/>
                  </a:lnTo>
                  <a:close/>
                </a:path>
                <a:path w="103504" h="297814">
                  <a:moveTo>
                    <a:pt x="96546" y="203125"/>
                  </a:moveTo>
                  <a:lnTo>
                    <a:pt x="92619" y="203986"/>
                  </a:lnTo>
                  <a:lnTo>
                    <a:pt x="55815" y="261444"/>
                  </a:lnTo>
                  <a:lnTo>
                    <a:pt x="54838" y="284914"/>
                  </a:lnTo>
                  <a:lnTo>
                    <a:pt x="55864" y="284914"/>
                  </a:lnTo>
                  <a:lnTo>
                    <a:pt x="103314" y="210836"/>
                  </a:lnTo>
                  <a:lnTo>
                    <a:pt x="102453" y="206908"/>
                  </a:lnTo>
                  <a:lnTo>
                    <a:pt x="96546" y="203125"/>
                  </a:lnTo>
                  <a:close/>
                </a:path>
                <a:path w="103504" h="297814">
                  <a:moveTo>
                    <a:pt x="49018" y="272057"/>
                  </a:moveTo>
                  <a:lnTo>
                    <a:pt x="43146" y="281223"/>
                  </a:lnTo>
                  <a:lnTo>
                    <a:pt x="54107" y="281680"/>
                  </a:lnTo>
                  <a:lnTo>
                    <a:pt x="49018" y="272057"/>
                  </a:lnTo>
                  <a:close/>
                </a:path>
                <a:path w="103504" h="297814">
                  <a:moveTo>
                    <a:pt x="55815" y="261444"/>
                  </a:moveTo>
                  <a:lnTo>
                    <a:pt x="49018" y="272057"/>
                  </a:lnTo>
                  <a:lnTo>
                    <a:pt x="54107" y="281680"/>
                  </a:lnTo>
                  <a:lnTo>
                    <a:pt x="54973" y="281680"/>
                  </a:lnTo>
                  <a:lnTo>
                    <a:pt x="55815" y="261444"/>
                  </a:lnTo>
                  <a:close/>
                </a:path>
                <a:path w="103504" h="297814">
                  <a:moveTo>
                    <a:pt x="53991" y="0"/>
                  </a:moveTo>
                  <a:lnTo>
                    <a:pt x="43126" y="260916"/>
                  </a:lnTo>
                  <a:lnTo>
                    <a:pt x="49018" y="272057"/>
                  </a:lnTo>
                  <a:lnTo>
                    <a:pt x="55815" y="261444"/>
                  </a:lnTo>
                  <a:lnTo>
                    <a:pt x="66680" y="528"/>
                  </a:lnTo>
                  <a:lnTo>
                    <a:pt x="5399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786812" y="54104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786812" y="54104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26462" y="54231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26462" y="54231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90256" y="3470480"/>
              <a:ext cx="282575" cy="2057400"/>
            </a:xfrm>
            <a:custGeom>
              <a:avLst/>
              <a:gdLst/>
              <a:ahLst/>
              <a:cxnLst/>
              <a:rect l="l" t="t" r="r" b="b"/>
              <a:pathLst>
                <a:path w="282575" h="2057400">
                  <a:moveTo>
                    <a:pt x="30878" y="1982640"/>
                  </a:moveTo>
                  <a:lnTo>
                    <a:pt x="22439" y="1984551"/>
                  </a:lnTo>
                  <a:lnTo>
                    <a:pt x="10524" y="1992998"/>
                  </a:lnTo>
                  <a:lnTo>
                    <a:pt x="2645" y="2005296"/>
                  </a:lnTo>
                  <a:lnTo>
                    <a:pt x="0" y="2020192"/>
                  </a:lnTo>
                  <a:lnTo>
                    <a:pt x="3340" y="2034948"/>
                  </a:lnTo>
                  <a:lnTo>
                    <a:pt x="11787" y="2046864"/>
                  </a:lnTo>
                  <a:lnTo>
                    <a:pt x="24086" y="2054743"/>
                  </a:lnTo>
                  <a:lnTo>
                    <a:pt x="38982" y="2057389"/>
                  </a:lnTo>
                  <a:lnTo>
                    <a:pt x="53738" y="2054048"/>
                  </a:lnTo>
                  <a:lnTo>
                    <a:pt x="65654" y="2045601"/>
                  </a:lnTo>
                  <a:lnTo>
                    <a:pt x="73533" y="2033303"/>
                  </a:lnTo>
                  <a:lnTo>
                    <a:pt x="75993" y="2019448"/>
                  </a:lnTo>
                  <a:lnTo>
                    <a:pt x="31741" y="2019448"/>
                  </a:lnTo>
                  <a:lnTo>
                    <a:pt x="30878" y="1982640"/>
                  </a:lnTo>
                  <a:close/>
                </a:path>
                <a:path w="282575" h="2057400">
                  <a:moveTo>
                    <a:pt x="37195" y="1981210"/>
                  </a:moveTo>
                  <a:lnTo>
                    <a:pt x="30878" y="1982640"/>
                  </a:lnTo>
                  <a:lnTo>
                    <a:pt x="31741" y="2019448"/>
                  </a:lnTo>
                  <a:lnTo>
                    <a:pt x="44437" y="2019151"/>
                  </a:lnTo>
                  <a:lnTo>
                    <a:pt x="43574" y="1982343"/>
                  </a:lnTo>
                  <a:lnTo>
                    <a:pt x="37195" y="1981210"/>
                  </a:lnTo>
                  <a:close/>
                </a:path>
                <a:path w="282575" h="2057400">
                  <a:moveTo>
                    <a:pt x="43574" y="1982343"/>
                  </a:moveTo>
                  <a:lnTo>
                    <a:pt x="44437" y="2019151"/>
                  </a:lnTo>
                  <a:lnTo>
                    <a:pt x="31741" y="2019448"/>
                  </a:lnTo>
                  <a:lnTo>
                    <a:pt x="75993" y="2019448"/>
                  </a:lnTo>
                  <a:lnTo>
                    <a:pt x="76178" y="2018407"/>
                  </a:lnTo>
                  <a:lnTo>
                    <a:pt x="72837" y="2003651"/>
                  </a:lnTo>
                  <a:lnTo>
                    <a:pt x="64390" y="1991735"/>
                  </a:lnTo>
                  <a:lnTo>
                    <a:pt x="52092" y="1983856"/>
                  </a:lnTo>
                  <a:lnTo>
                    <a:pt x="43574" y="1982343"/>
                  </a:lnTo>
                  <a:close/>
                </a:path>
                <a:path w="282575" h="2057400">
                  <a:moveTo>
                    <a:pt x="92562" y="926233"/>
                  </a:moveTo>
                  <a:lnTo>
                    <a:pt x="56455" y="954594"/>
                  </a:lnTo>
                  <a:lnTo>
                    <a:pt x="44658" y="991928"/>
                  </a:lnTo>
                  <a:lnTo>
                    <a:pt x="36522" y="1046736"/>
                  </a:lnTo>
                  <a:lnTo>
                    <a:pt x="32298" y="1089643"/>
                  </a:lnTo>
                  <a:lnTo>
                    <a:pt x="28887" y="1137070"/>
                  </a:lnTo>
                  <a:lnTo>
                    <a:pt x="26206" y="1189309"/>
                  </a:lnTo>
                  <a:lnTo>
                    <a:pt x="24251" y="1244644"/>
                  </a:lnTo>
                  <a:lnTo>
                    <a:pt x="22924" y="1303587"/>
                  </a:lnTo>
                  <a:lnTo>
                    <a:pt x="22168" y="1365808"/>
                  </a:lnTo>
                  <a:lnTo>
                    <a:pt x="21930" y="1430978"/>
                  </a:lnTo>
                  <a:lnTo>
                    <a:pt x="22150" y="1498827"/>
                  </a:lnTo>
                  <a:lnTo>
                    <a:pt x="22773" y="1568983"/>
                  </a:lnTo>
                  <a:lnTo>
                    <a:pt x="24996" y="1714802"/>
                  </a:lnTo>
                  <a:lnTo>
                    <a:pt x="28139" y="1865837"/>
                  </a:lnTo>
                  <a:lnTo>
                    <a:pt x="30878" y="1982640"/>
                  </a:lnTo>
                  <a:lnTo>
                    <a:pt x="37195" y="1981210"/>
                  </a:lnTo>
                  <a:lnTo>
                    <a:pt x="43547" y="1981210"/>
                  </a:lnTo>
                  <a:lnTo>
                    <a:pt x="40835" y="1865539"/>
                  </a:lnTo>
                  <a:lnTo>
                    <a:pt x="37694" y="1714555"/>
                  </a:lnTo>
                  <a:lnTo>
                    <a:pt x="35472" y="1568809"/>
                  </a:lnTo>
                  <a:lnTo>
                    <a:pt x="34849" y="1498732"/>
                  </a:lnTo>
                  <a:lnTo>
                    <a:pt x="34630" y="1430978"/>
                  </a:lnTo>
                  <a:lnTo>
                    <a:pt x="34870" y="1365681"/>
                  </a:lnTo>
                  <a:lnTo>
                    <a:pt x="35625" y="1303587"/>
                  </a:lnTo>
                  <a:lnTo>
                    <a:pt x="36968" y="1244235"/>
                  </a:lnTo>
                  <a:lnTo>
                    <a:pt x="38914" y="1189309"/>
                  </a:lnTo>
                  <a:lnTo>
                    <a:pt x="41560" y="1137917"/>
                  </a:lnTo>
                  <a:lnTo>
                    <a:pt x="44947" y="1090804"/>
                  </a:lnTo>
                  <a:lnTo>
                    <a:pt x="49129" y="1048312"/>
                  </a:lnTo>
                  <a:lnTo>
                    <a:pt x="54154" y="1010782"/>
                  </a:lnTo>
                  <a:lnTo>
                    <a:pt x="57057" y="994726"/>
                  </a:lnTo>
                  <a:lnTo>
                    <a:pt x="60270" y="981344"/>
                  </a:lnTo>
                  <a:lnTo>
                    <a:pt x="60435" y="980658"/>
                  </a:lnTo>
                  <a:lnTo>
                    <a:pt x="67667" y="960917"/>
                  </a:lnTo>
                  <a:lnTo>
                    <a:pt x="67492" y="960917"/>
                  </a:lnTo>
                  <a:lnTo>
                    <a:pt x="68139" y="959623"/>
                  </a:lnTo>
                  <a:lnTo>
                    <a:pt x="68336" y="959623"/>
                  </a:lnTo>
                  <a:lnTo>
                    <a:pt x="75696" y="948329"/>
                  </a:lnTo>
                  <a:lnTo>
                    <a:pt x="75252" y="948329"/>
                  </a:lnTo>
                  <a:lnTo>
                    <a:pt x="76734" y="946736"/>
                  </a:lnTo>
                  <a:lnTo>
                    <a:pt x="77351" y="946736"/>
                  </a:lnTo>
                  <a:lnTo>
                    <a:pt x="84147" y="941579"/>
                  </a:lnTo>
                  <a:lnTo>
                    <a:pt x="83281" y="941579"/>
                  </a:lnTo>
                  <a:lnTo>
                    <a:pt x="85610" y="940469"/>
                  </a:lnTo>
                  <a:lnTo>
                    <a:pt x="87818" y="940469"/>
                  </a:lnTo>
                  <a:lnTo>
                    <a:pt x="93499" y="939079"/>
                  </a:lnTo>
                  <a:lnTo>
                    <a:pt x="92431" y="938978"/>
                  </a:lnTo>
                  <a:lnTo>
                    <a:pt x="94540" y="938824"/>
                  </a:lnTo>
                  <a:lnTo>
                    <a:pt x="137181" y="938824"/>
                  </a:lnTo>
                  <a:lnTo>
                    <a:pt x="132390" y="936929"/>
                  </a:lnTo>
                  <a:lnTo>
                    <a:pt x="119536" y="931603"/>
                  </a:lnTo>
                  <a:lnTo>
                    <a:pt x="106215" y="927526"/>
                  </a:lnTo>
                  <a:lnTo>
                    <a:pt x="92562" y="926233"/>
                  </a:lnTo>
                  <a:close/>
                </a:path>
                <a:path w="282575" h="2057400">
                  <a:moveTo>
                    <a:pt x="43547" y="1981210"/>
                  </a:moveTo>
                  <a:lnTo>
                    <a:pt x="37195" y="1981210"/>
                  </a:lnTo>
                  <a:lnTo>
                    <a:pt x="43574" y="1982343"/>
                  </a:lnTo>
                  <a:lnTo>
                    <a:pt x="43547" y="1981210"/>
                  </a:lnTo>
                  <a:close/>
                </a:path>
                <a:path w="282575" h="2057400">
                  <a:moveTo>
                    <a:pt x="37694" y="1714555"/>
                  </a:moveTo>
                  <a:close/>
                </a:path>
                <a:path w="282575" h="2057400">
                  <a:moveTo>
                    <a:pt x="34869" y="1365755"/>
                  </a:moveTo>
                  <a:close/>
                </a:path>
                <a:path w="282575" h="2057400">
                  <a:moveTo>
                    <a:pt x="60435" y="980658"/>
                  </a:moveTo>
                  <a:lnTo>
                    <a:pt x="60228" y="981344"/>
                  </a:lnTo>
                  <a:lnTo>
                    <a:pt x="60351" y="981005"/>
                  </a:lnTo>
                  <a:lnTo>
                    <a:pt x="60435" y="980658"/>
                  </a:lnTo>
                  <a:close/>
                </a:path>
                <a:path w="282575" h="2057400">
                  <a:moveTo>
                    <a:pt x="60351" y="981005"/>
                  </a:moveTo>
                  <a:lnTo>
                    <a:pt x="60228" y="981344"/>
                  </a:lnTo>
                  <a:lnTo>
                    <a:pt x="60351" y="981005"/>
                  </a:lnTo>
                  <a:close/>
                </a:path>
                <a:path w="282575" h="2057400">
                  <a:moveTo>
                    <a:pt x="60478" y="980658"/>
                  </a:moveTo>
                  <a:lnTo>
                    <a:pt x="60351" y="981005"/>
                  </a:lnTo>
                  <a:lnTo>
                    <a:pt x="60478" y="980658"/>
                  </a:lnTo>
                  <a:close/>
                </a:path>
                <a:path w="282575" h="2057400">
                  <a:moveTo>
                    <a:pt x="148886" y="943452"/>
                  </a:moveTo>
                  <a:lnTo>
                    <a:pt x="114956" y="943452"/>
                  </a:lnTo>
                  <a:lnTo>
                    <a:pt x="115529" y="943658"/>
                  </a:lnTo>
                  <a:lnTo>
                    <a:pt x="127670" y="948721"/>
                  </a:lnTo>
                  <a:lnTo>
                    <a:pt x="153515" y="958938"/>
                  </a:lnTo>
                  <a:lnTo>
                    <a:pt x="167137" y="961510"/>
                  </a:lnTo>
                  <a:lnTo>
                    <a:pt x="180839" y="960165"/>
                  </a:lnTo>
                  <a:lnTo>
                    <a:pt x="193748" y="953204"/>
                  </a:lnTo>
                  <a:lnTo>
                    <a:pt x="197356" y="948862"/>
                  </a:lnTo>
                  <a:lnTo>
                    <a:pt x="168600" y="948862"/>
                  </a:lnTo>
                  <a:lnTo>
                    <a:pt x="166801" y="948782"/>
                  </a:lnTo>
                  <a:lnTo>
                    <a:pt x="167706" y="948693"/>
                  </a:lnTo>
                  <a:lnTo>
                    <a:pt x="158234" y="946905"/>
                  </a:lnTo>
                  <a:lnTo>
                    <a:pt x="157620" y="946905"/>
                  </a:lnTo>
                  <a:lnTo>
                    <a:pt x="156465" y="946571"/>
                  </a:lnTo>
                  <a:lnTo>
                    <a:pt x="156776" y="946571"/>
                  </a:lnTo>
                  <a:lnTo>
                    <a:pt x="148886" y="943452"/>
                  </a:lnTo>
                  <a:close/>
                </a:path>
                <a:path w="282575" h="2057400">
                  <a:moveTo>
                    <a:pt x="68139" y="959623"/>
                  </a:moveTo>
                  <a:lnTo>
                    <a:pt x="67492" y="960917"/>
                  </a:lnTo>
                  <a:lnTo>
                    <a:pt x="67889" y="960308"/>
                  </a:lnTo>
                  <a:lnTo>
                    <a:pt x="68139" y="959623"/>
                  </a:lnTo>
                  <a:close/>
                </a:path>
                <a:path w="282575" h="2057400">
                  <a:moveTo>
                    <a:pt x="67889" y="960308"/>
                  </a:moveTo>
                  <a:lnTo>
                    <a:pt x="67492" y="960917"/>
                  </a:lnTo>
                  <a:lnTo>
                    <a:pt x="67667" y="960917"/>
                  </a:lnTo>
                  <a:lnTo>
                    <a:pt x="67889" y="960308"/>
                  </a:lnTo>
                  <a:close/>
                </a:path>
                <a:path w="282575" h="2057400">
                  <a:moveTo>
                    <a:pt x="68336" y="959623"/>
                  </a:moveTo>
                  <a:lnTo>
                    <a:pt x="68139" y="959623"/>
                  </a:lnTo>
                  <a:lnTo>
                    <a:pt x="67889" y="960308"/>
                  </a:lnTo>
                  <a:lnTo>
                    <a:pt x="68336" y="959623"/>
                  </a:lnTo>
                  <a:close/>
                </a:path>
                <a:path w="282575" h="2057400">
                  <a:moveTo>
                    <a:pt x="167706" y="948693"/>
                  </a:moveTo>
                  <a:lnTo>
                    <a:pt x="166801" y="948782"/>
                  </a:lnTo>
                  <a:lnTo>
                    <a:pt x="168600" y="948862"/>
                  </a:lnTo>
                  <a:lnTo>
                    <a:pt x="167706" y="948693"/>
                  </a:lnTo>
                  <a:close/>
                </a:path>
                <a:path w="282575" h="2057400">
                  <a:moveTo>
                    <a:pt x="177057" y="947775"/>
                  </a:moveTo>
                  <a:lnTo>
                    <a:pt x="167706" y="948693"/>
                  </a:lnTo>
                  <a:lnTo>
                    <a:pt x="168600" y="948862"/>
                  </a:lnTo>
                  <a:lnTo>
                    <a:pt x="197356" y="948862"/>
                  </a:lnTo>
                  <a:lnTo>
                    <a:pt x="197756" y="948381"/>
                  </a:lnTo>
                  <a:lnTo>
                    <a:pt x="175934" y="948381"/>
                  </a:lnTo>
                  <a:lnTo>
                    <a:pt x="177057" y="947775"/>
                  </a:lnTo>
                  <a:close/>
                </a:path>
                <a:path w="282575" h="2057400">
                  <a:moveTo>
                    <a:pt x="178328" y="947651"/>
                  </a:moveTo>
                  <a:lnTo>
                    <a:pt x="177057" y="947775"/>
                  </a:lnTo>
                  <a:lnTo>
                    <a:pt x="175934" y="948381"/>
                  </a:lnTo>
                  <a:lnTo>
                    <a:pt x="178328" y="947651"/>
                  </a:lnTo>
                  <a:close/>
                </a:path>
                <a:path w="282575" h="2057400">
                  <a:moveTo>
                    <a:pt x="198363" y="947651"/>
                  </a:moveTo>
                  <a:lnTo>
                    <a:pt x="178291" y="947662"/>
                  </a:lnTo>
                  <a:lnTo>
                    <a:pt x="175934" y="948381"/>
                  </a:lnTo>
                  <a:lnTo>
                    <a:pt x="197756" y="948381"/>
                  </a:lnTo>
                  <a:lnTo>
                    <a:pt x="198363" y="947651"/>
                  </a:lnTo>
                  <a:close/>
                </a:path>
                <a:path w="282575" h="2057400">
                  <a:moveTo>
                    <a:pt x="76734" y="946736"/>
                  </a:moveTo>
                  <a:lnTo>
                    <a:pt x="75252" y="948329"/>
                  </a:lnTo>
                  <a:lnTo>
                    <a:pt x="76138" y="947651"/>
                  </a:lnTo>
                  <a:lnTo>
                    <a:pt x="76734" y="946736"/>
                  </a:lnTo>
                  <a:close/>
                </a:path>
                <a:path w="282575" h="2057400">
                  <a:moveTo>
                    <a:pt x="76131" y="947662"/>
                  </a:moveTo>
                  <a:lnTo>
                    <a:pt x="75252" y="948329"/>
                  </a:lnTo>
                  <a:lnTo>
                    <a:pt x="75696" y="948329"/>
                  </a:lnTo>
                  <a:lnTo>
                    <a:pt x="76131" y="947662"/>
                  </a:lnTo>
                  <a:close/>
                </a:path>
                <a:path w="282575" h="2057400">
                  <a:moveTo>
                    <a:pt x="185554" y="943194"/>
                  </a:moveTo>
                  <a:lnTo>
                    <a:pt x="177057" y="947775"/>
                  </a:lnTo>
                  <a:lnTo>
                    <a:pt x="178328" y="947651"/>
                  </a:lnTo>
                  <a:lnTo>
                    <a:pt x="198363" y="947651"/>
                  </a:lnTo>
                  <a:lnTo>
                    <a:pt x="201279" y="944142"/>
                  </a:lnTo>
                  <a:lnTo>
                    <a:pt x="184767" y="944142"/>
                  </a:lnTo>
                  <a:lnTo>
                    <a:pt x="185554" y="943194"/>
                  </a:lnTo>
                  <a:close/>
                </a:path>
                <a:path w="282575" h="2057400">
                  <a:moveTo>
                    <a:pt x="77351" y="946736"/>
                  </a:moveTo>
                  <a:lnTo>
                    <a:pt x="76734" y="946736"/>
                  </a:lnTo>
                  <a:lnTo>
                    <a:pt x="76131" y="947662"/>
                  </a:lnTo>
                  <a:lnTo>
                    <a:pt x="77351" y="946736"/>
                  </a:lnTo>
                  <a:close/>
                </a:path>
                <a:path w="282575" h="2057400">
                  <a:moveTo>
                    <a:pt x="156465" y="946571"/>
                  </a:moveTo>
                  <a:lnTo>
                    <a:pt x="157620" y="946905"/>
                  </a:lnTo>
                  <a:lnTo>
                    <a:pt x="157060" y="946683"/>
                  </a:lnTo>
                  <a:lnTo>
                    <a:pt x="156465" y="946571"/>
                  </a:lnTo>
                  <a:close/>
                </a:path>
                <a:path w="282575" h="2057400">
                  <a:moveTo>
                    <a:pt x="157060" y="946683"/>
                  </a:moveTo>
                  <a:lnTo>
                    <a:pt x="157620" y="946905"/>
                  </a:lnTo>
                  <a:lnTo>
                    <a:pt x="158234" y="946905"/>
                  </a:lnTo>
                  <a:lnTo>
                    <a:pt x="157060" y="946683"/>
                  </a:lnTo>
                  <a:close/>
                </a:path>
                <a:path w="282575" h="2057400">
                  <a:moveTo>
                    <a:pt x="156776" y="946571"/>
                  </a:moveTo>
                  <a:lnTo>
                    <a:pt x="156465" y="946571"/>
                  </a:lnTo>
                  <a:lnTo>
                    <a:pt x="157060" y="946683"/>
                  </a:lnTo>
                  <a:lnTo>
                    <a:pt x="156776" y="946571"/>
                  </a:lnTo>
                  <a:close/>
                </a:path>
                <a:path w="282575" h="2057400">
                  <a:moveTo>
                    <a:pt x="186637" y="942610"/>
                  </a:moveTo>
                  <a:lnTo>
                    <a:pt x="185554" y="943194"/>
                  </a:lnTo>
                  <a:lnTo>
                    <a:pt x="184767" y="944142"/>
                  </a:lnTo>
                  <a:lnTo>
                    <a:pt x="186637" y="942610"/>
                  </a:lnTo>
                  <a:close/>
                </a:path>
                <a:path w="282575" h="2057400">
                  <a:moveTo>
                    <a:pt x="202552" y="942610"/>
                  </a:moveTo>
                  <a:lnTo>
                    <a:pt x="186637" y="942610"/>
                  </a:lnTo>
                  <a:lnTo>
                    <a:pt x="184767" y="944142"/>
                  </a:lnTo>
                  <a:lnTo>
                    <a:pt x="201279" y="944142"/>
                  </a:lnTo>
                  <a:lnTo>
                    <a:pt x="202552" y="942610"/>
                  </a:lnTo>
                  <a:close/>
                </a:path>
                <a:path w="282575" h="2057400">
                  <a:moveTo>
                    <a:pt x="115237" y="943568"/>
                  </a:moveTo>
                  <a:lnTo>
                    <a:pt x="115453" y="943658"/>
                  </a:lnTo>
                  <a:lnTo>
                    <a:pt x="115237" y="943568"/>
                  </a:lnTo>
                  <a:close/>
                </a:path>
                <a:path w="282575" h="2057400">
                  <a:moveTo>
                    <a:pt x="114956" y="943452"/>
                  </a:moveTo>
                  <a:lnTo>
                    <a:pt x="115237" y="943568"/>
                  </a:lnTo>
                  <a:lnTo>
                    <a:pt x="115529" y="943658"/>
                  </a:lnTo>
                  <a:lnTo>
                    <a:pt x="114956" y="943452"/>
                  </a:lnTo>
                  <a:close/>
                </a:path>
                <a:path w="282575" h="2057400">
                  <a:moveTo>
                    <a:pt x="103729" y="940047"/>
                  </a:moveTo>
                  <a:lnTo>
                    <a:pt x="115237" y="943568"/>
                  </a:lnTo>
                  <a:lnTo>
                    <a:pt x="114956" y="943452"/>
                  </a:lnTo>
                  <a:lnTo>
                    <a:pt x="148886" y="943452"/>
                  </a:lnTo>
                  <a:lnTo>
                    <a:pt x="140428" y="940108"/>
                  </a:lnTo>
                  <a:lnTo>
                    <a:pt x="104376" y="940108"/>
                  </a:lnTo>
                  <a:lnTo>
                    <a:pt x="103729" y="940047"/>
                  </a:lnTo>
                  <a:close/>
                </a:path>
                <a:path w="282575" h="2057400">
                  <a:moveTo>
                    <a:pt x="193876" y="933179"/>
                  </a:moveTo>
                  <a:lnTo>
                    <a:pt x="185554" y="943194"/>
                  </a:lnTo>
                  <a:lnTo>
                    <a:pt x="186637" y="942610"/>
                  </a:lnTo>
                  <a:lnTo>
                    <a:pt x="202552" y="942610"/>
                  </a:lnTo>
                  <a:lnTo>
                    <a:pt x="204751" y="939963"/>
                  </a:lnTo>
                  <a:lnTo>
                    <a:pt x="207447" y="933966"/>
                  </a:lnTo>
                  <a:lnTo>
                    <a:pt x="193522" y="933966"/>
                  </a:lnTo>
                  <a:lnTo>
                    <a:pt x="193876" y="933179"/>
                  </a:lnTo>
                  <a:close/>
                </a:path>
                <a:path w="282575" h="2057400">
                  <a:moveTo>
                    <a:pt x="85610" y="940469"/>
                  </a:moveTo>
                  <a:lnTo>
                    <a:pt x="83281" y="941579"/>
                  </a:lnTo>
                  <a:lnTo>
                    <a:pt x="84560" y="941266"/>
                  </a:lnTo>
                  <a:lnTo>
                    <a:pt x="85610" y="940469"/>
                  </a:lnTo>
                  <a:close/>
                </a:path>
                <a:path w="282575" h="2057400">
                  <a:moveTo>
                    <a:pt x="84560" y="941266"/>
                  </a:moveTo>
                  <a:lnTo>
                    <a:pt x="83281" y="941579"/>
                  </a:lnTo>
                  <a:lnTo>
                    <a:pt x="84147" y="941579"/>
                  </a:lnTo>
                  <a:lnTo>
                    <a:pt x="84560" y="941266"/>
                  </a:lnTo>
                  <a:close/>
                </a:path>
                <a:path w="282575" h="2057400">
                  <a:moveTo>
                    <a:pt x="87818" y="940469"/>
                  </a:moveTo>
                  <a:lnTo>
                    <a:pt x="85610" y="940469"/>
                  </a:lnTo>
                  <a:lnTo>
                    <a:pt x="84560" y="941266"/>
                  </a:lnTo>
                  <a:lnTo>
                    <a:pt x="87818" y="940469"/>
                  </a:lnTo>
                  <a:close/>
                </a:path>
                <a:path w="282575" h="2057400">
                  <a:moveTo>
                    <a:pt x="103116" y="939859"/>
                  </a:moveTo>
                  <a:lnTo>
                    <a:pt x="103729" y="940047"/>
                  </a:lnTo>
                  <a:lnTo>
                    <a:pt x="104376" y="940108"/>
                  </a:lnTo>
                  <a:lnTo>
                    <a:pt x="103116" y="939859"/>
                  </a:lnTo>
                  <a:close/>
                </a:path>
                <a:path w="282575" h="2057400">
                  <a:moveTo>
                    <a:pt x="139799" y="939859"/>
                  </a:moveTo>
                  <a:lnTo>
                    <a:pt x="103116" y="939859"/>
                  </a:lnTo>
                  <a:lnTo>
                    <a:pt x="104376" y="940108"/>
                  </a:lnTo>
                  <a:lnTo>
                    <a:pt x="140428" y="940108"/>
                  </a:lnTo>
                  <a:lnTo>
                    <a:pt x="139799" y="939859"/>
                  </a:lnTo>
                  <a:close/>
                </a:path>
                <a:path w="282575" h="2057400">
                  <a:moveTo>
                    <a:pt x="137181" y="938824"/>
                  </a:moveTo>
                  <a:lnTo>
                    <a:pt x="94540" y="938824"/>
                  </a:lnTo>
                  <a:lnTo>
                    <a:pt x="93499" y="939079"/>
                  </a:lnTo>
                  <a:lnTo>
                    <a:pt x="103729" y="940047"/>
                  </a:lnTo>
                  <a:lnTo>
                    <a:pt x="103116" y="939859"/>
                  </a:lnTo>
                  <a:lnTo>
                    <a:pt x="139799" y="939859"/>
                  </a:lnTo>
                  <a:lnTo>
                    <a:pt x="137181" y="938824"/>
                  </a:lnTo>
                  <a:close/>
                </a:path>
                <a:path w="282575" h="2057400">
                  <a:moveTo>
                    <a:pt x="94540" y="938824"/>
                  </a:moveTo>
                  <a:lnTo>
                    <a:pt x="92431" y="938978"/>
                  </a:lnTo>
                  <a:lnTo>
                    <a:pt x="93499" y="939079"/>
                  </a:lnTo>
                  <a:lnTo>
                    <a:pt x="94540" y="938824"/>
                  </a:lnTo>
                  <a:close/>
                </a:path>
                <a:path w="282575" h="2057400">
                  <a:moveTo>
                    <a:pt x="132421" y="936942"/>
                  </a:moveTo>
                  <a:close/>
                </a:path>
                <a:path w="282575" h="2057400">
                  <a:moveTo>
                    <a:pt x="132390" y="936929"/>
                  </a:moveTo>
                  <a:close/>
                </a:path>
                <a:path w="282575" h="2057400">
                  <a:moveTo>
                    <a:pt x="194430" y="932512"/>
                  </a:moveTo>
                  <a:lnTo>
                    <a:pt x="193876" y="933179"/>
                  </a:lnTo>
                  <a:lnTo>
                    <a:pt x="193522" y="933966"/>
                  </a:lnTo>
                  <a:lnTo>
                    <a:pt x="194430" y="932512"/>
                  </a:lnTo>
                  <a:close/>
                </a:path>
                <a:path w="282575" h="2057400">
                  <a:moveTo>
                    <a:pt x="208101" y="932512"/>
                  </a:moveTo>
                  <a:lnTo>
                    <a:pt x="194430" y="932512"/>
                  </a:lnTo>
                  <a:lnTo>
                    <a:pt x="193522" y="933966"/>
                  </a:lnTo>
                  <a:lnTo>
                    <a:pt x="207447" y="933966"/>
                  </a:lnTo>
                  <a:lnTo>
                    <a:pt x="208101" y="932512"/>
                  </a:lnTo>
                  <a:close/>
                </a:path>
                <a:path w="282575" h="2057400">
                  <a:moveTo>
                    <a:pt x="214949" y="915262"/>
                  </a:moveTo>
                  <a:lnTo>
                    <a:pt x="201931" y="915262"/>
                  </a:lnTo>
                  <a:lnTo>
                    <a:pt x="201573" y="916285"/>
                  </a:lnTo>
                  <a:lnTo>
                    <a:pt x="193876" y="933179"/>
                  </a:lnTo>
                  <a:lnTo>
                    <a:pt x="194430" y="932512"/>
                  </a:lnTo>
                  <a:lnTo>
                    <a:pt x="208101" y="932512"/>
                  </a:lnTo>
                  <a:lnTo>
                    <a:pt x="213738" y="919974"/>
                  </a:lnTo>
                  <a:lnTo>
                    <a:pt x="214949" y="915262"/>
                  </a:lnTo>
                  <a:close/>
                </a:path>
                <a:path w="282575" h="2057400">
                  <a:moveTo>
                    <a:pt x="201709" y="915756"/>
                  </a:moveTo>
                  <a:lnTo>
                    <a:pt x="201471" y="916285"/>
                  </a:lnTo>
                  <a:lnTo>
                    <a:pt x="201709" y="915756"/>
                  </a:lnTo>
                  <a:close/>
                </a:path>
                <a:path w="282575" h="2057400">
                  <a:moveTo>
                    <a:pt x="201931" y="915262"/>
                  </a:moveTo>
                  <a:lnTo>
                    <a:pt x="201709" y="915756"/>
                  </a:lnTo>
                  <a:lnTo>
                    <a:pt x="201573" y="916285"/>
                  </a:lnTo>
                  <a:lnTo>
                    <a:pt x="201931" y="915262"/>
                  </a:lnTo>
                  <a:close/>
                </a:path>
                <a:path w="282575" h="2057400">
                  <a:moveTo>
                    <a:pt x="221372" y="889287"/>
                  </a:moveTo>
                  <a:lnTo>
                    <a:pt x="208511" y="889287"/>
                  </a:lnTo>
                  <a:lnTo>
                    <a:pt x="208401" y="889800"/>
                  </a:lnTo>
                  <a:lnTo>
                    <a:pt x="201709" y="915756"/>
                  </a:lnTo>
                  <a:lnTo>
                    <a:pt x="201931" y="915262"/>
                  </a:lnTo>
                  <a:lnTo>
                    <a:pt x="214949" y="915262"/>
                  </a:lnTo>
                  <a:lnTo>
                    <a:pt x="220877" y="892194"/>
                  </a:lnTo>
                  <a:lnTo>
                    <a:pt x="221372" y="889287"/>
                  </a:lnTo>
                  <a:close/>
                </a:path>
                <a:path w="282575" h="2057400">
                  <a:moveTo>
                    <a:pt x="208446" y="889538"/>
                  </a:moveTo>
                  <a:lnTo>
                    <a:pt x="208379" y="889800"/>
                  </a:lnTo>
                  <a:lnTo>
                    <a:pt x="208446" y="889538"/>
                  </a:lnTo>
                  <a:close/>
                </a:path>
                <a:path w="282575" h="2057400">
                  <a:moveTo>
                    <a:pt x="224175" y="872439"/>
                  </a:moveTo>
                  <a:lnTo>
                    <a:pt x="211362" y="872439"/>
                  </a:lnTo>
                  <a:lnTo>
                    <a:pt x="208446" y="889538"/>
                  </a:lnTo>
                  <a:lnTo>
                    <a:pt x="208511" y="889287"/>
                  </a:lnTo>
                  <a:lnTo>
                    <a:pt x="221372" y="889287"/>
                  </a:lnTo>
                  <a:lnTo>
                    <a:pt x="223900" y="874466"/>
                  </a:lnTo>
                  <a:lnTo>
                    <a:pt x="224175" y="872439"/>
                  </a:lnTo>
                  <a:close/>
                </a:path>
                <a:path w="282575" h="2057400">
                  <a:moveTo>
                    <a:pt x="226863" y="852279"/>
                  </a:moveTo>
                  <a:lnTo>
                    <a:pt x="214087" y="852279"/>
                  </a:lnTo>
                  <a:lnTo>
                    <a:pt x="211343" y="872547"/>
                  </a:lnTo>
                  <a:lnTo>
                    <a:pt x="224175" y="872439"/>
                  </a:lnTo>
                  <a:lnTo>
                    <a:pt x="226683" y="853906"/>
                  </a:lnTo>
                  <a:lnTo>
                    <a:pt x="226863" y="852279"/>
                  </a:lnTo>
                  <a:close/>
                </a:path>
                <a:path w="282575" h="2057400">
                  <a:moveTo>
                    <a:pt x="229382" y="829278"/>
                  </a:moveTo>
                  <a:lnTo>
                    <a:pt x="216630" y="829278"/>
                  </a:lnTo>
                  <a:lnTo>
                    <a:pt x="214076" y="852362"/>
                  </a:lnTo>
                  <a:lnTo>
                    <a:pt x="226863" y="852279"/>
                  </a:lnTo>
                  <a:lnTo>
                    <a:pt x="229259" y="830616"/>
                  </a:lnTo>
                  <a:lnTo>
                    <a:pt x="229382" y="829278"/>
                  </a:lnTo>
                  <a:close/>
                </a:path>
                <a:path w="282575" h="2057400">
                  <a:moveTo>
                    <a:pt x="231722" y="803690"/>
                  </a:moveTo>
                  <a:lnTo>
                    <a:pt x="218991" y="803690"/>
                  </a:lnTo>
                  <a:lnTo>
                    <a:pt x="216624" y="829326"/>
                  </a:lnTo>
                  <a:lnTo>
                    <a:pt x="229382" y="829278"/>
                  </a:lnTo>
                  <a:lnTo>
                    <a:pt x="231642" y="804795"/>
                  </a:lnTo>
                  <a:lnTo>
                    <a:pt x="231722" y="803690"/>
                  </a:lnTo>
                  <a:close/>
                </a:path>
                <a:path w="282575" h="2057400">
                  <a:moveTo>
                    <a:pt x="235903" y="745707"/>
                  </a:moveTo>
                  <a:lnTo>
                    <a:pt x="223185" y="745707"/>
                  </a:lnTo>
                  <a:lnTo>
                    <a:pt x="218980" y="803807"/>
                  </a:lnTo>
                  <a:lnTo>
                    <a:pt x="231722" y="803690"/>
                  </a:lnTo>
                  <a:lnTo>
                    <a:pt x="235856" y="746565"/>
                  </a:lnTo>
                  <a:lnTo>
                    <a:pt x="235903" y="745707"/>
                  </a:lnTo>
                  <a:close/>
                </a:path>
                <a:path w="282575" h="2057400">
                  <a:moveTo>
                    <a:pt x="239424" y="680335"/>
                  </a:moveTo>
                  <a:lnTo>
                    <a:pt x="226712" y="680335"/>
                  </a:lnTo>
                  <a:lnTo>
                    <a:pt x="223180" y="745778"/>
                  </a:lnTo>
                  <a:lnTo>
                    <a:pt x="235903" y="745707"/>
                  </a:lnTo>
                  <a:lnTo>
                    <a:pt x="239424" y="680335"/>
                  </a:lnTo>
                  <a:close/>
                </a:path>
                <a:path w="282575" h="2057400">
                  <a:moveTo>
                    <a:pt x="242336" y="609418"/>
                  </a:moveTo>
                  <a:lnTo>
                    <a:pt x="229631" y="609418"/>
                  </a:lnTo>
                  <a:lnTo>
                    <a:pt x="226710" y="680371"/>
                  </a:lnTo>
                  <a:lnTo>
                    <a:pt x="239424" y="680335"/>
                  </a:lnTo>
                  <a:lnTo>
                    <a:pt x="242336" y="609418"/>
                  </a:lnTo>
                  <a:close/>
                </a:path>
                <a:path w="282575" h="2057400">
                  <a:moveTo>
                    <a:pt x="247990" y="382192"/>
                  </a:moveTo>
                  <a:lnTo>
                    <a:pt x="235289" y="382192"/>
                  </a:lnTo>
                  <a:lnTo>
                    <a:pt x="231982" y="535211"/>
                  </a:lnTo>
                  <a:lnTo>
                    <a:pt x="229628" y="609478"/>
                  </a:lnTo>
                  <a:lnTo>
                    <a:pt x="242336" y="609418"/>
                  </a:lnTo>
                  <a:lnTo>
                    <a:pt x="244697" y="534840"/>
                  </a:lnTo>
                  <a:lnTo>
                    <a:pt x="247990" y="382192"/>
                  </a:lnTo>
                  <a:close/>
                </a:path>
                <a:path w="282575" h="2057400">
                  <a:moveTo>
                    <a:pt x="250500" y="76193"/>
                  </a:moveTo>
                  <a:lnTo>
                    <a:pt x="237800" y="76206"/>
                  </a:lnTo>
                  <a:lnTo>
                    <a:pt x="237739" y="115561"/>
                  </a:lnTo>
                  <a:lnTo>
                    <a:pt x="237499" y="172772"/>
                  </a:lnTo>
                  <a:lnTo>
                    <a:pt x="237049" y="237561"/>
                  </a:lnTo>
                  <a:lnTo>
                    <a:pt x="236329" y="308074"/>
                  </a:lnTo>
                  <a:lnTo>
                    <a:pt x="235287" y="382240"/>
                  </a:lnTo>
                  <a:lnTo>
                    <a:pt x="247990" y="382192"/>
                  </a:lnTo>
                  <a:lnTo>
                    <a:pt x="249032" y="307907"/>
                  </a:lnTo>
                  <a:lnTo>
                    <a:pt x="249750" y="237441"/>
                  </a:lnTo>
                  <a:lnTo>
                    <a:pt x="250200" y="172684"/>
                  </a:lnTo>
                  <a:lnTo>
                    <a:pt x="250440" y="115561"/>
                  </a:lnTo>
                  <a:lnTo>
                    <a:pt x="250500" y="76193"/>
                  </a:lnTo>
                  <a:close/>
                </a:path>
                <a:path w="282575" h="2057400">
                  <a:moveTo>
                    <a:pt x="236331" y="307907"/>
                  </a:moveTo>
                  <a:close/>
                </a:path>
                <a:path w="282575" h="2057400">
                  <a:moveTo>
                    <a:pt x="237050" y="237441"/>
                  </a:moveTo>
                  <a:close/>
                </a:path>
                <a:path w="282575" h="2057400">
                  <a:moveTo>
                    <a:pt x="244090" y="0"/>
                  </a:moveTo>
                  <a:lnTo>
                    <a:pt x="206065" y="76238"/>
                  </a:lnTo>
                  <a:lnTo>
                    <a:pt x="237800" y="76206"/>
                  </a:lnTo>
                  <a:lnTo>
                    <a:pt x="237802" y="63498"/>
                  </a:lnTo>
                  <a:lnTo>
                    <a:pt x="275917" y="63498"/>
                  </a:lnTo>
                  <a:lnTo>
                    <a:pt x="244090" y="0"/>
                  </a:lnTo>
                  <a:close/>
                </a:path>
                <a:path w="282575" h="2057400">
                  <a:moveTo>
                    <a:pt x="237802" y="63498"/>
                  </a:moveTo>
                  <a:lnTo>
                    <a:pt x="237800" y="76206"/>
                  </a:lnTo>
                  <a:lnTo>
                    <a:pt x="250500" y="76193"/>
                  </a:lnTo>
                  <a:lnTo>
                    <a:pt x="250502" y="63501"/>
                  </a:lnTo>
                  <a:lnTo>
                    <a:pt x="237802" y="63498"/>
                  </a:lnTo>
                  <a:close/>
                </a:path>
                <a:path w="282575" h="2057400">
                  <a:moveTo>
                    <a:pt x="275917" y="63498"/>
                  </a:moveTo>
                  <a:lnTo>
                    <a:pt x="237802" y="63498"/>
                  </a:lnTo>
                  <a:lnTo>
                    <a:pt x="250502" y="63501"/>
                  </a:lnTo>
                  <a:lnTo>
                    <a:pt x="250500" y="76193"/>
                  </a:lnTo>
                  <a:lnTo>
                    <a:pt x="282265" y="76161"/>
                  </a:lnTo>
                  <a:lnTo>
                    <a:pt x="275917" y="63498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015412" y="54104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299"/>
                  </a:lnTo>
                  <a:lnTo>
                    <a:pt x="241300" y="24129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15412" y="5410405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323387" y="4880180"/>
              <a:ext cx="283210" cy="1176020"/>
            </a:xfrm>
            <a:custGeom>
              <a:avLst/>
              <a:gdLst/>
              <a:ahLst/>
              <a:cxnLst/>
              <a:rect l="l" t="t" r="r" b="b"/>
              <a:pathLst>
                <a:path w="283209" h="1176020">
                  <a:moveTo>
                    <a:pt x="283215" y="117541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342437" y="4880180"/>
              <a:ext cx="268605" cy="1176020"/>
            </a:xfrm>
            <a:custGeom>
              <a:avLst/>
              <a:gdLst/>
              <a:ahLst/>
              <a:cxnLst/>
              <a:rect l="l" t="t" r="r" b="b"/>
              <a:pathLst>
                <a:path w="268604" h="1176020">
                  <a:moveTo>
                    <a:pt x="0" y="1175415"/>
                  </a:moveTo>
                  <a:lnTo>
                    <a:pt x="268340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3748013" y="5948679"/>
            <a:ext cx="423545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non-volatile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(Flash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Disk)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Recovery</a:t>
            </a:r>
            <a:r>
              <a:rPr spc="-270" dirty="0"/>
              <a:t> </a:t>
            </a:r>
            <a:r>
              <a:rPr dirty="0"/>
              <a:t>After</a:t>
            </a:r>
            <a:r>
              <a:rPr spc="-80" dirty="0"/>
              <a:t> </a:t>
            </a:r>
            <a:r>
              <a:rPr spc="-10" dirty="0"/>
              <a:t>Commit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4230370" cy="1941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latin typeface="Gulim"/>
                <a:cs typeface="Gulim"/>
              </a:rPr>
              <a:t>Scan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log,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find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start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Find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matching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commit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Gulim"/>
                <a:cs typeface="Gulim"/>
              </a:rPr>
              <a:t>Redo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it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90" dirty="0">
                <a:latin typeface="Gulim"/>
                <a:cs typeface="Gulim"/>
              </a:rPr>
              <a:t>as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usual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85" dirty="0">
                <a:latin typeface="Dotum"/>
                <a:cs typeface="Dotum"/>
              </a:rPr>
              <a:t>Or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just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let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happen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later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56584" y="1459738"/>
            <a:ext cx="2108200" cy="3054350"/>
            <a:chOff x="8256584" y="1459738"/>
            <a:chExt cx="2108200" cy="3054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758" y="1462912"/>
              <a:ext cx="2101857" cy="3048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59759" y="1462913"/>
              <a:ext cx="2101850" cy="3048000"/>
            </a:xfrm>
            <a:custGeom>
              <a:avLst/>
              <a:gdLst/>
              <a:ahLst/>
              <a:cxnLst/>
              <a:rect l="l" t="t" r="r" b="b"/>
              <a:pathLst>
                <a:path w="2101850" h="3048000">
                  <a:moveTo>
                    <a:pt x="2101853" y="262730"/>
                  </a:moveTo>
                  <a:lnTo>
                    <a:pt x="2080502" y="315679"/>
                  </a:lnTo>
                  <a:lnTo>
                    <a:pt x="2043849" y="349026"/>
                  </a:lnTo>
                  <a:lnTo>
                    <a:pt x="1990721" y="380445"/>
                  </a:lnTo>
                  <a:lnTo>
                    <a:pt x="1922371" y="409624"/>
                  </a:lnTo>
                  <a:lnTo>
                    <a:pt x="1882879" y="423276"/>
                  </a:lnTo>
                  <a:lnTo>
                    <a:pt x="1840051" y="436250"/>
                  </a:lnTo>
                  <a:lnTo>
                    <a:pt x="1794043" y="448508"/>
                  </a:lnTo>
                  <a:lnTo>
                    <a:pt x="1745013" y="460009"/>
                  </a:lnTo>
                  <a:lnTo>
                    <a:pt x="1693116" y="470716"/>
                  </a:lnTo>
                  <a:lnTo>
                    <a:pt x="1638509" y="480589"/>
                  </a:lnTo>
                  <a:lnTo>
                    <a:pt x="1581349" y="489589"/>
                  </a:lnTo>
                  <a:lnTo>
                    <a:pt x="1521792" y="497677"/>
                  </a:lnTo>
                  <a:lnTo>
                    <a:pt x="1459994" y="504813"/>
                  </a:lnTo>
                  <a:lnTo>
                    <a:pt x="1396113" y="510959"/>
                  </a:lnTo>
                  <a:lnTo>
                    <a:pt x="1330304" y="516075"/>
                  </a:lnTo>
                  <a:lnTo>
                    <a:pt x="1262724" y="520122"/>
                  </a:lnTo>
                  <a:lnTo>
                    <a:pt x="1193530" y="523061"/>
                  </a:lnTo>
                  <a:lnTo>
                    <a:pt x="1122879" y="524853"/>
                  </a:lnTo>
                  <a:lnTo>
                    <a:pt x="1050926" y="525460"/>
                  </a:lnTo>
                  <a:lnTo>
                    <a:pt x="978973" y="524853"/>
                  </a:lnTo>
                  <a:lnTo>
                    <a:pt x="908321" y="523061"/>
                  </a:lnTo>
                  <a:lnTo>
                    <a:pt x="839128" y="520122"/>
                  </a:lnTo>
                  <a:lnTo>
                    <a:pt x="771548" y="516075"/>
                  </a:lnTo>
                  <a:lnTo>
                    <a:pt x="705739" y="510959"/>
                  </a:lnTo>
                  <a:lnTo>
                    <a:pt x="641858" y="504813"/>
                  </a:lnTo>
                  <a:lnTo>
                    <a:pt x="580060" y="497677"/>
                  </a:lnTo>
                  <a:lnTo>
                    <a:pt x="520503" y="489589"/>
                  </a:lnTo>
                  <a:lnTo>
                    <a:pt x="463343" y="480589"/>
                  </a:lnTo>
                  <a:lnTo>
                    <a:pt x="408736" y="470716"/>
                  </a:lnTo>
                  <a:lnTo>
                    <a:pt x="356839" y="460009"/>
                  </a:lnTo>
                  <a:lnTo>
                    <a:pt x="307809" y="448508"/>
                  </a:lnTo>
                  <a:lnTo>
                    <a:pt x="261801" y="436250"/>
                  </a:lnTo>
                  <a:lnTo>
                    <a:pt x="218973" y="423276"/>
                  </a:lnTo>
                  <a:lnTo>
                    <a:pt x="179481" y="409624"/>
                  </a:lnTo>
                  <a:lnTo>
                    <a:pt x="143482" y="395334"/>
                  </a:lnTo>
                  <a:lnTo>
                    <a:pt x="82587" y="364996"/>
                  </a:lnTo>
                  <a:lnTo>
                    <a:pt x="37540" y="332574"/>
                  </a:lnTo>
                  <a:lnTo>
                    <a:pt x="9593" y="298380"/>
                  </a:lnTo>
                  <a:lnTo>
                    <a:pt x="0" y="262730"/>
                  </a:lnTo>
                  <a:lnTo>
                    <a:pt x="2424" y="244741"/>
                  </a:lnTo>
                  <a:lnTo>
                    <a:pt x="21351" y="209780"/>
                  </a:lnTo>
                  <a:lnTo>
                    <a:pt x="58004" y="176433"/>
                  </a:lnTo>
                  <a:lnTo>
                    <a:pt x="111131" y="145014"/>
                  </a:lnTo>
                  <a:lnTo>
                    <a:pt x="179481" y="115835"/>
                  </a:lnTo>
                  <a:lnTo>
                    <a:pt x="218973" y="102183"/>
                  </a:lnTo>
                  <a:lnTo>
                    <a:pt x="261801" y="89209"/>
                  </a:lnTo>
                  <a:lnTo>
                    <a:pt x="307809" y="76951"/>
                  </a:lnTo>
                  <a:lnTo>
                    <a:pt x="356839" y="65450"/>
                  </a:lnTo>
                  <a:lnTo>
                    <a:pt x="408736" y="54743"/>
                  </a:lnTo>
                  <a:lnTo>
                    <a:pt x="463343" y="44870"/>
                  </a:lnTo>
                  <a:lnTo>
                    <a:pt x="520503" y="35870"/>
                  </a:lnTo>
                  <a:lnTo>
                    <a:pt x="580060" y="27782"/>
                  </a:lnTo>
                  <a:lnTo>
                    <a:pt x="641858" y="20646"/>
                  </a:lnTo>
                  <a:lnTo>
                    <a:pt x="705739" y="14500"/>
                  </a:lnTo>
                  <a:lnTo>
                    <a:pt x="771548" y="9384"/>
                  </a:lnTo>
                  <a:lnTo>
                    <a:pt x="839128" y="5337"/>
                  </a:lnTo>
                  <a:lnTo>
                    <a:pt x="908321" y="2398"/>
                  </a:lnTo>
                  <a:lnTo>
                    <a:pt x="978973" y="606"/>
                  </a:lnTo>
                  <a:lnTo>
                    <a:pt x="1050926" y="0"/>
                  </a:lnTo>
                  <a:lnTo>
                    <a:pt x="1122879" y="606"/>
                  </a:lnTo>
                  <a:lnTo>
                    <a:pt x="1193530" y="2398"/>
                  </a:lnTo>
                  <a:lnTo>
                    <a:pt x="1262724" y="5337"/>
                  </a:lnTo>
                  <a:lnTo>
                    <a:pt x="1330304" y="9384"/>
                  </a:lnTo>
                  <a:lnTo>
                    <a:pt x="1396113" y="14500"/>
                  </a:lnTo>
                  <a:lnTo>
                    <a:pt x="1459994" y="20646"/>
                  </a:lnTo>
                  <a:lnTo>
                    <a:pt x="1521792" y="27782"/>
                  </a:lnTo>
                  <a:lnTo>
                    <a:pt x="1581349" y="35870"/>
                  </a:lnTo>
                  <a:lnTo>
                    <a:pt x="1638509" y="44870"/>
                  </a:lnTo>
                  <a:lnTo>
                    <a:pt x="1693116" y="54743"/>
                  </a:lnTo>
                  <a:lnTo>
                    <a:pt x="1745013" y="65450"/>
                  </a:lnTo>
                  <a:lnTo>
                    <a:pt x="1794043" y="76951"/>
                  </a:lnTo>
                  <a:lnTo>
                    <a:pt x="1840051" y="89209"/>
                  </a:lnTo>
                  <a:lnTo>
                    <a:pt x="1882879" y="102183"/>
                  </a:lnTo>
                  <a:lnTo>
                    <a:pt x="1922371" y="115835"/>
                  </a:lnTo>
                  <a:lnTo>
                    <a:pt x="1958371" y="130125"/>
                  </a:lnTo>
                  <a:lnTo>
                    <a:pt x="2019266" y="160463"/>
                  </a:lnTo>
                  <a:lnTo>
                    <a:pt x="2064313" y="192885"/>
                  </a:lnTo>
                  <a:lnTo>
                    <a:pt x="2092259" y="227079"/>
                  </a:lnTo>
                  <a:lnTo>
                    <a:pt x="2101853" y="262730"/>
                  </a:lnTo>
                  <a:lnTo>
                    <a:pt x="2101853" y="2785270"/>
                  </a:lnTo>
                  <a:lnTo>
                    <a:pt x="2080502" y="2838219"/>
                  </a:lnTo>
                  <a:lnTo>
                    <a:pt x="2043849" y="2871566"/>
                  </a:lnTo>
                  <a:lnTo>
                    <a:pt x="1990721" y="2902985"/>
                  </a:lnTo>
                  <a:lnTo>
                    <a:pt x="1922371" y="2932164"/>
                  </a:lnTo>
                  <a:lnTo>
                    <a:pt x="1882879" y="2945816"/>
                  </a:lnTo>
                  <a:lnTo>
                    <a:pt x="1840051" y="2958790"/>
                  </a:lnTo>
                  <a:lnTo>
                    <a:pt x="1794043" y="2971048"/>
                  </a:lnTo>
                  <a:lnTo>
                    <a:pt x="1745013" y="2982550"/>
                  </a:lnTo>
                  <a:lnTo>
                    <a:pt x="1693116" y="2993257"/>
                  </a:lnTo>
                  <a:lnTo>
                    <a:pt x="1638509" y="3003129"/>
                  </a:lnTo>
                  <a:lnTo>
                    <a:pt x="1581349" y="3012129"/>
                  </a:lnTo>
                  <a:lnTo>
                    <a:pt x="1521792" y="3020217"/>
                  </a:lnTo>
                  <a:lnTo>
                    <a:pt x="1459994" y="3027353"/>
                  </a:lnTo>
                  <a:lnTo>
                    <a:pt x="1396113" y="3033499"/>
                  </a:lnTo>
                  <a:lnTo>
                    <a:pt x="1330304" y="3038615"/>
                  </a:lnTo>
                  <a:lnTo>
                    <a:pt x="1262724" y="3042662"/>
                  </a:lnTo>
                  <a:lnTo>
                    <a:pt x="1193530" y="3045601"/>
                  </a:lnTo>
                  <a:lnTo>
                    <a:pt x="1122879" y="3047393"/>
                  </a:lnTo>
                  <a:lnTo>
                    <a:pt x="1050926" y="3048000"/>
                  </a:lnTo>
                  <a:lnTo>
                    <a:pt x="978973" y="3047393"/>
                  </a:lnTo>
                  <a:lnTo>
                    <a:pt x="908321" y="3045601"/>
                  </a:lnTo>
                  <a:lnTo>
                    <a:pt x="839128" y="3042662"/>
                  </a:lnTo>
                  <a:lnTo>
                    <a:pt x="771548" y="3038615"/>
                  </a:lnTo>
                  <a:lnTo>
                    <a:pt x="705739" y="3033499"/>
                  </a:lnTo>
                  <a:lnTo>
                    <a:pt x="641858" y="3027353"/>
                  </a:lnTo>
                  <a:lnTo>
                    <a:pt x="580060" y="3020217"/>
                  </a:lnTo>
                  <a:lnTo>
                    <a:pt x="520503" y="3012129"/>
                  </a:lnTo>
                  <a:lnTo>
                    <a:pt x="463343" y="3003129"/>
                  </a:lnTo>
                  <a:lnTo>
                    <a:pt x="408736" y="2993257"/>
                  </a:lnTo>
                  <a:lnTo>
                    <a:pt x="356839" y="2982550"/>
                  </a:lnTo>
                  <a:lnTo>
                    <a:pt x="307809" y="2971048"/>
                  </a:lnTo>
                  <a:lnTo>
                    <a:pt x="261801" y="2958790"/>
                  </a:lnTo>
                  <a:lnTo>
                    <a:pt x="218973" y="2945816"/>
                  </a:lnTo>
                  <a:lnTo>
                    <a:pt x="179481" y="2932164"/>
                  </a:lnTo>
                  <a:lnTo>
                    <a:pt x="143482" y="2917875"/>
                  </a:lnTo>
                  <a:lnTo>
                    <a:pt x="82587" y="2887536"/>
                  </a:lnTo>
                  <a:lnTo>
                    <a:pt x="37540" y="2855114"/>
                  </a:lnTo>
                  <a:lnTo>
                    <a:pt x="9593" y="2820920"/>
                  </a:lnTo>
                  <a:lnTo>
                    <a:pt x="0" y="2785270"/>
                  </a:lnTo>
                  <a:lnTo>
                    <a:pt x="3" y="26273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1216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16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3601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3601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081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3238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23850" y="36195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0812" y="2580513"/>
              <a:ext cx="323850" cy="361950"/>
            </a:xfrm>
            <a:custGeom>
              <a:avLst/>
              <a:gdLst/>
              <a:ahLst/>
              <a:cxnLst/>
              <a:rect l="l" t="t" r="r" b="b"/>
              <a:pathLst>
                <a:path w="323850" h="361950">
                  <a:moveTo>
                    <a:pt x="0" y="36195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64662" y="2580513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64662" y="2580513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98062" y="2580513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31750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17500" y="3619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98062" y="2580513"/>
              <a:ext cx="317500" cy="361950"/>
            </a:xfrm>
            <a:custGeom>
              <a:avLst/>
              <a:gdLst/>
              <a:ahLst/>
              <a:cxnLst/>
              <a:rect l="l" t="t" r="r" b="b"/>
              <a:pathLst>
                <a:path w="317500" h="361950">
                  <a:moveTo>
                    <a:pt x="0" y="361950"/>
                  </a:moveTo>
                  <a:lnTo>
                    <a:pt x="0" y="0"/>
                  </a:lnTo>
                  <a:lnTo>
                    <a:pt x="317500" y="0"/>
                  </a:lnTo>
                  <a:lnTo>
                    <a:pt x="317500" y="361950"/>
                  </a:lnTo>
                  <a:lnTo>
                    <a:pt x="0" y="3619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612426" y="2647188"/>
            <a:ext cx="278765" cy="254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05187" y="2151888"/>
            <a:ext cx="7937500" cy="3657600"/>
            <a:chOff x="3405187" y="2151888"/>
            <a:chExt cx="7937500" cy="3657600"/>
          </a:xfrm>
        </p:grpSpPr>
        <p:sp>
          <p:nvSpPr>
            <p:cNvPr id="20" name="object 20"/>
            <p:cNvSpPr/>
            <p:nvPr/>
          </p:nvSpPr>
          <p:spPr>
            <a:xfrm>
              <a:off x="91551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551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138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138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726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726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313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3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964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964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552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552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076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076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727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27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724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724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311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311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899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899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486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4866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137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5137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7251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49"/>
                  </a:moveTo>
                  <a:lnTo>
                    <a:pt x="158750" y="120649"/>
                  </a:lnTo>
                  <a:lnTo>
                    <a:pt x="158750" y="0"/>
                  </a:lnTo>
                  <a:lnTo>
                    <a:pt x="0" y="0"/>
                  </a:lnTo>
                  <a:lnTo>
                    <a:pt x="0" y="120649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725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8312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831262" y="21550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900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90012" y="2155063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393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393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806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806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2092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092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343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343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756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0756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042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042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5455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5455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868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868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281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281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567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567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4980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498012" y="31837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761412" y="40092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61412" y="40092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9161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9161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40276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40276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26612" y="40092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726612" y="40092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75812" y="35774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75812" y="35774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596312" y="35520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96312" y="35520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91612" y="35774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330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30200" y="30480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91612" y="3577463"/>
              <a:ext cx="330200" cy="304800"/>
            </a:xfrm>
            <a:custGeom>
              <a:avLst/>
              <a:gdLst/>
              <a:ahLst/>
              <a:cxnLst/>
              <a:rect l="l" t="t" r="r" b="b"/>
              <a:pathLst>
                <a:path w="330200" h="304800">
                  <a:moveTo>
                    <a:pt x="0" y="30480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67762" y="31964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767762" y="31964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2181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>
                <a:alpha val="2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421812" y="4009263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408362" y="5177663"/>
              <a:ext cx="7931150" cy="628650"/>
            </a:xfrm>
            <a:custGeom>
              <a:avLst/>
              <a:gdLst/>
              <a:ahLst/>
              <a:cxnLst/>
              <a:rect l="l" t="t" r="r" b="b"/>
              <a:pathLst>
                <a:path w="7931150" h="628650">
                  <a:moveTo>
                    <a:pt x="0" y="0"/>
                  </a:moveTo>
                  <a:lnTo>
                    <a:pt x="7931150" y="0"/>
                  </a:lnTo>
                  <a:lnTo>
                    <a:pt x="7931150" y="628650"/>
                  </a:lnTo>
                  <a:lnTo>
                    <a:pt x="0" y="6286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678678" y="4837861"/>
              <a:ext cx="5515610" cy="341630"/>
            </a:xfrm>
            <a:custGeom>
              <a:avLst/>
              <a:gdLst/>
              <a:ahLst/>
              <a:cxnLst/>
              <a:rect l="l" t="t" r="r" b="b"/>
              <a:pathLst>
                <a:path w="5515609" h="341629">
                  <a:moveTo>
                    <a:pt x="109385" y="242938"/>
                  </a:moveTo>
                  <a:lnTo>
                    <a:pt x="107442" y="239420"/>
                  </a:lnTo>
                  <a:lnTo>
                    <a:pt x="100698" y="237464"/>
                  </a:lnTo>
                  <a:lnTo>
                    <a:pt x="97180" y="239420"/>
                  </a:lnTo>
                  <a:lnTo>
                    <a:pt x="78219" y="304965"/>
                  </a:lnTo>
                  <a:lnTo>
                    <a:pt x="12306" y="42976"/>
                  </a:lnTo>
                  <a:lnTo>
                    <a:pt x="0" y="46075"/>
                  </a:lnTo>
                  <a:lnTo>
                    <a:pt x="65900" y="308063"/>
                  </a:lnTo>
                  <a:lnTo>
                    <a:pt x="18186" y="259283"/>
                  </a:lnTo>
                  <a:lnTo>
                    <a:pt x="14160" y="259245"/>
                  </a:lnTo>
                  <a:lnTo>
                    <a:pt x="9144" y="264147"/>
                  </a:lnTo>
                  <a:lnTo>
                    <a:pt x="9105" y="268173"/>
                  </a:lnTo>
                  <a:lnTo>
                    <a:pt x="80860" y="341503"/>
                  </a:lnTo>
                  <a:lnTo>
                    <a:pt x="83947" y="330835"/>
                  </a:lnTo>
                  <a:lnTo>
                    <a:pt x="109385" y="242938"/>
                  </a:lnTo>
                  <a:close/>
                </a:path>
                <a:path w="5515609" h="341629">
                  <a:moveTo>
                    <a:pt x="5515038" y="207797"/>
                  </a:moveTo>
                  <a:lnTo>
                    <a:pt x="5513971" y="203923"/>
                  </a:lnTo>
                  <a:lnTo>
                    <a:pt x="5507863" y="200469"/>
                  </a:lnTo>
                  <a:lnTo>
                    <a:pt x="5503989" y="201536"/>
                  </a:lnTo>
                  <a:lnTo>
                    <a:pt x="5470334" y="260896"/>
                  </a:lnTo>
                  <a:lnTo>
                    <a:pt x="5467159" y="0"/>
                  </a:lnTo>
                  <a:lnTo>
                    <a:pt x="5454459" y="165"/>
                  </a:lnTo>
                  <a:lnTo>
                    <a:pt x="5457634" y="261048"/>
                  </a:lnTo>
                  <a:lnTo>
                    <a:pt x="5422531" y="202526"/>
                  </a:lnTo>
                  <a:lnTo>
                    <a:pt x="5418633" y="201549"/>
                  </a:lnTo>
                  <a:lnTo>
                    <a:pt x="5412613" y="205155"/>
                  </a:lnTo>
                  <a:lnTo>
                    <a:pt x="5411648" y="209067"/>
                  </a:lnTo>
                  <a:lnTo>
                    <a:pt x="5464416" y="297053"/>
                  </a:lnTo>
                  <a:lnTo>
                    <a:pt x="5471528" y="284530"/>
                  </a:lnTo>
                  <a:lnTo>
                    <a:pt x="5515038" y="20779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64212" y="5190363"/>
              <a:ext cx="1581150" cy="615950"/>
            </a:xfrm>
            <a:custGeom>
              <a:avLst/>
              <a:gdLst/>
              <a:ahLst/>
              <a:cxnLst/>
              <a:rect l="l" t="t" r="r" b="b"/>
              <a:pathLst>
                <a:path w="1581150" h="615950">
                  <a:moveTo>
                    <a:pt x="0" y="0"/>
                  </a:moveTo>
                  <a:lnTo>
                    <a:pt x="1581150" y="0"/>
                  </a:lnTo>
                  <a:lnTo>
                    <a:pt x="158115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509096" y="1986787"/>
            <a:ext cx="1151890" cy="14554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82550" marR="51435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Free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Space </a:t>
            </a:r>
            <a:r>
              <a:rPr sz="1800" spc="-25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  <a:p>
            <a:pPr marL="116205" marR="5080" indent="-104139">
              <a:lnSpc>
                <a:spcPct val="1597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blocks </a:t>
            </a:r>
            <a:r>
              <a:rPr sz="1800" dirty="0">
                <a:latin typeface="Times New Roman"/>
                <a:cs typeface="Times New Roman"/>
              </a:rPr>
              <a:t>Inode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621138" y="3840988"/>
            <a:ext cx="901700" cy="9474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Directory entries</a:t>
            </a:r>
            <a:endParaRPr sz="1800">
              <a:latin typeface="Times New Roman"/>
              <a:cs typeface="Times New Roman"/>
            </a:endParaRPr>
          </a:p>
          <a:p>
            <a:pPr marL="296545">
              <a:lnSpc>
                <a:spcPct val="100000"/>
              </a:lnSpc>
              <a:spcBef>
                <a:spcPts val="740"/>
              </a:spcBef>
            </a:pPr>
            <a:r>
              <a:rPr sz="1800" spc="-20" dirty="0">
                <a:latin typeface="Times New Roman"/>
                <a:cs typeface="Times New Roman"/>
              </a:rPr>
              <a:t>head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526156" y="4533138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767387" y="5180838"/>
            <a:ext cx="1579245" cy="622300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38100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latin typeface="Times New Roman"/>
                <a:cs typeface="Times New Roman"/>
              </a:rPr>
              <a:t>pending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408362" y="5177663"/>
            <a:ext cx="2355850" cy="62865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358900">
              <a:lnSpc>
                <a:spcPct val="100000"/>
              </a:lnSpc>
              <a:spcBef>
                <a:spcPts val="375"/>
              </a:spcBef>
            </a:pPr>
            <a:r>
              <a:rPr sz="1800" spc="-20" dirty="0">
                <a:latin typeface="Times New Roman"/>
                <a:cs typeface="Times New Roman"/>
              </a:rPr>
              <a:t>done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7350125" y="5195125"/>
            <a:ext cx="377825" cy="593725"/>
            <a:chOff x="7350125" y="5195125"/>
            <a:chExt cx="377825" cy="593725"/>
          </a:xfrm>
        </p:grpSpPr>
        <p:sp>
          <p:nvSpPr>
            <p:cNvPr id="101" name="object 101"/>
            <p:cNvSpPr/>
            <p:nvPr/>
          </p:nvSpPr>
          <p:spPr>
            <a:xfrm>
              <a:off x="7354887" y="5199887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368300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368300" y="5842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54887" y="5199887"/>
              <a:ext cx="368300" cy="584200"/>
            </a:xfrm>
            <a:custGeom>
              <a:avLst/>
              <a:gdLst/>
              <a:ahLst/>
              <a:cxnLst/>
              <a:rect l="l" t="t" r="r" b="b"/>
              <a:pathLst>
                <a:path w="368300" h="584200">
                  <a:moveTo>
                    <a:pt x="0" y="5842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584200"/>
                  </a:lnTo>
                  <a:lnTo>
                    <a:pt x="0" y="5842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402199" y="5282560"/>
            <a:ext cx="278765" cy="4191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20" dirty="0"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723187" y="2272538"/>
            <a:ext cx="2748280" cy="3681729"/>
            <a:chOff x="7723187" y="2272538"/>
            <a:chExt cx="2748280" cy="3681729"/>
          </a:xfrm>
        </p:grpSpPr>
        <p:sp>
          <p:nvSpPr>
            <p:cNvPr id="105" name="object 105"/>
            <p:cNvSpPr/>
            <p:nvPr/>
          </p:nvSpPr>
          <p:spPr>
            <a:xfrm>
              <a:off x="7789862" y="54697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89862" y="5469762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948612" y="5469763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20650"/>
                  </a:lnTo>
                  <a:lnTo>
                    <a:pt x="158750" y="12065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48612" y="5469762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107362" y="5469762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07362" y="5469762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66112" y="5469762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15875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58750" y="12064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66112" y="5469762"/>
              <a:ext cx="158750" cy="120650"/>
            </a:xfrm>
            <a:custGeom>
              <a:avLst/>
              <a:gdLst/>
              <a:ahLst/>
              <a:cxnLst/>
              <a:rect l="l" t="t" r="r" b="b"/>
              <a:pathLst>
                <a:path w="158750" h="120650">
                  <a:moveTo>
                    <a:pt x="0" y="120650"/>
                  </a:moveTo>
                  <a:lnTo>
                    <a:pt x="0" y="0"/>
                  </a:lnTo>
                  <a:lnTo>
                    <a:pt x="158750" y="0"/>
                  </a:lnTo>
                  <a:lnTo>
                    <a:pt x="15875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796212" y="5482462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165100" y="0"/>
                  </a:moveTo>
                  <a:lnTo>
                    <a:pt x="0" y="0"/>
                  </a:lnTo>
                  <a:lnTo>
                    <a:pt x="0" y="120649"/>
                  </a:lnTo>
                  <a:lnTo>
                    <a:pt x="165100" y="120649"/>
                  </a:lnTo>
                  <a:lnTo>
                    <a:pt x="165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96212" y="5482462"/>
              <a:ext cx="165100" cy="120650"/>
            </a:xfrm>
            <a:custGeom>
              <a:avLst/>
              <a:gdLst/>
              <a:ahLst/>
              <a:cxnLst/>
              <a:rect l="l" t="t" r="r" b="b"/>
              <a:pathLst>
                <a:path w="165100" h="120650">
                  <a:moveTo>
                    <a:pt x="0" y="120650"/>
                  </a:moveTo>
                  <a:lnTo>
                    <a:pt x="0" y="0"/>
                  </a:lnTo>
                  <a:lnTo>
                    <a:pt x="165100" y="0"/>
                  </a:lnTo>
                  <a:lnTo>
                    <a:pt x="165100" y="120650"/>
                  </a:lnTo>
                  <a:lnTo>
                    <a:pt x="0" y="1206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26362" y="5190363"/>
              <a:ext cx="698500" cy="615950"/>
            </a:xfrm>
            <a:custGeom>
              <a:avLst/>
              <a:gdLst/>
              <a:ahLst/>
              <a:cxnLst/>
              <a:rect l="l" t="t" r="r" b="b"/>
              <a:pathLst>
                <a:path w="698500" h="615950">
                  <a:moveTo>
                    <a:pt x="0" y="0"/>
                  </a:moveTo>
                  <a:lnTo>
                    <a:pt x="698500" y="0"/>
                  </a:lnTo>
                  <a:lnTo>
                    <a:pt x="698500" y="615950"/>
                  </a:lnTo>
                  <a:lnTo>
                    <a:pt x="0" y="615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86006" y="2272538"/>
              <a:ext cx="694690" cy="3048000"/>
            </a:xfrm>
            <a:custGeom>
              <a:avLst/>
              <a:gdLst/>
              <a:ahLst/>
              <a:cxnLst/>
              <a:rect l="l" t="t" r="r" b="b"/>
              <a:pathLst>
                <a:path w="694690" h="3048000">
                  <a:moveTo>
                    <a:pt x="29978" y="2973422"/>
                  </a:moveTo>
                  <a:lnTo>
                    <a:pt x="21589" y="2975531"/>
                  </a:lnTo>
                  <a:lnTo>
                    <a:pt x="9877" y="2984258"/>
                  </a:lnTo>
                  <a:lnTo>
                    <a:pt x="2291" y="2996740"/>
                  </a:lnTo>
                  <a:lnTo>
                    <a:pt x="0" y="3011695"/>
                  </a:lnTo>
                  <a:lnTo>
                    <a:pt x="3689" y="3026368"/>
                  </a:lnTo>
                  <a:lnTo>
                    <a:pt x="12416" y="3038080"/>
                  </a:lnTo>
                  <a:lnTo>
                    <a:pt x="24899" y="3045666"/>
                  </a:lnTo>
                  <a:lnTo>
                    <a:pt x="39853" y="3047958"/>
                  </a:lnTo>
                  <a:lnTo>
                    <a:pt x="54526" y="3044268"/>
                  </a:lnTo>
                  <a:lnTo>
                    <a:pt x="66238" y="3035541"/>
                  </a:lnTo>
                  <a:lnTo>
                    <a:pt x="73824" y="3023059"/>
                  </a:lnTo>
                  <a:lnTo>
                    <a:pt x="75795" y="3010199"/>
                  </a:lnTo>
                  <a:lnTo>
                    <a:pt x="31714" y="3010199"/>
                  </a:lnTo>
                  <a:lnTo>
                    <a:pt x="29978" y="2973422"/>
                  </a:lnTo>
                  <a:close/>
                </a:path>
                <a:path w="694690" h="3048000">
                  <a:moveTo>
                    <a:pt x="36262" y="2971841"/>
                  </a:moveTo>
                  <a:lnTo>
                    <a:pt x="29978" y="2973422"/>
                  </a:lnTo>
                  <a:lnTo>
                    <a:pt x="31714" y="3010199"/>
                  </a:lnTo>
                  <a:lnTo>
                    <a:pt x="44400" y="3009600"/>
                  </a:lnTo>
                  <a:lnTo>
                    <a:pt x="42664" y="2972823"/>
                  </a:lnTo>
                  <a:lnTo>
                    <a:pt x="36262" y="2971841"/>
                  </a:lnTo>
                  <a:close/>
                </a:path>
                <a:path w="694690" h="3048000">
                  <a:moveTo>
                    <a:pt x="42664" y="2972823"/>
                  </a:moveTo>
                  <a:lnTo>
                    <a:pt x="44400" y="3009600"/>
                  </a:lnTo>
                  <a:lnTo>
                    <a:pt x="31714" y="3010199"/>
                  </a:lnTo>
                  <a:lnTo>
                    <a:pt x="75795" y="3010199"/>
                  </a:lnTo>
                  <a:lnTo>
                    <a:pt x="76116" y="3008104"/>
                  </a:lnTo>
                  <a:lnTo>
                    <a:pt x="72425" y="2993431"/>
                  </a:lnTo>
                  <a:lnTo>
                    <a:pt x="63698" y="2981719"/>
                  </a:lnTo>
                  <a:lnTo>
                    <a:pt x="51216" y="2974133"/>
                  </a:lnTo>
                  <a:lnTo>
                    <a:pt x="42664" y="2972823"/>
                  </a:lnTo>
                  <a:close/>
                </a:path>
                <a:path w="694690" h="3048000">
                  <a:moveTo>
                    <a:pt x="202647" y="1383817"/>
                  </a:moveTo>
                  <a:lnTo>
                    <a:pt x="135154" y="1400305"/>
                  </a:lnTo>
                  <a:lnTo>
                    <a:pt x="92781" y="1438036"/>
                  </a:lnTo>
                  <a:lnTo>
                    <a:pt x="70556" y="1478009"/>
                  </a:lnTo>
                  <a:lnTo>
                    <a:pt x="46097" y="1559876"/>
                  </a:lnTo>
                  <a:lnTo>
                    <a:pt x="33407" y="1623914"/>
                  </a:lnTo>
                  <a:lnTo>
                    <a:pt x="23162" y="1694679"/>
                  </a:lnTo>
                  <a:lnTo>
                    <a:pt x="15177" y="1771704"/>
                  </a:lnTo>
                  <a:lnTo>
                    <a:pt x="9273" y="1854520"/>
                  </a:lnTo>
                  <a:lnTo>
                    <a:pt x="5259" y="1943158"/>
                  </a:lnTo>
                  <a:lnTo>
                    <a:pt x="2996" y="2035868"/>
                  </a:lnTo>
                  <a:lnTo>
                    <a:pt x="2279" y="2132980"/>
                  </a:lnTo>
                  <a:lnTo>
                    <a:pt x="2941" y="2234121"/>
                  </a:lnTo>
                  <a:lnTo>
                    <a:pt x="4809" y="2338701"/>
                  </a:lnTo>
                  <a:lnTo>
                    <a:pt x="7713" y="2446185"/>
                  </a:lnTo>
                  <a:lnTo>
                    <a:pt x="11480" y="2556095"/>
                  </a:lnTo>
                  <a:lnTo>
                    <a:pt x="20908" y="2781214"/>
                  </a:lnTo>
                  <a:lnTo>
                    <a:pt x="29978" y="2973422"/>
                  </a:lnTo>
                  <a:lnTo>
                    <a:pt x="36262" y="2971841"/>
                  </a:lnTo>
                  <a:lnTo>
                    <a:pt x="42618" y="2971841"/>
                  </a:lnTo>
                  <a:lnTo>
                    <a:pt x="33595" y="2780633"/>
                  </a:lnTo>
                  <a:lnTo>
                    <a:pt x="24170" y="2555589"/>
                  </a:lnTo>
                  <a:lnTo>
                    <a:pt x="20407" y="2445773"/>
                  </a:lnTo>
                  <a:lnTo>
                    <a:pt x="17505" y="2338387"/>
                  </a:lnTo>
                  <a:lnTo>
                    <a:pt x="15639" y="2233930"/>
                  </a:lnTo>
                  <a:lnTo>
                    <a:pt x="14980" y="2132980"/>
                  </a:lnTo>
                  <a:lnTo>
                    <a:pt x="15697" y="2035868"/>
                  </a:lnTo>
                  <a:lnTo>
                    <a:pt x="17963" y="1943158"/>
                  </a:lnTo>
                  <a:lnTo>
                    <a:pt x="21949" y="1855340"/>
                  </a:lnTo>
                  <a:lnTo>
                    <a:pt x="27823" y="1772912"/>
                  </a:lnTo>
                  <a:lnTo>
                    <a:pt x="35755" y="1696372"/>
                  </a:lnTo>
                  <a:lnTo>
                    <a:pt x="45905" y="1626222"/>
                  </a:lnTo>
                  <a:lnTo>
                    <a:pt x="58429" y="1562975"/>
                  </a:lnTo>
                  <a:lnTo>
                    <a:pt x="73476" y="1507126"/>
                  </a:lnTo>
                  <a:lnTo>
                    <a:pt x="82160" y="1483259"/>
                  </a:lnTo>
                  <a:lnTo>
                    <a:pt x="82377" y="1482666"/>
                  </a:lnTo>
                  <a:lnTo>
                    <a:pt x="91975" y="1462940"/>
                  </a:lnTo>
                  <a:lnTo>
                    <a:pt x="92290" y="1462289"/>
                  </a:lnTo>
                  <a:lnTo>
                    <a:pt x="102817" y="1445914"/>
                  </a:lnTo>
                  <a:lnTo>
                    <a:pt x="103252" y="1445234"/>
                  </a:lnTo>
                  <a:lnTo>
                    <a:pt x="114601" y="1431899"/>
                  </a:lnTo>
                  <a:lnTo>
                    <a:pt x="115155" y="1431244"/>
                  </a:lnTo>
                  <a:lnTo>
                    <a:pt x="127270" y="1420613"/>
                  </a:lnTo>
                  <a:lnTo>
                    <a:pt x="127919" y="1420039"/>
                  </a:lnTo>
                  <a:lnTo>
                    <a:pt x="128049" y="1420039"/>
                  </a:lnTo>
                  <a:lnTo>
                    <a:pt x="140540" y="1411947"/>
                  </a:lnTo>
                  <a:lnTo>
                    <a:pt x="140274" y="1411947"/>
                  </a:lnTo>
                  <a:lnTo>
                    <a:pt x="141485" y="1411335"/>
                  </a:lnTo>
                  <a:lnTo>
                    <a:pt x="141897" y="1411335"/>
                  </a:lnTo>
                  <a:lnTo>
                    <a:pt x="170387" y="1400595"/>
                  </a:lnTo>
                  <a:lnTo>
                    <a:pt x="169873" y="1400595"/>
                  </a:lnTo>
                  <a:lnTo>
                    <a:pt x="171347" y="1400233"/>
                  </a:lnTo>
                  <a:lnTo>
                    <a:pt x="172851" y="1400233"/>
                  </a:lnTo>
                  <a:lnTo>
                    <a:pt x="203118" y="1396553"/>
                  </a:lnTo>
                  <a:lnTo>
                    <a:pt x="202584" y="1396528"/>
                  </a:lnTo>
                  <a:lnTo>
                    <a:pt x="203649" y="1396489"/>
                  </a:lnTo>
                  <a:lnTo>
                    <a:pt x="302365" y="1396489"/>
                  </a:lnTo>
                  <a:lnTo>
                    <a:pt x="277069" y="1391281"/>
                  </a:lnTo>
                  <a:lnTo>
                    <a:pt x="239341" y="1385544"/>
                  </a:lnTo>
                  <a:lnTo>
                    <a:pt x="202647" y="1383817"/>
                  </a:lnTo>
                  <a:close/>
                </a:path>
                <a:path w="694690" h="3048000">
                  <a:moveTo>
                    <a:pt x="42618" y="2971841"/>
                  </a:moveTo>
                  <a:lnTo>
                    <a:pt x="36262" y="2971841"/>
                  </a:lnTo>
                  <a:lnTo>
                    <a:pt x="42664" y="2972823"/>
                  </a:lnTo>
                  <a:lnTo>
                    <a:pt x="42618" y="2971841"/>
                  </a:lnTo>
                  <a:close/>
                </a:path>
                <a:path w="694690" h="3048000">
                  <a:moveTo>
                    <a:pt x="33595" y="2780633"/>
                  </a:moveTo>
                  <a:close/>
                </a:path>
                <a:path w="694690" h="3048000">
                  <a:moveTo>
                    <a:pt x="24170" y="2555589"/>
                  </a:moveTo>
                  <a:close/>
                </a:path>
                <a:path w="694690" h="3048000">
                  <a:moveTo>
                    <a:pt x="20407" y="2445778"/>
                  </a:moveTo>
                  <a:close/>
                </a:path>
                <a:path w="694690" h="3048000">
                  <a:moveTo>
                    <a:pt x="20407" y="2445773"/>
                  </a:moveTo>
                  <a:close/>
                </a:path>
                <a:path w="694690" h="3048000">
                  <a:moveTo>
                    <a:pt x="17506" y="2338414"/>
                  </a:moveTo>
                  <a:close/>
                </a:path>
                <a:path w="694690" h="3048000">
                  <a:moveTo>
                    <a:pt x="17505" y="2338387"/>
                  </a:moveTo>
                  <a:close/>
                </a:path>
                <a:path w="694690" h="3048000">
                  <a:moveTo>
                    <a:pt x="58470" y="1562768"/>
                  </a:moveTo>
                  <a:lnTo>
                    <a:pt x="58414" y="1562975"/>
                  </a:lnTo>
                  <a:lnTo>
                    <a:pt x="58470" y="1562768"/>
                  </a:lnTo>
                  <a:close/>
                </a:path>
                <a:path w="694690" h="3048000">
                  <a:moveTo>
                    <a:pt x="58527" y="1562555"/>
                  </a:moveTo>
                  <a:lnTo>
                    <a:pt x="58470" y="1562768"/>
                  </a:lnTo>
                  <a:lnTo>
                    <a:pt x="58527" y="1562555"/>
                  </a:lnTo>
                  <a:close/>
                </a:path>
                <a:path w="694690" h="3048000">
                  <a:moveTo>
                    <a:pt x="73544" y="1506874"/>
                  </a:moveTo>
                  <a:lnTo>
                    <a:pt x="73452" y="1507126"/>
                  </a:lnTo>
                  <a:lnTo>
                    <a:pt x="73544" y="1506874"/>
                  </a:lnTo>
                  <a:close/>
                </a:path>
                <a:path w="694690" h="3048000">
                  <a:moveTo>
                    <a:pt x="73643" y="1506603"/>
                  </a:moveTo>
                  <a:lnTo>
                    <a:pt x="73544" y="1506874"/>
                  </a:lnTo>
                  <a:lnTo>
                    <a:pt x="73643" y="1506603"/>
                  </a:lnTo>
                  <a:close/>
                </a:path>
                <a:path w="694690" h="3048000">
                  <a:moveTo>
                    <a:pt x="82377" y="1482666"/>
                  </a:moveTo>
                  <a:lnTo>
                    <a:pt x="82125" y="1483259"/>
                  </a:lnTo>
                  <a:lnTo>
                    <a:pt x="82267" y="1482967"/>
                  </a:lnTo>
                  <a:lnTo>
                    <a:pt x="82377" y="1482666"/>
                  </a:lnTo>
                  <a:close/>
                </a:path>
                <a:path w="694690" h="3048000">
                  <a:moveTo>
                    <a:pt x="82267" y="1482967"/>
                  </a:moveTo>
                  <a:lnTo>
                    <a:pt x="82125" y="1483259"/>
                  </a:lnTo>
                  <a:lnTo>
                    <a:pt x="82267" y="1482967"/>
                  </a:lnTo>
                  <a:close/>
                </a:path>
                <a:path w="694690" h="3048000">
                  <a:moveTo>
                    <a:pt x="82413" y="1482666"/>
                  </a:moveTo>
                  <a:lnTo>
                    <a:pt x="82267" y="1482967"/>
                  </a:lnTo>
                  <a:lnTo>
                    <a:pt x="82413" y="1482666"/>
                  </a:lnTo>
                  <a:close/>
                </a:path>
                <a:path w="694690" h="3048000">
                  <a:moveTo>
                    <a:pt x="92290" y="1462289"/>
                  </a:moveTo>
                  <a:lnTo>
                    <a:pt x="91926" y="1462940"/>
                  </a:lnTo>
                  <a:lnTo>
                    <a:pt x="92127" y="1462626"/>
                  </a:lnTo>
                  <a:lnTo>
                    <a:pt x="92290" y="1462289"/>
                  </a:lnTo>
                  <a:close/>
                </a:path>
                <a:path w="694690" h="3048000">
                  <a:moveTo>
                    <a:pt x="92127" y="1462626"/>
                  </a:moveTo>
                  <a:lnTo>
                    <a:pt x="91926" y="1462940"/>
                  </a:lnTo>
                  <a:lnTo>
                    <a:pt x="92127" y="1462626"/>
                  </a:lnTo>
                  <a:close/>
                </a:path>
                <a:path w="694690" h="3048000">
                  <a:moveTo>
                    <a:pt x="92343" y="1462289"/>
                  </a:moveTo>
                  <a:lnTo>
                    <a:pt x="92127" y="1462626"/>
                  </a:lnTo>
                  <a:lnTo>
                    <a:pt x="92343" y="1462289"/>
                  </a:lnTo>
                  <a:close/>
                </a:path>
                <a:path w="694690" h="3048000">
                  <a:moveTo>
                    <a:pt x="103252" y="1445234"/>
                  </a:moveTo>
                  <a:lnTo>
                    <a:pt x="102751" y="1445914"/>
                  </a:lnTo>
                  <a:lnTo>
                    <a:pt x="103021" y="1445594"/>
                  </a:lnTo>
                  <a:lnTo>
                    <a:pt x="103252" y="1445234"/>
                  </a:lnTo>
                  <a:close/>
                </a:path>
                <a:path w="694690" h="3048000">
                  <a:moveTo>
                    <a:pt x="103021" y="1445594"/>
                  </a:moveTo>
                  <a:lnTo>
                    <a:pt x="102751" y="1445914"/>
                  </a:lnTo>
                  <a:lnTo>
                    <a:pt x="103021" y="1445594"/>
                  </a:lnTo>
                  <a:close/>
                </a:path>
                <a:path w="694690" h="3048000">
                  <a:moveTo>
                    <a:pt x="103326" y="1445234"/>
                  </a:moveTo>
                  <a:lnTo>
                    <a:pt x="103021" y="1445594"/>
                  </a:lnTo>
                  <a:lnTo>
                    <a:pt x="103326" y="1445234"/>
                  </a:lnTo>
                  <a:close/>
                </a:path>
                <a:path w="694690" h="3048000">
                  <a:moveTo>
                    <a:pt x="115155" y="1431244"/>
                  </a:moveTo>
                  <a:lnTo>
                    <a:pt x="114515" y="1431899"/>
                  </a:lnTo>
                  <a:lnTo>
                    <a:pt x="114857" y="1431597"/>
                  </a:lnTo>
                  <a:lnTo>
                    <a:pt x="115155" y="1431244"/>
                  </a:lnTo>
                  <a:close/>
                </a:path>
                <a:path w="694690" h="3048000">
                  <a:moveTo>
                    <a:pt x="114857" y="1431597"/>
                  </a:moveTo>
                  <a:lnTo>
                    <a:pt x="114515" y="1431899"/>
                  </a:lnTo>
                  <a:lnTo>
                    <a:pt x="114857" y="1431597"/>
                  </a:lnTo>
                  <a:close/>
                </a:path>
                <a:path w="694690" h="3048000">
                  <a:moveTo>
                    <a:pt x="115256" y="1431244"/>
                  </a:moveTo>
                  <a:lnTo>
                    <a:pt x="114857" y="1431597"/>
                  </a:lnTo>
                  <a:lnTo>
                    <a:pt x="115256" y="1431244"/>
                  </a:lnTo>
                  <a:close/>
                </a:path>
                <a:path w="694690" h="3048000">
                  <a:moveTo>
                    <a:pt x="336765" y="1403753"/>
                  </a:moveTo>
                  <a:lnTo>
                    <a:pt x="274670" y="1403753"/>
                  </a:lnTo>
                  <a:lnTo>
                    <a:pt x="274996" y="1403812"/>
                  </a:lnTo>
                  <a:lnTo>
                    <a:pt x="312671" y="1411577"/>
                  </a:lnTo>
                  <a:lnTo>
                    <a:pt x="350843" y="1419759"/>
                  </a:lnTo>
                  <a:lnTo>
                    <a:pt x="388795" y="1426524"/>
                  </a:lnTo>
                  <a:lnTo>
                    <a:pt x="425912" y="1430007"/>
                  </a:lnTo>
                  <a:lnTo>
                    <a:pt x="461622" y="1428266"/>
                  </a:lnTo>
                  <a:lnTo>
                    <a:pt x="495007" y="1419321"/>
                  </a:lnTo>
                  <a:lnTo>
                    <a:pt x="499011" y="1417320"/>
                  </a:lnTo>
                  <a:lnTo>
                    <a:pt x="426647" y="1417320"/>
                  </a:lnTo>
                  <a:lnTo>
                    <a:pt x="425745" y="1417299"/>
                  </a:lnTo>
                  <a:lnTo>
                    <a:pt x="426196" y="1417277"/>
                  </a:lnTo>
                  <a:lnTo>
                    <a:pt x="391001" y="1413976"/>
                  </a:lnTo>
                  <a:lnTo>
                    <a:pt x="390763" y="1413976"/>
                  </a:lnTo>
                  <a:lnTo>
                    <a:pt x="390243" y="1413904"/>
                  </a:lnTo>
                  <a:lnTo>
                    <a:pt x="353202" y="1407276"/>
                  </a:lnTo>
                  <a:lnTo>
                    <a:pt x="336765" y="1403753"/>
                  </a:lnTo>
                  <a:close/>
                </a:path>
                <a:path w="694690" h="3048000">
                  <a:moveTo>
                    <a:pt x="127919" y="1420039"/>
                  </a:moveTo>
                  <a:lnTo>
                    <a:pt x="127163" y="1420613"/>
                  </a:lnTo>
                  <a:lnTo>
                    <a:pt x="127562" y="1420354"/>
                  </a:lnTo>
                  <a:lnTo>
                    <a:pt x="127919" y="1420039"/>
                  </a:lnTo>
                  <a:close/>
                </a:path>
                <a:path w="694690" h="3048000">
                  <a:moveTo>
                    <a:pt x="127562" y="1420354"/>
                  </a:moveTo>
                  <a:lnTo>
                    <a:pt x="127163" y="1420613"/>
                  </a:lnTo>
                  <a:lnTo>
                    <a:pt x="127562" y="1420354"/>
                  </a:lnTo>
                  <a:close/>
                </a:path>
                <a:path w="694690" h="3048000">
                  <a:moveTo>
                    <a:pt x="128049" y="1420039"/>
                  </a:moveTo>
                  <a:lnTo>
                    <a:pt x="127919" y="1420039"/>
                  </a:lnTo>
                  <a:lnTo>
                    <a:pt x="127562" y="1420354"/>
                  </a:lnTo>
                  <a:lnTo>
                    <a:pt x="128049" y="1420039"/>
                  </a:lnTo>
                  <a:close/>
                </a:path>
                <a:path w="694690" h="3048000">
                  <a:moveTo>
                    <a:pt x="426196" y="1417277"/>
                  </a:moveTo>
                  <a:lnTo>
                    <a:pt x="425745" y="1417299"/>
                  </a:lnTo>
                  <a:lnTo>
                    <a:pt x="426647" y="1417320"/>
                  </a:lnTo>
                  <a:lnTo>
                    <a:pt x="426196" y="1417277"/>
                  </a:lnTo>
                  <a:close/>
                </a:path>
                <a:path w="694690" h="3048000">
                  <a:moveTo>
                    <a:pt x="459645" y="1415647"/>
                  </a:moveTo>
                  <a:lnTo>
                    <a:pt x="426196" y="1417277"/>
                  </a:lnTo>
                  <a:lnTo>
                    <a:pt x="426647" y="1417320"/>
                  </a:lnTo>
                  <a:lnTo>
                    <a:pt x="499011" y="1417320"/>
                  </a:lnTo>
                  <a:lnTo>
                    <a:pt x="502006" y="1415822"/>
                  </a:lnTo>
                  <a:lnTo>
                    <a:pt x="458991" y="1415822"/>
                  </a:lnTo>
                  <a:lnTo>
                    <a:pt x="459645" y="1415647"/>
                  </a:lnTo>
                  <a:close/>
                </a:path>
                <a:path w="694690" h="3048000">
                  <a:moveTo>
                    <a:pt x="460325" y="1415614"/>
                  </a:moveTo>
                  <a:lnTo>
                    <a:pt x="459645" y="1415647"/>
                  </a:lnTo>
                  <a:lnTo>
                    <a:pt x="458991" y="1415822"/>
                  </a:lnTo>
                  <a:lnTo>
                    <a:pt x="460325" y="1415614"/>
                  </a:lnTo>
                  <a:close/>
                </a:path>
                <a:path w="694690" h="3048000">
                  <a:moveTo>
                    <a:pt x="502423" y="1415614"/>
                  </a:moveTo>
                  <a:lnTo>
                    <a:pt x="460325" y="1415614"/>
                  </a:lnTo>
                  <a:lnTo>
                    <a:pt x="458991" y="1415822"/>
                  </a:lnTo>
                  <a:lnTo>
                    <a:pt x="502006" y="1415822"/>
                  </a:lnTo>
                  <a:lnTo>
                    <a:pt x="502423" y="1415614"/>
                  </a:lnTo>
                  <a:close/>
                </a:path>
                <a:path w="694690" h="3048000">
                  <a:moveTo>
                    <a:pt x="490476" y="1407388"/>
                  </a:moveTo>
                  <a:lnTo>
                    <a:pt x="459645" y="1415647"/>
                  </a:lnTo>
                  <a:lnTo>
                    <a:pt x="460325" y="1415614"/>
                  </a:lnTo>
                  <a:lnTo>
                    <a:pt x="502423" y="1415614"/>
                  </a:lnTo>
                  <a:lnTo>
                    <a:pt x="510967" y="1411335"/>
                  </a:lnTo>
                  <a:lnTo>
                    <a:pt x="516184" y="1407674"/>
                  </a:lnTo>
                  <a:lnTo>
                    <a:pt x="489903" y="1407674"/>
                  </a:lnTo>
                  <a:lnTo>
                    <a:pt x="490476" y="1407388"/>
                  </a:lnTo>
                  <a:close/>
                </a:path>
                <a:path w="694690" h="3048000">
                  <a:moveTo>
                    <a:pt x="390499" y="1413929"/>
                  </a:moveTo>
                  <a:lnTo>
                    <a:pt x="390763" y="1413976"/>
                  </a:lnTo>
                  <a:lnTo>
                    <a:pt x="391001" y="1413976"/>
                  </a:lnTo>
                  <a:lnTo>
                    <a:pt x="390499" y="1413929"/>
                  </a:lnTo>
                  <a:close/>
                </a:path>
                <a:path w="694690" h="3048000">
                  <a:moveTo>
                    <a:pt x="390364" y="1413904"/>
                  </a:moveTo>
                  <a:lnTo>
                    <a:pt x="390499" y="1413929"/>
                  </a:lnTo>
                  <a:lnTo>
                    <a:pt x="390364" y="1413904"/>
                  </a:lnTo>
                  <a:close/>
                </a:path>
                <a:path w="694690" h="3048000">
                  <a:moveTo>
                    <a:pt x="141485" y="1411335"/>
                  </a:moveTo>
                  <a:lnTo>
                    <a:pt x="140274" y="1411947"/>
                  </a:lnTo>
                  <a:lnTo>
                    <a:pt x="140911" y="1411707"/>
                  </a:lnTo>
                  <a:lnTo>
                    <a:pt x="141485" y="1411335"/>
                  </a:lnTo>
                  <a:close/>
                </a:path>
                <a:path w="694690" h="3048000">
                  <a:moveTo>
                    <a:pt x="140911" y="1411707"/>
                  </a:moveTo>
                  <a:lnTo>
                    <a:pt x="140274" y="1411947"/>
                  </a:lnTo>
                  <a:lnTo>
                    <a:pt x="140540" y="1411947"/>
                  </a:lnTo>
                  <a:lnTo>
                    <a:pt x="140911" y="1411707"/>
                  </a:lnTo>
                  <a:close/>
                </a:path>
                <a:path w="694690" h="3048000">
                  <a:moveTo>
                    <a:pt x="141897" y="1411335"/>
                  </a:moveTo>
                  <a:lnTo>
                    <a:pt x="141485" y="1411335"/>
                  </a:lnTo>
                  <a:lnTo>
                    <a:pt x="140911" y="1411707"/>
                  </a:lnTo>
                  <a:lnTo>
                    <a:pt x="141897" y="1411335"/>
                  </a:lnTo>
                  <a:close/>
                </a:path>
                <a:path w="694690" h="3048000">
                  <a:moveTo>
                    <a:pt x="312620" y="1411566"/>
                  </a:moveTo>
                  <a:close/>
                </a:path>
                <a:path w="694690" h="3048000">
                  <a:moveTo>
                    <a:pt x="491100" y="1407220"/>
                  </a:moveTo>
                  <a:lnTo>
                    <a:pt x="490476" y="1407388"/>
                  </a:lnTo>
                  <a:lnTo>
                    <a:pt x="489903" y="1407674"/>
                  </a:lnTo>
                  <a:lnTo>
                    <a:pt x="491100" y="1407220"/>
                  </a:lnTo>
                  <a:close/>
                </a:path>
                <a:path w="694690" h="3048000">
                  <a:moveTo>
                    <a:pt x="516830" y="1407220"/>
                  </a:moveTo>
                  <a:lnTo>
                    <a:pt x="491100" y="1407220"/>
                  </a:lnTo>
                  <a:lnTo>
                    <a:pt x="489903" y="1407674"/>
                  </a:lnTo>
                  <a:lnTo>
                    <a:pt x="516184" y="1407674"/>
                  </a:lnTo>
                  <a:lnTo>
                    <a:pt x="516830" y="1407220"/>
                  </a:lnTo>
                  <a:close/>
                </a:path>
                <a:path w="694690" h="3048000">
                  <a:moveTo>
                    <a:pt x="504411" y="1400421"/>
                  </a:moveTo>
                  <a:lnTo>
                    <a:pt x="490476" y="1407388"/>
                  </a:lnTo>
                  <a:lnTo>
                    <a:pt x="491100" y="1407220"/>
                  </a:lnTo>
                  <a:lnTo>
                    <a:pt x="516830" y="1407220"/>
                  </a:lnTo>
                  <a:lnTo>
                    <a:pt x="525771" y="1400945"/>
                  </a:lnTo>
                  <a:lnTo>
                    <a:pt x="526033" y="1400695"/>
                  </a:lnTo>
                  <a:lnTo>
                    <a:pt x="504021" y="1400695"/>
                  </a:lnTo>
                  <a:lnTo>
                    <a:pt x="504411" y="1400421"/>
                  </a:lnTo>
                  <a:close/>
                </a:path>
                <a:path w="694690" h="3048000">
                  <a:moveTo>
                    <a:pt x="353309" y="1407299"/>
                  </a:moveTo>
                  <a:close/>
                </a:path>
                <a:path w="694690" h="3048000">
                  <a:moveTo>
                    <a:pt x="353202" y="1407276"/>
                  </a:moveTo>
                  <a:close/>
                </a:path>
                <a:path w="694690" h="3048000">
                  <a:moveTo>
                    <a:pt x="274833" y="1403787"/>
                  </a:moveTo>
                  <a:lnTo>
                    <a:pt x="274996" y="1403812"/>
                  </a:lnTo>
                  <a:lnTo>
                    <a:pt x="274833" y="1403787"/>
                  </a:lnTo>
                  <a:close/>
                </a:path>
                <a:path w="694690" h="3048000">
                  <a:moveTo>
                    <a:pt x="310427" y="1398149"/>
                  </a:moveTo>
                  <a:lnTo>
                    <a:pt x="237757" y="1398149"/>
                  </a:lnTo>
                  <a:lnTo>
                    <a:pt x="238414" y="1398214"/>
                  </a:lnTo>
                  <a:lnTo>
                    <a:pt x="238183" y="1398214"/>
                  </a:lnTo>
                  <a:lnTo>
                    <a:pt x="274833" y="1403787"/>
                  </a:lnTo>
                  <a:lnTo>
                    <a:pt x="274670" y="1403753"/>
                  </a:lnTo>
                  <a:lnTo>
                    <a:pt x="336765" y="1403753"/>
                  </a:lnTo>
                  <a:lnTo>
                    <a:pt x="320246" y="1400213"/>
                  </a:lnTo>
                  <a:lnTo>
                    <a:pt x="310742" y="1398214"/>
                  </a:lnTo>
                  <a:lnTo>
                    <a:pt x="238414" y="1398214"/>
                  </a:lnTo>
                  <a:lnTo>
                    <a:pt x="238080" y="1398198"/>
                  </a:lnTo>
                  <a:lnTo>
                    <a:pt x="310665" y="1398198"/>
                  </a:lnTo>
                  <a:lnTo>
                    <a:pt x="310427" y="1398149"/>
                  </a:lnTo>
                  <a:close/>
                </a:path>
                <a:path w="694690" h="3048000">
                  <a:moveTo>
                    <a:pt x="504828" y="1400213"/>
                  </a:moveTo>
                  <a:lnTo>
                    <a:pt x="504411" y="1400421"/>
                  </a:lnTo>
                  <a:lnTo>
                    <a:pt x="504021" y="1400695"/>
                  </a:lnTo>
                  <a:lnTo>
                    <a:pt x="504828" y="1400213"/>
                  </a:lnTo>
                  <a:close/>
                </a:path>
                <a:path w="694690" h="3048000">
                  <a:moveTo>
                    <a:pt x="526539" y="1400213"/>
                  </a:moveTo>
                  <a:lnTo>
                    <a:pt x="504828" y="1400213"/>
                  </a:lnTo>
                  <a:lnTo>
                    <a:pt x="504021" y="1400695"/>
                  </a:lnTo>
                  <a:lnTo>
                    <a:pt x="526033" y="1400695"/>
                  </a:lnTo>
                  <a:lnTo>
                    <a:pt x="526539" y="1400213"/>
                  </a:lnTo>
                  <a:close/>
                </a:path>
                <a:path w="694690" h="3048000">
                  <a:moveTo>
                    <a:pt x="171347" y="1400233"/>
                  </a:moveTo>
                  <a:lnTo>
                    <a:pt x="169873" y="1400595"/>
                  </a:lnTo>
                  <a:lnTo>
                    <a:pt x="170631" y="1400503"/>
                  </a:lnTo>
                  <a:lnTo>
                    <a:pt x="171347" y="1400233"/>
                  </a:lnTo>
                  <a:close/>
                </a:path>
                <a:path w="694690" h="3048000">
                  <a:moveTo>
                    <a:pt x="170631" y="1400503"/>
                  </a:moveTo>
                  <a:lnTo>
                    <a:pt x="169873" y="1400595"/>
                  </a:lnTo>
                  <a:lnTo>
                    <a:pt x="170387" y="1400595"/>
                  </a:lnTo>
                  <a:lnTo>
                    <a:pt x="170631" y="1400503"/>
                  </a:lnTo>
                  <a:close/>
                </a:path>
                <a:path w="694690" h="3048000">
                  <a:moveTo>
                    <a:pt x="172851" y="1400233"/>
                  </a:moveTo>
                  <a:lnTo>
                    <a:pt x="171347" y="1400233"/>
                  </a:lnTo>
                  <a:lnTo>
                    <a:pt x="170631" y="1400503"/>
                  </a:lnTo>
                  <a:lnTo>
                    <a:pt x="172851" y="1400233"/>
                  </a:lnTo>
                  <a:close/>
                </a:path>
                <a:path w="694690" h="3048000">
                  <a:moveTo>
                    <a:pt x="536390" y="1390823"/>
                  </a:moveTo>
                  <a:lnTo>
                    <a:pt x="518086" y="1390823"/>
                  </a:lnTo>
                  <a:lnTo>
                    <a:pt x="517352" y="1391424"/>
                  </a:lnTo>
                  <a:lnTo>
                    <a:pt x="504411" y="1400421"/>
                  </a:lnTo>
                  <a:lnTo>
                    <a:pt x="504828" y="1400213"/>
                  </a:lnTo>
                  <a:lnTo>
                    <a:pt x="526539" y="1400213"/>
                  </a:lnTo>
                  <a:lnTo>
                    <a:pt x="536390" y="1390823"/>
                  </a:lnTo>
                  <a:close/>
                </a:path>
                <a:path w="694690" h="3048000">
                  <a:moveTo>
                    <a:pt x="237757" y="1398149"/>
                  </a:moveTo>
                  <a:lnTo>
                    <a:pt x="238080" y="1398198"/>
                  </a:lnTo>
                  <a:lnTo>
                    <a:pt x="238414" y="1398214"/>
                  </a:lnTo>
                  <a:lnTo>
                    <a:pt x="237757" y="1398149"/>
                  </a:lnTo>
                  <a:close/>
                </a:path>
                <a:path w="694690" h="3048000">
                  <a:moveTo>
                    <a:pt x="302365" y="1396489"/>
                  </a:moveTo>
                  <a:lnTo>
                    <a:pt x="203649" y="1396489"/>
                  </a:lnTo>
                  <a:lnTo>
                    <a:pt x="203118" y="1396553"/>
                  </a:lnTo>
                  <a:lnTo>
                    <a:pt x="238080" y="1398198"/>
                  </a:lnTo>
                  <a:lnTo>
                    <a:pt x="237757" y="1398149"/>
                  </a:lnTo>
                  <a:lnTo>
                    <a:pt x="310427" y="1398149"/>
                  </a:lnTo>
                  <a:lnTo>
                    <a:pt x="302365" y="1396489"/>
                  </a:lnTo>
                  <a:close/>
                </a:path>
                <a:path w="694690" h="3048000">
                  <a:moveTo>
                    <a:pt x="203649" y="1396489"/>
                  </a:moveTo>
                  <a:lnTo>
                    <a:pt x="202584" y="1396528"/>
                  </a:lnTo>
                  <a:lnTo>
                    <a:pt x="203118" y="1396553"/>
                  </a:lnTo>
                  <a:lnTo>
                    <a:pt x="203649" y="1396489"/>
                  </a:lnTo>
                  <a:close/>
                </a:path>
                <a:path w="694690" h="3048000">
                  <a:moveTo>
                    <a:pt x="517692" y="1391100"/>
                  </a:moveTo>
                  <a:lnTo>
                    <a:pt x="517230" y="1391424"/>
                  </a:lnTo>
                  <a:lnTo>
                    <a:pt x="517692" y="1391100"/>
                  </a:lnTo>
                  <a:close/>
                </a:path>
                <a:path w="694690" h="3048000">
                  <a:moveTo>
                    <a:pt x="518086" y="1390823"/>
                  </a:moveTo>
                  <a:lnTo>
                    <a:pt x="517692" y="1391100"/>
                  </a:lnTo>
                  <a:lnTo>
                    <a:pt x="517352" y="1391424"/>
                  </a:lnTo>
                  <a:lnTo>
                    <a:pt x="518086" y="1390823"/>
                  </a:lnTo>
                  <a:close/>
                </a:path>
                <a:path w="694690" h="3048000">
                  <a:moveTo>
                    <a:pt x="546558" y="1378915"/>
                  </a:moveTo>
                  <a:lnTo>
                    <a:pt x="530476" y="1378915"/>
                  </a:lnTo>
                  <a:lnTo>
                    <a:pt x="529868" y="1379584"/>
                  </a:lnTo>
                  <a:lnTo>
                    <a:pt x="517692" y="1391100"/>
                  </a:lnTo>
                  <a:lnTo>
                    <a:pt x="518086" y="1390823"/>
                  </a:lnTo>
                  <a:lnTo>
                    <a:pt x="536390" y="1390823"/>
                  </a:lnTo>
                  <a:lnTo>
                    <a:pt x="539567" y="1387796"/>
                  </a:lnTo>
                  <a:lnTo>
                    <a:pt x="546558" y="1378915"/>
                  </a:lnTo>
                  <a:close/>
                </a:path>
                <a:path w="694690" h="3048000">
                  <a:moveTo>
                    <a:pt x="530150" y="1379226"/>
                  </a:moveTo>
                  <a:lnTo>
                    <a:pt x="529774" y="1379584"/>
                  </a:lnTo>
                  <a:lnTo>
                    <a:pt x="530150" y="1379226"/>
                  </a:lnTo>
                  <a:close/>
                </a:path>
                <a:path w="694690" h="3048000">
                  <a:moveTo>
                    <a:pt x="530476" y="1378915"/>
                  </a:moveTo>
                  <a:lnTo>
                    <a:pt x="530150" y="1379226"/>
                  </a:lnTo>
                  <a:lnTo>
                    <a:pt x="529868" y="1379584"/>
                  </a:lnTo>
                  <a:lnTo>
                    <a:pt x="530476" y="1378915"/>
                  </a:lnTo>
                  <a:close/>
                </a:path>
                <a:path w="694690" h="3048000">
                  <a:moveTo>
                    <a:pt x="556690" y="1364212"/>
                  </a:moveTo>
                  <a:lnTo>
                    <a:pt x="541969" y="1364212"/>
                  </a:lnTo>
                  <a:lnTo>
                    <a:pt x="541503" y="1364890"/>
                  </a:lnTo>
                  <a:lnTo>
                    <a:pt x="530150" y="1379226"/>
                  </a:lnTo>
                  <a:lnTo>
                    <a:pt x="530476" y="1378915"/>
                  </a:lnTo>
                  <a:lnTo>
                    <a:pt x="546558" y="1378915"/>
                  </a:lnTo>
                  <a:lnTo>
                    <a:pt x="552203" y="1371743"/>
                  </a:lnTo>
                  <a:lnTo>
                    <a:pt x="556690" y="1364212"/>
                  </a:lnTo>
                  <a:close/>
                </a:path>
                <a:path w="694690" h="3048000">
                  <a:moveTo>
                    <a:pt x="541714" y="1364536"/>
                  </a:moveTo>
                  <a:lnTo>
                    <a:pt x="541436" y="1364890"/>
                  </a:lnTo>
                  <a:lnTo>
                    <a:pt x="541714" y="1364536"/>
                  </a:lnTo>
                  <a:close/>
                </a:path>
                <a:path w="694690" h="3048000">
                  <a:moveTo>
                    <a:pt x="541969" y="1364212"/>
                  </a:moveTo>
                  <a:lnTo>
                    <a:pt x="541714" y="1364536"/>
                  </a:lnTo>
                  <a:lnTo>
                    <a:pt x="541503" y="1364890"/>
                  </a:lnTo>
                  <a:lnTo>
                    <a:pt x="541969" y="1364212"/>
                  </a:lnTo>
                  <a:close/>
                </a:path>
                <a:path w="694690" h="3048000">
                  <a:moveTo>
                    <a:pt x="566388" y="1346427"/>
                  </a:moveTo>
                  <a:lnTo>
                    <a:pt x="552503" y="1346427"/>
                  </a:lnTo>
                  <a:lnTo>
                    <a:pt x="552169" y="1347068"/>
                  </a:lnTo>
                  <a:lnTo>
                    <a:pt x="541714" y="1364536"/>
                  </a:lnTo>
                  <a:lnTo>
                    <a:pt x="541969" y="1364212"/>
                  </a:lnTo>
                  <a:lnTo>
                    <a:pt x="556690" y="1364212"/>
                  </a:lnTo>
                  <a:lnTo>
                    <a:pt x="563599" y="1352616"/>
                  </a:lnTo>
                  <a:lnTo>
                    <a:pt x="566388" y="1346427"/>
                  </a:lnTo>
                  <a:close/>
                </a:path>
                <a:path w="694690" h="3048000">
                  <a:moveTo>
                    <a:pt x="552318" y="1346737"/>
                  </a:moveTo>
                  <a:lnTo>
                    <a:pt x="552121" y="1347068"/>
                  </a:lnTo>
                  <a:lnTo>
                    <a:pt x="552318" y="1346737"/>
                  </a:lnTo>
                  <a:close/>
                </a:path>
                <a:path w="694690" h="3048000">
                  <a:moveTo>
                    <a:pt x="552503" y="1346427"/>
                  </a:moveTo>
                  <a:lnTo>
                    <a:pt x="552318" y="1346737"/>
                  </a:lnTo>
                  <a:lnTo>
                    <a:pt x="552169" y="1347068"/>
                  </a:lnTo>
                  <a:lnTo>
                    <a:pt x="552503" y="1346427"/>
                  </a:lnTo>
                  <a:close/>
                </a:path>
                <a:path w="694690" h="3048000">
                  <a:moveTo>
                    <a:pt x="575383" y="1325286"/>
                  </a:moveTo>
                  <a:lnTo>
                    <a:pt x="561983" y="1325286"/>
                  </a:lnTo>
                  <a:lnTo>
                    <a:pt x="561767" y="1325834"/>
                  </a:lnTo>
                  <a:lnTo>
                    <a:pt x="552318" y="1346737"/>
                  </a:lnTo>
                  <a:lnTo>
                    <a:pt x="552503" y="1346427"/>
                  </a:lnTo>
                  <a:lnTo>
                    <a:pt x="566388" y="1346427"/>
                  </a:lnTo>
                  <a:lnTo>
                    <a:pt x="573684" y="1330237"/>
                  </a:lnTo>
                  <a:lnTo>
                    <a:pt x="575383" y="1325286"/>
                  </a:lnTo>
                  <a:close/>
                </a:path>
                <a:path w="694690" h="3048000">
                  <a:moveTo>
                    <a:pt x="561866" y="1325547"/>
                  </a:moveTo>
                  <a:lnTo>
                    <a:pt x="561737" y="1325834"/>
                  </a:lnTo>
                  <a:lnTo>
                    <a:pt x="561866" y="1325547"/>
                  </a:lnTo>
                  <a:close/>
                </a:path>
                <a:path w="694690" h="3048000">
                  <a:moveTo>
                    <a:pt x="561983" y="1325286"/>
                  </a:moveTo>
                  <a:lnTo>
                    <a:pt x="561866" y="1325547"/>
                  </a:lnTo>
                  <a:lnTo>
                    <a:pt x="561767" y="1325834"/>
                  </a:lnTo>
                  <a:lnTo>
                    <a:pt x="561983" y="1325286"/>
                  </a:lnTo>
                  <a:close/>
                </a:path>
                <a:path w="694690" h="3048000">
                  <a:moveTo>
                    <a:pt x="583800" y="1299956"/>
                  </a:moveTo>
                  <a:lnTo>
                    <a:pt x="570651" y="1299956"/>
                  </a:lnTo>
                  <a:lnTo>
                    <a:pt x="570530" y="1300349"/>
                  </a:lnTo>
                  <a:lnTo>
                    <a:pt x="561866" y="1325547"/>
                  </a:lnTo>
                  <a:lnTo>
                    <a:pt x="561983" y="1325286"/>
                  </a:lnTo>
                  <a:lnTo>
                    <a:pt x="575383" y="1325286"/>
                  </a:lnTo>
                  <a:lnTo>
                    <a:pt x="582730" y="1303886"/>
                  </a:lnTo>
                  <a:lnTo>
                    <a:pt x="583800" y="1299956"/>
                  </a:lnTo>
                  <a:close/>
                </a:path>
                <a:path w="694690" h="3048000">
                  <a:moveTo>
                    <a:pt x="570585" y="1300150"/>
                  </a:moveTo>
                  <a:lnTo>
                    <a:pt x="570516" y="1300349"/>
                  </a:lnTo>
                  <a:lnTo>
                    <a:pt x="570585" y="1300150"/>
                  </a:lnTo>
                  <a:close/>
                </a:path>
                <a:path w="694690" h="3048000">
                  <a:moveTo>
                    <a:pt x="591807" y="1269979"/>
                  </a:moveTo>
                  <a:lnTo>
                    <a:pt x="578803" y="1269979"/>
                  </a:lnTo>
                  <a:lnTo>
                    <a:pt x="570585" y="1300150"/>
                  </a:lnTo>
                  <a:lnTo>
                    <a:pt x="570651" y="1299956"/>
                  </a:lnTo>
                  <a:lnTo>
                    <a:pt x="583800" y="1299956"/>
                  </a:lnTo>
                  <a:lnTo>
                    <a:pt x="591096" y="1273173"/>
                  </a:lnTo>
                  <a:lnTo>
                    <a:pt x="591807" y="1269979"/>
                  </a:lnTo>
                  <a:close/>
                </a:path>
                <a:path w="694690" h="3048000">
                  <a:moveTo>
                    <a:pt x="599328" y="1235754"/>
                  </a:moveTo>
                  <a:lnTo>
                    <a:pt x="586416" y="1235754"/>
                  </a:lnTo>
                  <a:lnTo>
                    <a:pt x="578767" y="1270113"/>
                  </a:lnTo>
                  <a:lnTo>
                    <a:pt x="578803" y="1269979"/>
                  </a:lnTo>
                  <a:lnTo>
                    <a:pt x="591807" y="1269979"/>
                  </a:lnTo>
                  <a:lnTo>
                    <a:pt x="598836" y="1238403"/>
                  </a:lnTo>
                  <a:lnTo>
                    <a:pt x="599328" y="1235754"/>
                  </a:lnTo>
                  <a:close/>
                </a:path>
                <a:path w="694690" h="3048000">
                  <a:moveTo>
                    <a:pt x="606342" y="1197663"/>
                  </a:moveTo>
                  <a:lnTo>
                    <a:pt x="593487" y="1197663"/>
                  </a:lnTo>
                  <a:lnTo>
                    <a:pt x="586394" y="1235853"/>
                  </a:lnTo>
                  <a:lnTo>
                    <a:pt x="599328" y="1235754"/>
                  </a:lnTo>
                  <a:lnTo>
                    <a:pt x="605990" y="1199897"/>
                  </a:lnTo>
                  <a:lnTo>
                    <a:pt x="606342" y="1197663"/>
                  </a:lnTo>
                  <a:close/>
                </a:path>
                <a:path w="694690" h="3048000">
                  <a:moveTo>
                    <a:pt x="612841" y="1156078"/>
                  </a:moveTo>
                  <a:lnTo>
                    <a:pt x="600028" y="1156078"/>
                  </a:lnTo>
                  <a:lnTo>
                    <a:pt x="593474" y="1197735"/>
                  </a:lnTo>
                  <a:lnTo>
                    <a:pt x="606342" y="1197663"/>
                  </a:lnTo>
                  <a:lnTo>
                    <a:pt x="612584" y="1157983"/>
                  </a:lnTo>
                  <a:lnTo>
                    <a:pt x="612841" y="1156078"/>
                  </a:lnTo>
                  <a:close/>
                </a:path>
                <a:path w="694690" h="3048000">
                  <a:moveTo>
                    <a:pt x="618838" y="1111361"/>
                  </a:moveTo>
                  <a:lnTo>
                    <a:pt x="606054" y="1111361"/>
                  </a:lnTo>
                  <a:lnTo>
                    <a:pt x="600017" y="1156144"/>
                  </a:lnTo>
                  <a:lnTo>
                    <a:pt x="612841" y="1156078"/>
                  </a:lnTo>
                  <a:lnTo>
                    <a:pt x="618647" y="1113001"/>
                  </a:lnTo>
                  <a:lnTo>
                    <a:pt x="618838" y="1111361"/>
                  </a:lnTo>
                  <a:close/>
                </a:path>
                <a:path w="694690" h="3048000">
                  <a:moveTo>
                    <a:pt x="624347" y="1063868"/>
                  </a:moveTo>
                  <a:lnTo>
                    <a:pt x="611582" y="1063868"/>
                  </a:lnTo>
                  <a:lnTo>
                    <a:pt x="606048" y="1111405"/>
                  </a:lnTo>
                  <a:lnTo>
                    <a:pt x="618838" y="1111361"/>
                  </a:lnTo>
                  <a:lnTo>
                    <a:pt x="624203" y="1065289"/>
                  </a:lnTo>
                  <a:lnTo>
                    <a:pt x="624347" y="1063868"/>
                  </a:lnTo>
                  <a:close/>
                </a:path>
                <a:path w="694690" h="3048000">
                  <a:moveTo>
                    <a:pt x="629376" y="1013955"/>
                  </a:moveTo>
                  <a:lnTo>
                    <a:pt x="616634" y="1013955"/>
                  </a:lnTo>
                  <a:lnTo>
                    <a:pt x="611578" y="1063902"/>
                  </a:lnTo>
                  <a:lnTo>
                    <a:pt x="624347" y="1063868"/>
                  </a:lnTo>
                  <a:lnTo>
                    <a:pt x="629274" y="1015177"/>
                  </a:lnTo>
                  <a:lnTo>
                    <a:pt x="629376" y="1013955"/>
                  </a:lnTo>
                  <a:close/>
                </a:path>
                <a:path w="694690" h="3048000">
                  <a:moveTo>
                    <a:pt x="638113" y="908243"/>
                  </a:moveTo>
                  <a:lnTo>
                    <a:pt x="625388" y="908243"/>
                  </a:lnTo>
                  <a:lnTo>
                    <a:pt x="616624" y="1014056"/>
                  </a:lnTo>
                  <a:lnTo>
                    <a:pt x="629376" y="1013955"/>
                  </a:lnTo>
                  <a:lnTo>
                    <a:pt x="638050" y="909231"/>
                  </a:lnTo>
                  <a:lnTo>
                    <a:pt x="638113" y="908243"/>
                  </a:lnTo>
                  <a:close/>
                </a:path>
                <a:path w="694690" h="3048000">
                  <a:moveTo>
                    <a:pt x="645193" y="797110"/>
                  </a:moveTo>
                  <a:lnTo>
                    <a:pt x="632479" y="797110"/>
                  </a:lnTo>
                  <a:lnTo>
                    <a:pt x="625383" y="908309"/>
                  </a:lnTo>
                  <a:lnTo>
                    <a:pt x="638113" y="908243"/>
                  </a:lnTo>
                  <a:lnTo>
                    <a:pt x="645193" y="797110"/>
                  </a:lnTo>
                  <a:close/>
                </a:path>
                <a:path w="694690" h="3048000">
                  <a:moveTo>
                    <a:pt x="658189" y="458910"/>
                  </a:moveTo>
                  <a:lnTo>
                    <a:pt x="645486" y="458910"/>
                  </a:lnTo>
                  <a:lnTo>
                    <a:pt x="642339" y="570096"/>
                  </a:lnTo>
                  <a:lnTo>
                    <a:pt x="638048" y="683901"/>
                  </a:lnTo>
                  <a:lnTo>
                    <a:pt x="632472" y="797203"/>
                  </a:lnTo>
                  <a:lnTo>
                    <a:pt x="645193" y="797110"/>
                  </a:lnTo>
                  <a:lnTo>
                    <a:pt x="650785" y="683313"/>
                  </a:lnTo>
                  <a:lnTo>
                    <a:pt x="655060" y="569649"/>
                  </a:lnTo>
                  <a:lnTo>
                    <a:pt x="658189" y="458910"/>
                  </a:lnTo>
                  <a:close/>
                </a:path>
                <a:path w="694690" h="3048000">
                  <a:moveTo>
                    <a:pt x="662666" y="101034"/>
                  </a:moveTo>
                  <a:lnTo>
                    <a:pt x="649966" y="101034"/>
                  </a:lnTo>
                  <a:lnTo>
                    <a:pt x="649884" y="134725"/>
                  </a:lnTo>
                  <a:lnTo>
                    <a:pt x="649708" y="172256"/>
                  </a:lnTo>
                  <a:lnTo>
                    <a:pt x="649417" y="213311"/>
                  </a:lnTo>
                  <a:lnTo>
                    <a:pt x="648988" y="257542"/>
                  </a:lnTo>
                  <a:lnTo>
                    <a:pt x="648403" y="304600"/>
                  </a:lnTo>
                  <a:lnTo>
                    <a:pt x="647635" y="354133"/>
                  </a:lnTo>
                  <a:lnTo>
                    <a:pt x="645485" y="458946"/>
                  </a:lnTo>
                  <a:lnTo>
                    <a:pt x="658189" y="458910"/>
                  </a:lnTo>
                  <a:lnTo>
                    <a:pt x="660342" y="353888"/>
                  </a:lnTo>
                  <a:lnTo>
                    <a:pt x="661106" y="304403"/>
                  </a:lnTo>
                  <a:lnTo>
                    <a:pt x="661691" y="257384"/>
                  </a:lnTo>
                  <a:lnTo>
                    <a:pt x="662117" y="213188"/>
                  </a:lnTo>
                  <a:lnTo>
                    <a:pt x="662409" y="172166"/>
                  </a:lnTo>
                  <a:lnTo>
                    <a:pt x="662584" y="134725"/>
                  </a:lnTo>
                  <a:lnTo>
                    <a:pt x="662666" y="101034"/>
                  </a:lnTo>
                  <a:close/>
                </a:path>
                <a:path w="694690" h="3048000">
                  <a:moveTo>
                    <a:pt x="647640" y="353888"/>
                  </a:moveTo>
                  <a:close/>
                </a:path>
                <a:path w="694690" h="3048000">
                  <a:moveTo>
                    <a:pt x="662643" y="76177"/>
                  </a:moveTo>
                  <a:lnTo>
                    <a:pt x="649943" y="76221"/>
                  </a:lnTo>
                  <a:lnTo>
                    <a:pt x="649966" y="101040"/>
                  </a:lnTo>
                  <a:lnTo>
                    <a:pt x="662666" y="101034"/>
                  </a:lnTo>
                  <a:lnTo>
                    <a:pt x="662643" y="76177"/>
                  </a:lnTo>
                  <a:close/>
                </a:path>
                <a:path w="694690" h="3048000">
                  <a:moveTo>
                    <a:pt x="656059" y="0"/>
                  </a:moveTo>
                  <a:lnTo>
                    <a:pt x="618227" y="76333"/>
                  </a:lnTo>
                  <a:lnTo>
                    <a:pt x="649943" y="76221"/>
                  </a:lnTo>
                  <a:lnTo>
                    <a:pt x="649931" y="63505"/>
                  </a:lnTo>
                  <a:lnTo>
                    <a:pt x="688084" y="63493"/>
                  </a:lnTo>
                  <a:lnTo>
                    <a:pt x="656059" y="0"/>
                  </a:lnTo>
                  <a:close/>
                </a:path>
                <a:path w="694690" h="3048000">
                  <a:moveTo>
                    <a:pt x="662631" y="63493"/>
                  </a:moveTo>
                  <a:lnTo>
                    <a:pt x="649931" y="63505"/>
                  </a:lnTo>
                  <a:lnTo>
                    <a:pt x="649943" y="76221"/>
                  </a:lnTo>
                  <a:lnTo>
                    <a:pt x="662643" y="76177"/>
                  </a:lnTo>
                  <a:lnTo>
                    <a:pt x="662631" y="63493"/>
                  </a:lnTo>
                  <a:close/>
                </a:path>
                <a:path w="694690" h="3048000">
                  <a:moveTo>
                    <a:pt x="688084" y="63493"/>
                  </a:moveTo>
                  <a:lnTo>
                    <a:pt x="662631" y="63493"/>
                  </a:lnTo>
                  <a:lnTo>
                    <a:pt x="662643" y="76177"/>
                  </a:lnTo>
                  <a:lnTo>
                    <a:pt x="694425" y="76065"/>
                  </a:lnTo>
                  <a:lnTo>
                    <a:pt x="688084" y="63493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45512" y="543166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545512" y="54316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786812" y="54316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786812" y="54316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15412" y="54316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015412" y="54316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26462" y="54443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41300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241300" y="2413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26462" y="5444362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241300"/>
                  </a:moveTo>
                  <a:lnTo>
                    <a:pt x="0" y="0"/>
                  </a:lnTo>
                  <a:lnTo>
                    <a:pt x="241300" y="0"/>
                  </a:lnTo>
                  <a:lnTo>
                    <a:pt x="241300" y="241300"/>
                  </a:lnTo>
                  <a:lnTo>
                    <a:pt x="0" y="2413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90257" y="3491738"/>
              <a:ext cx="282575" cy="2057400"/>
            </a:xfrm>
            <a:custGeom>
              <a:avLst/>
              <a:gdLst/>
              <a:ahLst/>
              <a:cxnLst/>
              <a:rect l="l" t="t" r="r" b="b"/>
              <a:pathLst>
                <a:path w="282575" h="2057400">
                  <a:moveTo>
                    <a:pt x="30878" y="1982640"/>
                  </a:moveTo>
                  <a:lnTo>
                    <a:pt x="22439" y="1984551"/>
                  </a:lnTo>
                  <a:lnTo>
                    <a:pt x="10524" y="1992998"/>
                  </a:lnTo>
                  <a:lnTo>
                    <a:pt x="2645" y="2005296"/>
                  </a:lnTo>
                  <a:lnTo>
                    <a:pt x="0" y="2020192"/>
                  </a:lnTo>
                  <a:lnTo>
                    <a:pt x="3340" y="2034948"/>
                  </a:lnTo>
                  <a:lnTo>
                    <a:pt x="11787" y="2046864"/>
                  </a:lnTo>
                  <a:lnTo>
                    <a:pt x="24086" y="2054743"/>
                  </a:lnTo>
                  <a:lnTo>
                    <a:pt x="38982" y="2057389"/>
                  </a:lnTo>
                  <a:lnTo>
                    <a:pt x="53738" y="2054048"/>
                  </a:lnTo>
                  <a:lnTo>
                    <a:pt x="65654" y="2045601"/>
                  </a:lnTo>
                  <a:lnTo>
                    <a:pt x="73533" y="2033303"/>
                  </a:lnTo>
                  <a:lnTo>
                    <a:pt x="75993" y="2019448"/>
                  </a:lnTo>
                  <a:lnTo>
                    <a:pt x="31741" y="2019448"/>
                  </a:lnTo>
                  <a:lnTo>
                    <a:pt x="30878" y="1982640"/>
                  </a:lnTo>
                  <a:close/>
                </a:path>
                <a:path w="282575" h="2057400">
                  <a:moveTo>
                    <a:pt x="37195" y="1981210"/>
                  </a:moveTo>
                  <a:lnTo>
                    <a:pt x="30878" y="1982640"/>
                  </a:lnTo>
                  <a:lnTo>
                    <a:pt x="31741" y="2019448"/>
                  </a:lnTo>
                  <a:lnTo>
                    <a:pt x="44437" y="2019151"/>
                  </a:lnTo>
                  <a:lnTo>
                    <a:pt x="43574" y="1982343"/>
                  </a:lnTo>
                  <a:lnTo>
                    <a:pt x="37195" y="1981210"/>
                  </a:lnTo>
                  <a:close/>
                </a:path>
                <a:path w="282575" h="2057400">
                  <a:moveTo>
                    <a:pt x="43574" y="1982343"/>
                  </a:moveTo>
                  <a:lnTo>
                    <a:pt x="44437" y="2019151"/>
                  </a:lnTo>
                  <a:lnTo>
                    <a:pt x="31741" y="2019448"/>
                  </a:lnTo>
                  <a:lnTo>
                    <a:pt x="75993" y="2019448"/>
                  </a:lnTo>
                  <a:lnTo>
                    <a:pt x="76178" y="2018407"/>
                  </a:lnTo>
                  <a:lnTo>
                    <a:pt x="72837" y="2003651"/>
                  </a:lnTo>
                  <a:lnTo>
                    <a:pt x="64390" y="1991735"/>
                  </a:lnTo>
                  <a:lnTo>
                    <a:pt x="52092" y="1983856"/>
                  </a:lnTo>
                  <a:lnTo>
                    <a:pt x="43574" y="1982343"/>
                  </a:lnTo>
                  <a:close/>
                </a:path>
                <a:path w="282575" h="2057400">
                  <a:moveTo>
                    <a:pt x="92562" y="926233"/>
                  </a:moveTo>
                  <a:lnTo>
                    <a:pt x="56455" y="954594"/>
                  </a:lnTo>
                  <a:lnTo>
                    <a:pt x="44658" y="991928"/>
                  </a:lnTo>
                  <a:lnTo>
                    <a:pt x="36522" y="1046736"/>
                  </a:lnTo>
                  <a:lnTo>
                    <a:pt x="32298" y="1089643"/>
                  </a:lnTo>
                  <a:lnTo>
                    <a:pt x="28887" y="1137070"/>
                  </a:lnTo>
                  <a:lnTo>
                    <a:pt x="26206" y="1189309"/>
                  </a:lnTo>
                  <a:lnTo>
                    <a:pt x="24251" y="1244644"/>
                  </a:lnTo>
                  <a:lnTo>
                    <a:pt x="22924" y="1303587"/>
                  </a:lnTo>
                  <a:lnTo>
                    <a:pt x="22168" y="1365808"/>
                  </a:lnTo>
                  <a:lnTo>
                    <a:pt x="21930" y="1430978"/>
                  </a:lnTo>
                  <a:lnTo>
                    <a:pt x="22150" y="1498827"/>
                  </a:lnTo>
                  <a:lnTo>
                    <a:pt x="22773" y="1568983"/>
                  </a:lnTo>
                  <a:lnTo>
                    <a:pt x="24996" y="1714802"/>
                  </a:lnTo>
                  <a:lnTo>
                    <a:pt x="28139" y="1865837"/>
                  </a:lnTo>
                  <a:lnTo>
                    <a:pt x="30878" y="1982640"/>
                  </a:lnTo>
                  <a:lnTo>
                    <a:pt x="37195" y="1981210"/>
                  </a:lnTo>
                  <a:lnTo>
                    <a:pt x="43547" y="1981210"/>
                  </a:lnTo>
                  <a:lnTo>
                    <a:pt x="40835" y="1865539"/>
                  </a:lnTo>
                  <a:lnTo>
                    <a:pt x="37694" y="1714554"/>
                  </a:lnTo>
                  <a:lnTo>
                    <a:pt x="35472" y="1568809"/>
                  </a:lnTo>
                  <a:lnTo>
                    <a:pt x="34849" y="1498732"/>
                  </a:lnTo>
                  <a:lnTo>
                    <a:pt x="34630" y="1430978"/>
                  </a:lnTo>
                  <a:lnTo>
                    <a:pt x="34870" y="1365681"/>
                  </a:lnTo>
                  <a:lnTo>
                    <a:pt x="35625" y="1303587"/>
                  </a:lnTo>
                  <a:lnTo>
                    <a:pt x="36968" y="1244235"/>
                  </a:lnTo>
                  <a:lnTo>
                    <a:pt x="38914" y="1189309"/>
                  </a:lnTo>
                  <a:lnTo>
                    <a:pt x="41560" y="1137917"/>
                  </a:lnTo>
                  <a:lnTo>
                    <a:pt x="44947" y="1090804"/>
                  </a:lnTo>
                  <a:lnTo>
                    <a:pt x="49129" y="1048312"/>
                  </a:lnTo>
                  <a:lnTo>
                    <a:pt x="54154" y="1010782"/>
                  </a:lnTo>
                  <a:lnTo>
                    <a:pt x="57057" y="994726"/>
                  </a:lnTo>
                  <a:lnTo>
                    <a:pt x="60270" y="981344"/>
                  </a:lnTo>
                  <a:lnTo>
                    <a:pt x="60435" y="980658"/>
                  </a:lnTo>
                  <a:lnTo>
                    <a:pt x="67667" y="960917"/>
                  </a:lnTo>
                  <a:lnTo>
                    <a:pt x="67492" y="960917"/>
                  </a:lnTo>
                  <a:lnTo>
                    <a:pt x="68139" y="959623"/>
                  </a:lnTo>
                  <a:lnTo>
                    <a:pt x="68336" y="959623"/>
                  </a:lnTo>
                  <a:lnTo>
                    <a:pt x="75696" y="948329"/>
                  </a:lnTo>
                  <a:lnTo>
                    <a:pt x="75252" y="948329"/>
                  </a:lnTo>
                  <a:lnTo>
                    <a:pt x="76734" y="946736"/>
                  </a:lnTo>
                  <a:lnTo>
                    <a:pt x="77351" y="946736"/>
                  </a:lnTo>
                  <a:lnTo>
                    <a:pt x="84147" y="941579"/>
                  </a:lnTo>
                  <a:lnTo>
                    <a:pt x="83281" y="941579"/>
                  </a:lnTo>
                  <a:lnTo>
                    <a:pt x="85610" y="940469"/>
                  </a:lnTo>
                  <a:lnTo>
                    <a:pt x="87818" y="940469"/>
                  </a:lnTo>
                  <a:lnTo>
                    <a:pt x="93499" y="939079"/>
                  </a:lnTo>
                  <a:lnTo>
                    <a:pt x="92431" y="938978"/>
                  </a:lnTo>
                  <a:lnTo>
                    <a:pt x="94540" y="938824"/>
                  </a:lnTo>
                  <a:lnTo>
                    <a:pt x="137181" y="938824"/>
                  </a:lnTo>
                  <a:lnTo>
                    <a:pt x="132390" y="936929"/>
                  </a:lnTo>
                  <a:lnTo>
                    <a:pt x="119536" y="931603"/>
                  </a:lnTo>
                  <a:lnTo>
                    <a:pt x="106215" y="927526"/>
                  </a:lnTo>
                  <a:lnTo>
                    <a:pt x="92562" y="926233"/>
                  </a:lnTo>
                  <a:close/>
                </a:path>
                <a:path w="282575" h="2057400">
                  <a:moveTo>
                    <a:pt x="43547" y="1981210"/>
                  </a:moveTo>
                  <a:lnTo>
                    <a:pt x="37195" y="1981210"/>
                  </a:lnTo>
                  <a:lnTo>
                    <a:pt x="43574" y="1982343"/>
                  </a:lnTo>
                  <a:lnTo>
                    <a:pt x="43547" y="1981210"/>
                  </a:lnTo>
                  <a:close/>
                </a:path>
                <a:path w="282575" h="2057400">
                  <a:moveTo>
                    <a:pt x="37694" y="1714554"/>
                  </a:moveTo>
                  <a:close/>
                </a:path>
                <a:path w="282575" h="2057400">
                  <a:moveTo>
                    <a:pt x="34869" y="1365755"/>
                  </a:moveTo>
                  <a:close/>
                </a:path>
                <a:path w="282575" h="2057400">
                  <a:moveTo>
                    <a:pt x="60435" y="980658"/>
                  </a:moveTo>
                  <a:lnTo>
                    <a:pt x="60228" y="981344"/>
                  </a:lnTo>
                  <a:lnTo>
                    <a:pt x="60351" y="981005"/>
                  </a:lnTo>
                  <a:lnTo>
                    <a:pt x="60435" y="980658"/>
                  </a:lnTo>
                  <a:close/>
                </a:path>
                <a:path w="282575" h="2057400">
                  <a:moveTo>
                    <a:pt x="60351" y="981005"/>
                  </a:moveTo>
                  <a:lnTo>
                    <a:pt x="60228" y="981344"/>
                  </a:lnTo>
                  <a:lnTo>
                    <a:pt x="60351" y="981005"/>
                  </a:lnTo>
                  <a:close/>
                </a:path>
                <a:path w="282575" h="2057400">
                  <a:moveTo>
                    <a:pt x="60478" y="980658"/>
                  </a:moveTo>
                  <a:lnTo>
                    <a:pt x="60351" y="981005"/>
                  </a:lnTo>
                  <a:lnTo>
                    <a:pt x="60478" y="980658"/>
                  </a:lnTo>
                  <a:close/>
                </a:path>
                <a:path w="282575" h="2057400">
                  <a:moveTo>
                    <a:pt x="148886" y="943452"/>
                  </a:moveTo>
                  <a:lnTo>
                    <a:pt x="114956" y="943452"/>
                  </a:lnTo>
                  <a:lnTo>
                    <a:pt x="115529" y="943658"/>
                  </a:lnTo>
                  <a:lnTo>
                    <a:pt x="127670" y="948721"/>
                  </a:lnTo>
                  <a:lnTo>
                    <a:pt x="153515" y="958938"/>
                  </a:lnTo>
                  <a:lnTo>
                    <a:pt x="167137" y="961510"/>
                  </a:lnTo>
                  <a:lnTo>
                    <a:pt x="180839" y="960165"/>
                  </a:lnTo>
                  <a:lnTo>
                    <a:pt x="193748" y="953204"/>
                  </a:lnTo>
                  <a:lnTo>
                    <a:pt x="197356" y="948862"/>
                  </a:lnTo>
                  <a:lnTo>
                    <a:pt x="168600" y="948862"/>
                  </a:lnTo>
                  <a:lnTo>
                    <a:pt x="166801" y="948782"/>
                  </a:lnTo>
                  <a:lnTo>
                    <a:pt x="167706" y="948693"/>
                  </a:lnTo>
                  <a:lnTo>
                    <a:pt x="158234" y="946905"/>
                  </a:lnTo>
                  <a:lnTo>
                    <a:pt x="157620" y="946905"/>
                  </a:lnTo>
                  <a:lnTo>
                    <a:pt x="156465" y="946571"/>
                  </a:lnTo>
                  <a:lnTo>
                    <a:pt x="156776" y="946571"/>
                  </a:lnTo>
                  <a:lnTo>
                    <a:pt x="148886" y="943452"/>
                  </a:lnTo>
                  <a:close/>
                </a:path>
                <a:path w="282575" h="2057400">
                  <a:moveTo>
                    <a:pt x="68139" y="959623"/>
                  </a:moveTo>
                  <a:lnTo>
                    <a:pt x="67492" y="960917"/>
                  </a:lnTo>
                  <a:lnTo>
                    <a:pt x="67889" y="960308"/>
                  </a:lnTo>
                  <a:lnTo>
                    <a:pt x="68139" y="959623"/>
                  </a:lnTo>
                  <a:close/>
                </a:path>
                <a:path w="282575" h="2057400">
                  <a:moveTo>
                    <a:pt x="67889" y="960308"/>
                  </a:moveTo>
                  <a:lnTo>
                    <a:pt x="67492" y="960917"/>
                  </a:lnTo>
                  <a:lnTo>
                    <a:pt x="67667" y="960917"/>
                  </a:lnTo>
                  <a:lnTo>
                    <a:pt x="67889" y="960308"/>
                  </a:lnTo>
                  <a:close/>
                </a:path>
                <a:path w="282575" h="2057400">
                  <a:moveTo>
                    <a:pt x="68336" y="959623"/>
                  </a:moveTo>
                  <a:lnTo>
                    <a:pt x="68139" y="959623"/>
                  </a:lnTo>
                  <a:lnTo>
                    <a:pt x="67889" y="960308"/>
                  </a:lnTo>
                  <a:lnTo>
                    <a:pt x="68336" y="959623"/>
                  </a:lnTo>
                  <a:close/>
                </a:path>
                <a:path w="282575" h="2057400">
                  <a:moveTo>
                    <a:pt x="167706" y="948693"/>
                  </a:moveTo>
                  <a:lnTo>
                    <a:pt x="166801" y="948782"/>
                  </a:lnTo>
                  <a:lnTo>
                    <a:pt x="168600" y="948862"/>
                  </a:lnTo>
                  <a:lnTo>
                    <a:pt x="167706" y="948693"/>
                  </a:lnTo>
                  <a:close/>
                </a:path>
                <a:path w="282575" h="2057400">
                  <a:moveTo>
                    <a:pt x="177057" y="947775"/>
                  </a:moveTo>
                  <a:lnTo>
                    <a:pt x="167706" y="948693"/>
                  </a:lnTo>
                  <a:lnTo>
                    <a:pt x="168600" y="948862"/>
                  </a:lnTo>
                  <a:lnTo>
                    <a:pt x="197356" y="948862"/>
                  </a:lnTo>
                  <a:lnTo>
                    <a:pt x="197756" y="948381"/>
                  </a:lnTo>
                  <a:lnTo>
                    <a:pt x="175934" y="948381"/>
                  </a:lnTo>
                  <a:lnTo>
                    <a:pt x="177057" y="947775"/>
                  </a:lnTo>
                  <a:close/>
                </a:path>
                <a:path w="282575" h="2057400">
                  <a:moveTo>
                    <a:pt x="178328" y="947651"/>
                  </a:moveTo>
                  <a:lnTo>
                    <a:pt x="177057" y="947775"/>
                  </a:lnTo>
                  <a:lnTo>
                    <a:pt x="175934" y="948381"/>
                  </a:lnTo>
                  <a:lnTo>
                    <a:pt x="178328" y="947651"/>
                  </a:lnTo>
                  <a:close/>
                </a:path>
                <a:path w="282575" h="2057400">
                  <a:moveTo>
                    <a:pt x="198363" y="947651"/>
                  </a:moveTo>
                  <a:lnTo>
                    <a:pt x="178291" y="947662"/>
                  </a:lnTo>
                  <a:lnTo>
                    <a:pt x="175934" y="948381"/>
                  </a:lnTo>
                  <a:lnTo>
                    <a:pt x="197756" y="948381"/>
                  </a:lnTo>
                  <a:lnTo>
                    <a:pt x="198363" y="947651"/>
                  </a:lnTo>
                  <a:close/>
                </a:path>
                <a:path w="282575" h="2057400">
                  <a:moveTo>
                    <a:pt x="76734" y="946736"/>
                  </a:moveTo>
                  <a:lnTo>
                    <a:pt x="75252" y="948329"/>
                  </a:lnTo>
                  <a:lnTo>
                    <a:pt x="76138" y="947651"/>
                  </a:lnTo>
                  <a:lnTo>
                    <a:pt x="76734" y="946736"/>
                  </a:lnTo>
                  <a:close/>
                </a:path>
                <a:path w="282575" h="2057400">
                  <a:moveTo>
                    <a:pt x="76131" y="947662"/>
                  </a:moveTo>
                  <a:lnTo>
                    <a:pt x="75252" y="948329"/>
                  </a:lnTo>
                  <a:lnTo>
                    <a:pt x="75696" y="948329"/>
                  </a:lnTo>
                  <a:lnTo>
                    <a:pt x="76131" y="947662"/>
                  </a:lnTo>
                  <a:close/>
                </a:path>
                <a:path w="282575" h="2057400">
                  <a:moveTo>
                    <a:pt x="185554" y="943194"/>
                  </a:moveTo>
                  <a:lnTo>
                    <a:pt x="177057" y="947775"/>
                  </a:lnTo>
                  <a:lnTo>
                    <a:pt x="178328" y="947651"/>
                  </a:lnTo>
                  <a:lnTo>
                    <a:pt x="198363" y="947651"/>
                  </a:lnTo>
                  <a:lnTo>
                    <a:pt x="201279" y="944142"/>
                  </a:lnTo>
                  <a:lnTo>
                    <a:pt x="184767" y="944142"/>
                  </a:lnTo>
                  <a:lnTo>
                    <a:pt x="185554" y="943194"/>
                  </a:lnTo>
                  <a:close/>
                </a:path>
                <a:path w="282575" h="2057400">
                  <a:moveTo>
                    <a:pt x="77351" y="946736"/>
                  </a:moveTo>
                  <a:lnTo>
                    <a:pt x="76734" y="946736"/>
                  </a:lnTo>
                  <a:lnTo>
                    <a:pt x="76131" y="947662"/>
                  </a:lnTo>
                  <a:lnTo>
                    <a:pt x="77351" y="946736"/>
                  </a:lnTo>
                  <a:close/>
                </a:path>
                <a:path w="282575" h="2057400">
                  <a:moveTo>
                    <a:pt x="156465" y="946571"/>
                  </a:moveTo>
                  <a:lnTo>
                    <a:pt x="157620" y="946905"/>
                  </a:lnTo>
                  <a:lnTo>
                    <a:pt x="157060" y="946683"/>
                  </a:lnTo>
                  <a:lnTo>
                    <a:pt x="156465" y="946571"/>
                  </a:lnTo>
                  <a:close/>
                </a:path>
                <a:path w="282575" h="2057400">
                  <a:moveTo>
                    <a:pt x="157060" y="946683"/>
                  </a:moveTo>
                  <a:lnTo>
                    <a:pt x="157620" y="946905"/>
                  </a:lnTo>
                  <a:lnTo>
                    <a:pt x="158234" y="946905"/>
                  </a:lnTo>
                  <a:lnTo>
                    <a:pt x="157060" y="946683"/>
                  </a:lnTo>
                  <a:close/>
                </a:path>
                <a:path w="282575" h="2057400">
                  <a:moveTo>
                    <a:pt x="156776" y="946571"/>
                  </a:moveTo>
                  <a:lnTo>
                    <a:pt x="156465" y="946571"/>
                  </a:lnTo>
                  <a:lnTo>
                    <a:pt x="157060" y="946683"/>
                  </a:lnTo>
                  <a:lnTo>
                    <a:pt x="156776" y="946571"/>
                  </a:lnTo>
                  <a:close/>
                </a:path>
                <a:path w="282575" h="2057400">
                  <a:moveTo>
                    <a:pt x="186637" y="942610"/>
                  </a:moveTo>
                  <a:lnTo>
                    <a:pt x="185554" y="943194"/>
                  </a:lnTo>
                  <a:lnTo>
                    <a:pt x="184767" y="944142"/>
                  </a:lnTo>
                  <a:lnTo>
                    <a:pt x="186637" y="942610"/>
                  </a:lnTo>
                  <a:close/>
                </a:path>
                <a:path w="282575" h="2057400">
                  <a:moveTo>
                    <a:pt x="202552" y="942610"/>
                  </a:moveTo>
                  <a:lnTo>
                    <a:pt x="186637" y="942610"/>
                  </a:lnTo>
                  <a:lnTo>
                    <a:pt x="184767" y="944142"/>
                  </a:lnTo>
                  <a:lnTo>
                    <a:pt x="201279" y="944142"/>
                  </a:lnTo>
                  <a:lnTo>
                    <a:pt x="202552" y="942610"/>
                  </a:lnTo>
                  <a:close/>
                </a:path>
                <a:path w="282575" h="2057400">
                  <a:moveTo>
                    <a:pt x="115237" y="943568"/>
                  </a:moveTo>
                  <a:lnTo>
                    <a:pt x="115453" y="943658"/>
                  </a:lnTo>
                  <a:lnTo>
                    <a:pt x="115237" y="943568"/>
                  </a:lnTo>
                  <a:close/>
                </a:path>
                <a:path w="282575" h="2057400">
                  <a:moveTo>
                    <a:pt x="114956" y="943452"/>
                  </a:moveTo>
                  <a:lnTo>
                    <a:pt x="115237" y="943568"/>
                  </a:lnTo>
                  <a:lnTo>
                    <a:pt x="115529" y="943658"/>
                  </a:lnTo>
                  <a:lnTo>
                    <a:pt x="114956" y="943452"/>
                  </a:lnTo>
                  <a:close/>
                </a:path>
                <a:path w="282575" h="2057400">
                  <a:moveTo>
                    <a:pt x="103729" y="940047"/>
                  </a:moveTo>
                  <a:lnTo>
                    <a:pt x="115237" y="943568"/>
                  </a:lnTo>
                  <a:lnTo>
                    <a:pt x="114956" y="943452"/>
                  </a:lnTo>
                  <a:lnTo>
                    <a:pt x="148886" y="943452"/>
                  </a:lnTo>
                  <a:lnTo>
                    <a:pt x="140428" y="940108"/>
                  </a:lnTo>
                  <a:lnTo>
                    <a:pt x="104376" y="940108"/>
                  </a:lnTo>
                  <a:lnTo>
                    <a:pt x="103729" y="940047"/>
                  </a:lnTo>
                  <a:close/>
                </a:path>
                <a:path w="282575" h="2057400">
                  <a:moveTo>
                    <a:pt x="193876" y="933179"/>
                  </a:moveTo>
                  <a:lnTo>
                    <a:pt x="185554" y="943194"/>
                  </a:lnTo>
                  <a:lnTo>
                    <a:pt x="186637" y="942610"/>
                  </a:lnTo>
                  <a:lnTo>
                    <a:pt x="202552" y="942610"/>
                  </a:lnTo>
                  <a:lnTo>
                    <a:pt x="204751" y="939963"/>
                  </a:lnTo>
                  <a:lnTo>
                    <a:pt x="207447" y="933966"/>
                  </a:lnTo>
                  <a:lnTo>
                    <a:pt x="193522" y="933966"/>
                  </a:lnTo>
                  <a:lnTo>
                    <a:pt x="193876" y="933179"/>
                  </a:lnTo>
                  <a:close/>
                </a:path>
                <a:path w="282575" h="2057400">
                  <a:moveTo>
                    <a:pt x="85610" y="940469"/>
                  </a:moveTo>
                  <a:lnTo>
                    <a:pt x="83281" y="941579"/>
                  </a:lnTo>
                  <a:lnTo>
                    <a:pt x="84560" y="941266"/>
                  </a:lnTo>
                  <a:lnTo>
                    <a:pt x="85610" y="940469"/>
                  </a:lnTo>
                  <a:close/>
                </a:path>
                <a:path w="282575" h="2057400">
                  <a:moveTo>
                    <a:pt x="84560" y="941266"/>
                  </a:moveTo>
                  <a:lnTo>
                    <a:pt x="83281" y="941579"/>
                  </a:lnTo>
                  <a:lnTo>
                    <a:pt x="84147" y="941579"/>
                  </a:lnTo>
                  <a:lnTo>
                    <a:pt x="84560" y="941266"/>
                  </a:lnTo>
                  <a:close/>
                </a:path>
                <a:path w="282575" h="2057400">
                  <a:moveTo>
                    <a:pt x="87818" y="940469"/>
                  </a:moveTo>
                  <a:lnTo>
                    <a:pt x="85610" y="940469"/>
                  </a:lnTo>
                  <a:lnTo>
                    <a:pt x="84560" y="941266"/>
                  </a:lnTo>
                  <a:lnTo>
                    <a:pt x="87818" y="940469"/>
                  </a:lnTo>
                  <a:close/>
                </a:path>
                <a:path w="282575" h="2057400">
                  <a:moveTo>
                    <a:pt x="103116" y="939859"/>
                  </a:moveTo>
                  <a:lnTo>
                    <a:pt x="103729" y="940047"/>
                  </a:lnTo>
                  <a:lnTo>
                    <a:pt x="104376" y="940108"/>
                  </a:lnTo>
                  <a:lnTo>
                    <a:pt x="103116" y="939859"/>
                  </a:lnTo>
                  <a:close/>
                </a:path>
                <a:path w="282575" h="2057400">
                  <a:moveTo>
                    <a:pt x="139799" y="939859"/>
                  </a:moveTo>
                  <a:lnTo>
                    <a:pt x="103116" y="939859"/>
                  </a:lnTo>
                  <a:lnTo>
                    <a:pt x="104376" y="940108"/>
                  </a:lnTo>
                  <a:lnTo>
                    <a:pt x="140428" y="940108"/>
                  </a:lnTo>
                  <a:lnTo>
                    <a:pt x="139799" y="939859"/>
                  </a:lnTo>
                  <a:close/>
                </a:path>
                <a:path w="282575" h="2057400">
                  <a:moveTo>
                    <a:pt x="137181" y="938824"/>
                  </a:moveTo>
                  <a:lnTo>
                    <a:pt x="94540" y="938824"/>
                  </a:lnTo>
                  <a:lnTo>
                    <a:pt x="93499" y="939079"/>
                  </a:lnTo>
                  <a:lnTo>
                    <a:pt x="103729" y="940047"/>
                  </a:lnTo>
                  <a:lnTo>
                    <a:pt x="103116" y="939859"/>
                  </a:lnTo>
                  <a:lnTo>
                    <a:pt x="139799" y="939859"/>
                  </a:lnTo>
                  <a:lnTo>
                    <a:pt x="137181" y="938824"/>
                  </a:lnTo>
                  <a:close/>
                </a:path>
                <a:path w="282575" h="2057400">
                  <a:moveTo>
                    <a:pt x="94540" y="938824"/>
                  </a:moveTo>
                  <a:lnTo>
                    <a:pt x="92431" y="938978"/>
                  </a:lnTo>
                  <a:lnTo>
                    <a:pt x="93499" y="939079"/>
                  </a:lnTo>
                  <a:lnTo>
                    <a:pt x="94540" y="938824"/>
                  </a:lnTo>
                  <a:close/>
                </a:path>
                <a:path w="282575" h="2057400">
                  <a:moveTo>
                    <a:pt x="132421" y="936942"/>
                  </a:moveTo>
                  <a:close/>
                </a:path>
                <a:path w="282575" h="2057400">
                  <a:moveTo>
                    <a:pt x="132390" y="936929"/>
                  </a:moveTo>
                  <a:close/>
                </a:path>
                <a:path w="282575" h="2057400">
                  <a:moveTo>
                    <a:pt x="194430" y="932512"/>
                  </a:moveTo>
                  <a:lnTo>
                    <a:pt x="193876" y="933179"/>
                  </a:lnTo>
                  <a:lnTo>
                    <a:pt x="193522" y="933966"/>
                  </a:lnTo>
                  <a:lnTo>
                    <a:pt x="194430" y="932512"/>
                  </a:lnTo>
                  <a:close/>
                </a:path>
                <a:path w="282575" h="2057400">
                  <a:moveTo>
                    <a:pt x="208101" y="932512"/>
                  </a:moveTo>
                  <a:lnTo>
                    <a:pt x="194430" y="932512"/>
                  </a:lnTo>
                  <a:lnTo>
                    <a:pt x="193522" y="933966"/>
                  </a:lnTo>
                  <a:lnTo>
                    <a:pt x="207447" y="933966"/>
                  </a:lnTo>
                  <a:lnTo>
                    <a:pt x="208101" y="932512"/>
                  </a:lnTo>
                  <a:close/>
                </a:path>
                <a:path w="282575" h="2057400">
                  <a:moveTo>
                    <a:pt x="214949" y="915262"/>
                  </a:moveTo>
                  <a:lnTo>
                    <a:pt x="201931" y="915262"/>
                  </a:lnTo>
                  <a:lnTo>
                    <a:pt x="201573" y="916285"/>
                  </a:lnTo>
                  <a:lnTo>
                    <a:pt x="193876" y="933179"/>
                  </a:lnTo>
                  <a:lnTo>
                    <a:pt x="194430" y="932512"/>
                  </a:lnTo>
                  <a:lnTo>
                    <a:pt x="208101" y="932512"/>
                  </a:lnTo>
                  <a:lnTo>
                    <a:pt x="213738" y="919974"/>
                  </a:lnTo>
                  <a:lnTo>
                    <a:pt x="214949" y="915262"/>
                  </a:lnTo>
                  <a:close/>
                </a:path>
                <a:path w="282575" h="2057400">
                  <a:moveTo>
                    <a:pt x="201709" y="915756"/>
                  </a:moveTo>
                  <a:lnTo>
                    <a:pt x="201471" y="916285"/>
                  </a:lnTo>
                  <a:lnTo>
                    <a:pt x="201709" y="915756"/>
                  </a:lnTo>
                  <a:close/>
                </a:path>
                <a:path w="282575" h="2057400">
                  <a:moveTo>
                    <a:pt x="201931" y="915262"/>
                  </a:moveTo>
                  <a:lnTo>
                    <a:pt x="201709" y="915756"/>
                  </a:lnTo>
                  <a:lnTo>
                    <a:pt x="201573" y="916285"/>
                  </a:lnTo>
                  <a:lnTo>
                    <a:pt x="201931" y="915262"/>
                  </a:lnTo>
                  <a:close/>
                </a:path>
                <a:path w="282575" h="2057400">
                  <a:moveTo>
                    <a:pt x="221372" y="889287"/>
                  </a:moveTo>
                  <a:lnTo>
                    <a:pt x="208511" y="889287"/>
                  </a:lnTo>
                  <a:lnTo>
                    <a:pt x="208401" y="889800"/>
                  </a:lnTo>
                  <a:lnTo>
                    <a:pt x="201709" y="915756"/>
                  </a:lnTo>
                  <a:lnTo>
                    <a:pt x="201931" y="915262"/>
                  </a:lnTo>
                  <a:lnTo>
                    <a:pt x="214949" y="915262"/>
                  </a:lnTo>
                  <a:lnTo>
                    <a:pt x="220877" y="892194"/>
                  </a:lnTo>
                  <a:lnTo>
                    <a:pt x="221372" y="889287"/>
                  </a:lnTo>
                  <a:close/>
                </a:path>
                <a:path w="282575" h="2057400">
                  <a:moveTo>
                    <a:pt x="208446" y="889538"/>
                  </a:moveTo>
                  <a:lnTo>
                    <a:pt x="208379" y="889800"/>
                  </a:lnTo>
                  <a:lnTo>
                    <a:pt x="208446" y="889538"/>
                  </a:lnTo>
                  <a:close/>
                </a:path>
                <a:path w="282575" h="2057400">
                  <a:moveTo>
                    <a:pt x="224175" y="872439"/>
                  </a:moveTo>
                  <a:lnTo>
                    <a:pt x="211362" y="872439"/>
                  </a:lnTo>
                  <a:lnTo>
                    <a:pt x="208446" y="889538"/>
                  </a:lnTo>
                  <a:lnTo>
                    <a:pt x="208511" y="889287"/>
                  </a:lnTo>
                  <a:lnTo>
                    <a:pt x="221372" y="889287"/>
                  </a:lnTo>
                  <a:lnTo>
                    <a:pt x="223900" y="874466"/>
                  </a:lnTo>
                  <a:lnTo>
                    <a:pt x="224175" y="872439"/>
                  </a:lnTo>
                  <a:close/>
                </a:path>
                <a:path w="282575" h="2057400">
                  <a:moveTo>
                    <a:pt x="226863" y="852279"/>
                  </a:moveTo>
                  <a:lnTo>
                    <a:pt x="214087" y="852279"/>
                  </a:lnTo>
                  <a:lnTo>
                    <a:pt x="211343" y="872547"/>
                  </a:lnTo>
                  <a:lnTo>
                    <a:pt x="224175" y="872439"/>
                  </a:lnTo>
                  <a:lnTo>
                    <a:pt x="226683" y="853906"/>
                  </a:lnTo>
                  <a:lnTo>
                    <a:pt x="226863" y="852279"/>
                  </a:lnTo>
                  <a:close/>
                </a:path>
                <a:path w="282575" h="2057400">
                  <a:moveTo>
                    <a:pt x="229382" y="829278"/>
                  </a:moveTo>
                  <a:lnTo>
                    <a:pt x="216630" y="829278"/>
                  </a:lnTo>
                  <a:lnTo>
                    <a:pt x="214076" y="852362"/>
                  </a:lnTo>
                  <a:lnTo>
                    <a:pt x="226863" y="852279"/>
                  </a:lnTo>
                  <a:lnTo>
                    <a:pt x="229259" y="830616"/>
                  </a:lnTo>
                  <a:lnTo>
                    <a:pt x="229382" y="829278"/>
                  </a:lnTo>
                  <a:close/>
                </a:path>
                <a:path w="282575" h="2057400">
                  <a:moveTo>
                    <a:pt x="231722" y="803690"/>
                  </a:moveTo>
                  <a:lnTo>
                    <a:pt x="218991" y="803690"/>
                  </a:lnTo>
                  <a:lnTo>
                    <a:pt x="216624" y="829326"/>
                  </a:lnTo>
                  <a:lnTo>
                    <a:pt x="229382" y="829278"/>
                  </a:lnTo>
                  <a:lnTo>
                    <a:pt x="231642" y="804795"/>
                  </a:lnTo>
                  <a:lnTo>
                    <a:pt x="231722" y="803690"/>
                  </a:lnTo>
                  <a:close/>
                </a:path>
                <a:path w="282575" h="2057400">
                  <a:moveTo>
                    <a:pt x="235903" y="745707"/>
                  </a:moveTo>
                  <a:lnTo>
                    <a:pt x="223185" y="745707"/>
                  </a:lnTo>
                  <a:lnTo>
                    <a:pt x="218980" y="803807"/>
                  </a:lnTo>
                  <a:lnTo>
                    <a:pt x="231722" y="803690"/>
                  </a:lnTo>
                  <a:lnTo>
                    <a:pt x="235856" y="746565"/>
                  </a:lnTo>
                  <a:lnTo>
                    <a:pt x="235903" y="745707"/>
                  </a:lnTo>
                  <a:close/>
                </a:path>
                <a:path w="282575" h="2057400">
                  <a:moveTo>
                    <a:pt x="239424" y="680335"/>
                  </a:moveTo>
                  <a:lnTo>
                    <a:pt x="226712" y="680335"/>
                  </a:lnTo>
                  <a:lnTo>
                    <a:pt x="223180" y="745778"/>
                  </a:lnTo>
                  <a:lnTo>
                    <a:pt x="235903" y="745707"/>
                  </a:lnTo>
                  <a:lnTo>
                    <a:pt x="239424" y="680335"/>
                  </a:lnTo>
                  <a:close/>
                </a:path>
                <a:path w="282575" h="2057400">
                  <a:moveTo>
                    <a:pt x="242336" y="609418"/>
                  </a:moveTo>
                  <a:lnTo>
                    <a:pt x="229631" y="609418"/>
                  </a:lnTo>
                  <a:lnTo>
                    <a:pt x="226710" y="680371"/>
                  </a:lnTo>
                  <a:lnTo>
                    <a:pt x="239424" y="680335"/>
                  </a:lnTo>
                  <a:lnTo>
                    <a:pt x="242336" y="609418"/>
                  </a:lnTo>
                  <a:close/>
                </a:path>
                <a:path w="282575" h="2057400">
                  <a:moveTo>
                    <a:pt x="247990" y="382192"/>
                  </a:moveTo>
                  <a:lnTo>
                    <a:pt x="235289" y="382192"/>
                  </a:lnTo>
                  <a:lnTo>
                    <a:pt x="231982" y="535211"/>
                  </a:lnTo>
                  <a:lnTo>
                    <a:pt x="229628" y="609478"/>
                  </a:lnTo>
                  <a:lnTo>
                    <a:pt x="242336" y="609418"/>
                  </a:lnTo>
                  <a:lnTo>
                    <a:pt x="244697" y="534840"/>
                  </a:lnTo>
                  <a:lnTo>
                    <a:pt x="247990" y="382192"/>
                  </a:lnTo>
                  <a:close/>
                </a:path>
                <a:path w="282575" h="2057400">
                  <a:moveTo>
                    <a:pt x="250500" y="76193"/>
                  </a:moveTo>
                  <a:lnTo>
                    <a:pt x="237800" y="76206"/>
                  </a:lnTo>
                  <a:lnTo>
                    <a:pt x="237739" y="115561"/>
                  </a:lnTo>
                  <a:lnTo>
                    <a:pt x="237499" y="172772"/>
                  </a:lnTo>
                  <a:lnTo>
                    <a:pt x="237049" y="237561"/>
                  </a:lnTo>
                  <a:lnTo>
                    <a:pt x="236329" y="308074"/>
                  </a:lnTo>
                  <a:lnTo>
                    <a:pt x="235287" y="382240"/>
                  </a:lnTo>
                  <a:lnTo>
                    <a:pt x="247990" y="382192"/>
                  </a:lnTo>
                  <a:lnTo>
                    <a:pt x="249032" y="307907"/>
                  </a:lnTo>
                  <a:lnTo>
                    <a:pt x="249750" y="237441"/>
                  </a:lnTo>
                  <a:lnTo>
                    <a:pt x="250200" y="172684"/>
                  </a:lnTo>
                  <a:lnTo>
                    <a:pt x="250440" y="115561"/>
                  </a:lnTo>
                  <a:lnTo>
                    <a:pt x="250500" y="76193"/>
                  </a:lnTo>
                  <a:close/>
                </a:path>
                <a:path w="282575" h="2057400">
                  <a:moveTo>
                    <a:pt x="236331" y="307907"/>
                  </a:moveTo>
                  <a:close/>
                </a:path>
                <a:path w="282575" h="2057400">
                  <a:moveTo>
                    <a:pt x="237050" y="237441"/>
                  </a:moveTo>
                  <a:close/>
                </a:path>
                <a:path w="282575" h="2057400">
                  <a:moveTo>
                    <a:pt x="244090" y="0"/>
                  </a:moveTo>
                  <a:lnTo>
                    <a:pt x="206065" y="76238"/>
                  </a:lnTo>
                  <a:lnTo>
                    <a:pt x="237800" y="76206"/>
                  </a:lnTo>
                  <a:lnTo>
                    <a:pt x="237802" y="63498"/>
                  </a:lnTo>
                  <a:lnTo>
                    <a:pt x="275917" y="63498"/>
                  </a:lnTo>
                  <a:lnTo>
                    <a:pt x="244090" y="0"/>
                  </a:lnTo>
                  <a:close/>
                </a:path>
                <a:path w="282575" h="2057400">
                  <a:moveTo>
                    <a:pt x="237802" y="63498"/>
                  </a:moveTo>
                  <a:lnTo>
                    <a:pt x="237800" y="76206"/>
                  </a:lnTo>
                  <a:lnTo>
                    <a:pt x="250500" y="76193"/>
                  </a:lnTo>
                  <a:lnTo>
                    <a:pt x="250502" y="63501"/>
                  </a:lnTo>
                  <a:lnTo>
                    <a:pt x="237802" y="63498"/>
                  </a:lnTo>
                  <a:close/>
                </a:path>
                <a:path w="282575" h="2057400">
                  <a:moveTo>
                    <a:pt x="275917" y="63498"/>
                  </a:moveTo>
                  <a:lnTo>
                    <a:pt x="237802" y="63498"/>
                  </a:lnTo>
                  <a:lnTo>
                    <a:pt x="250502" y="63501"/>
                  </a:lnTo>
                  <a:lnTo>
                    <a:pt x="250500" y="76193"/>
                  </a:lnTo>
                  <a:lnTo>
                    <a:pt x="282265" y="76161"/>
                  </a:lnTo>
                  <a:lnTo>
                    <a:pt x="275917" y="63498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437562" y="5190363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326562" y="5355462"/>
              <a:ext cx="330200" cy="298450"/>
            </a:xfrm>
            <a:custGeom>
              <a:avLst/>
              <a:gdLst/>
              <a:ahLst/>
              <a:cxnLst/>
              <a:rect l="l" t="t" r="r" b="b"/>
              <a:pathLst>
                <a:path w="330200" h="298450">
                  <a:moveTo>
                    <a:pt x="330200" y="0"/>
                  </a:moveTo>
                  <a:lnTo>
                    <a:pt x="0" y="0"/>
                  </a:lnTo>
                  <a:lnTo>
                    <a:pt x="0" y="298450"/>
                  </a:lnTo>
                  <a:lnTo>
                    <a:pt x="330200" y="29845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326562" y="5355462"/>
              <a:ext cx="330200" cy="298450"/>
            </a:xfrm>
            <a:custGeom>
              <a:avLst/>
              <a:gdLst/>
              <a:ahLst/>
              <a:cxnLst/>
              <a:rect l="l" t="t" r="r" b="b"/>
              <a:pathLst>
                <a:path w="330200" h="298450">
                  <a:moveTo>
                    <a:pt x="0" y="298450"/>
                  </a:moveTo>
                  <a:lnTo>
                    <a:pt x="0" y="0"/>
                  </a:lnTo>
                  <a:lnTo>
                    <a:pt x="330200" y="0"/>
                  </a:lnTo>
                  <a:lnTo>
                    <a:pt x="330200" y="298450"/>
                  </a:lnTo>
                  <a:lnTo>
                    <a:pt x="0" y="29845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56762" y="5355462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323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23850" y="304800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56762" y="5355462"/>
              <a:ext cx="323850" cy="304800"/>
            </a:xfrm>
            <a:custGeom>
              <a:avLst/>
              <a:gdLst/>
              <a:ahLst/>
              <a:cxnLst/>
              <a:rect l="l" t="t" r="r" b="b"/>
              <a:pathLst>
                <a:path w="323850" h="304800">
                  <a:moveTo>
                    <a:pt x="0" y="304800"/>
                  </a:moveTo>
                  <a:lnTo>
                    <a:pt x="0" y="0"/>
                  </a:lnTo>
                  <a:lnTo>
                    <a:pt x="323850" y="0"/>
                  </a:lnTo>
                  <a:lnTo>
                    <a:pt x="323850" y="304800"/>
                  </a:lnTo>
                  <a:lnTo>
                    <a:pt x="0" y="30480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263062" y="5184013"/>
              <a:ext cx="819150" cy="609600"/>
            </a:xfrm>
            <a:custGeom>
              <a:avLst/>
              <a:gdLst/>
              <a:ahLst/>
              <a:cxnLst/>
              <a:rect l="l" t="t" r="r" b="b"/>
              <a:pathLst>
                <a:path w="819150" h="609600">
                  <a:moveTo>
                    <a:pt x="0" y="0"/>
                  </a:moveTo>
                  <a:lnTo>
                    <a:pt x="819150" y="0"/>
                  </a:lnTo>
                  <a:lnTo>
                    <a:pt x="819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14425" y="4310888"/>
              <a:ext cx="524510" cy="1009650"/>
            </a:xfrm>
            <a:custGeom>
              <a:avLst/>
              <a:gdLst/>
              <a:ahLst/>
              <a:cxnLst/>
              <a:rect l="l" t="t" r="r" b="b"/>
              <a:pathLst>
                <a:path w="524509" h="1009650">
                  <a:moveTo>
                    <a:pt x="483632" y="934267"/>
                  </a:moveTo>
                  <a:lnTo>
                    <a:pt x="475018" y="935075"/>
                  </a:lnTo>
                  <a:lnTo>
                    <a:pt x="462114" y="941917"/>
                  </a:lnTo>
                  <a:lnTo>
                    <a:pt x="452717" y="953098"/>
                  </a:lnTo>
                  <a:lnTo>
                    <a:pt x="448175" y="967530"/>
                  </a:lnTo>
                  <a:lnTo>
                    <a:pt x="449588" y="982594"/>
                  </a:lnTo>
                  <a:lnTo>
                    <a:pt x="456430" y="995498"/>
                  </a:lnTo>
                  <a:lnTo>
                    <a:pt x="467612" y="1004895"/>
                  </a:lnTo>
                  <a:lnTo>
                    <a:pt x="482043" y="1009436"/>
                  </a:lnTo>
                  <a:lnTo>
                    <a:pt x="497107" y="1008023"/>
                  </a:lnTo>
                  <a:lnTo>
                    <a:pt x="510011" y="1001181"/>
                  </a:lnTo>
                  <a:lnTo>
                    <a:pt x="519408" y="989999"/>
                  </a:lnTo>
                  <a:lnTo>
                    <a:pt x="523949" y="975568"/>
                  </a:lnTo>
                  <a:lnTo>
                    <a:pt x="523635" y="972219"/>
                  </a:lnTo>
                  <a:lnTo>
                    <a:pt x="492377" y="972219"/>
                  </a:lnTo>
                  <a:lnTo>
                    <a:pt x="479748" y="970879"/>
                  </a:lnTo>
                  <a:lnTo>
                    <a:pt x="483632" y="934267"/>
                  </a:lnTo>
                  <a:close/>
                </a:path>
                <a:path w="524509" h="1009650">
                  <a:moveTo>
                    <a:pt x="490081" y="933662"/>
                  </a:moveTo>
                  <a:lnTo>
                    <a:pt x="483632" y="934267"/>
                  </a:lnTo>
                  <a:lnTo>
                    <a:pt x="479748" y="970879"/>
                  </a:lnTo>
                  <a:lnTo>
                    <a:pt x="492377" y="972219"/>
                  </a:lnTo>
                  <a:lnTo>
                    <a:pt x="496261" y="935606"/>
                  </a:lnTo>
                  <a:lnTo>
                    <a:pt x="490081" y="933662"/>
                  </a:lnTo>
                  <a:close/>
                </a:path>
                <a:path w="524509" h="1009650">
                  <a:moveTo>
                    <a:pt x="496261" y="935606"/>
                  </a:moveTo>
                  <a:lnTo>
                    <a:pt x="492377" y="972219"/>
                  </a:lnTo>
                  <a:lnTo>
                    <a:pt x="523635" y="972219"/>
                  </a:lnTo>
                  <a:lnTo>
                    <a:pt x="522537" y="960505"/>
                  </a:lnTo>
                  <a:lnTo>
                    <a:pt x="515694" y="947600"/>
                  </a:lnTo>
                  <a:lnTo>
                    <a:pt x="504513" y="938203"/>
                  </a:lnTo>
                  <a:lnTo>
                    <a:pt x="496261" y="935606"/>
                  </a:lnTo>
                  <a:close/>
                </a:path>
                <a:path w="524509" h="1009650">
                  <a:moveTo>
                    <a:pt x="496467" y="933662"/>
                  </a:moveTo>
                  <a:lnTo>
                    <a:pt x="490081" y="933662"/>
                  </a:lnTo>
                  <a:lnTo>
                    <a:pt x="496261" y="935606"/>
                  </a:lnTo>
                  <a:lnTo>
                    <a:pt x="496467" y="933662"/>
                  </a:lnTo>
                  <a:close/>
                </a:path>
                <a:path w="524509" h="1009650">
                  <a:moveTo>
                    <a:pt x="500343" y="896973"/>
                  </a:moveTo>
                  <a:lnTo>
                    <a:pt x="487588" y="896973"/>
                  </a:lnTo>
                  <a:lnTo>
                    <a:pt x="483632" y="934267"/>
                  </a:lnTo>
                  <a:lnTo>
                    <a:pt x="490081" y="933662"/>
                  </a:lnTo>
                  <a:lnTo>
                    <a:pt x="496467" y="933662"/>
                  </a:lnTo>
                  <a:lnTo>
                    <a:pt x="500221" y="898274"/>
                  </a:lnTo>
                  <a:lnTo>
                    <a:pt x="500343" y="896973"/>
                  </a:lnTo>
                  <a:close/>
                </a:path>
                <a:path w="524509" h="1009650">
                  <a:moveTo>
                    <a:pt x="507146" y="824396"/>
                  </a:moveTo>
                  <a:lnTo>
                    <a:pt x="494418" y="824396"/>
                  </a:lnTo>
                  <a:lnTo>
                    <a:pt x="487582" y="897030"/>
                  </a:lnTo>
                  <a:lnTo>
                    <a:pt x="500343" y="896973"/>
                  </a:lnTo>
                  <a:lnTo>
                    <a:pt x="507070" y="825506"/>
                  </a:lnTo>
                  <a:lnTo>
                    <a:pt x="507146" y="824396"/>
                  </a:lnTo>
                  <a:close/>
                </a:path>
                <a:path w="524509" h="1009650">
                  <a:moveTo>
                    <a:pt x="511942" y="754414"/>
                  </a:moveTo>
                  <a:lnTo>
                    <a:pt x="499243" y="754414"/>
                  </a:lnTo>
                  <a:lnTo>
                    <a:pt x="494411" y="824469"/>
                  </a:lnTo>
                  <a:lnTo>
                    <a:pt x="507146" y="824396"/>
                  </a:lnTo>
                  <a:lnTo>
                    <a:pt x="511921" y="755157"/>
                  </a:lnTo>
                  <a:lnTo>
                    <a:pt x="511942" y="754414"/>
                  </a:lnTo>
                  <a:close/>
                </a:path>
                <a:path w="524509" h="1009650">
                  <a:moveTo>
                    <a:pt x="513760" y="688303"/>
                  </a:moveTo>
                  <a:lnTo>
                    <a:pt x="501065" y="688303"/>
                  </a:lnTo>
                  <a:lnTo>
                    <a:pt x="499234" y="754546"/>
                  </a:lnTo>
                  <a:lnTo>
                    <a:pt x="499243" y="754414"/>
                  </a:lnTo>
                  <a:lnTo>
                    <a:pt x="511942" y="754414"/>
                  </a:lnTo>
                  <a:lnTo>
                    <a:pt x="513760" y="688303"/>
                  </a:lnTo>
                  <a:close/>
                </a:path>
                <a:path w="524509" h="1009650">
                  <a:moveTo>
                    <a:pt x="511606" y="627353"/>
                  </a:moveTo>
                  <a:lnTo>
                    <a:pt x="498897" y="627353"/>
                  </a:lnTo>
                  <a:lnTo>
                    <a:pt x="498947" y="627948"/>
                  </a:lnTo>
                  <a:lnTo>
                    <a:pt x="501060" y="688507"/>
                  </a:lnTo>
                  <a:lnTo>
                    <a:pt x="501065" y="688303"/>
                  </a:lnTo>
                  <a:lnTo>
                    <a:pt x="513760" y="688303"/>
                  </a:lnTo>
                  <a:lnTo>
                    <a:pt x="511606" y="627353"/>
                  </a:lnTo>
                  <a:close/>
                </a:path>
                <a:path w="524509" h="1009650">
                  <a:moveTo>
                    <a:pt x="498908" y="627648"/>
                  </a:moveTo>
                  <a:lnTo>
                    <a:pt x="498918" y="627948"/>
                  </a:lnTo>
                  <a:lnTo>
                    <a:pt x="498908" y="627648"/>
                  </a:lnTo>
                  <a:close/>
                </a:path>
                <a:path w="524509" h="1009650">
                  <a:moveTo>
                    <a:pt x="504582" y="572877"/>
                  </a:moveTo>
                  <a:lnTo>
                    <a:pt x="491775" y="572877"/>
                  </a:lnTo>
                  <a:lnTo>
                    <a:pt x="491952" y="573754"/>
                  </a:lnTo>
                  <a:lnTo>
                    <a:pt x="498908" y="627648"/>
                  </a:lnTo>
                  <a:lnTo>
                    <a:pt x="498897" y="627353"/>
                  </a:lnTo>
                  <a:lnTo>
                    <a:pt x="511606" y="627353"/>
                  </a:lnTo>
                  <a:lnTo>
                    <a:pt x="511580" y="626605"/>
                  </a:lnTo>
                  <a:lnTo>
                    <a:pt x="504582" y="572877"/>
                  </a:lnTo>
                  <a:close/>
                </a:path>
                <a:path w="524509" h="1009650">
                  <a:moveTo>
                    <a:pt x="491834" y="573329"/>
                  </a:moveTo>
                  <a:lnTo>
                    <a:pt x="491889" y="573754"/>
                  </a:lnTo>
                  <a:lnTo>
                    <a:pt x="491834" y="573329"/>
                  </a:lnTo>
                  <a:close/>
                </a:path>
                <a:path w="524509" h="1009650">
                  <a:moveTo>
                    <a:pt x="491775" y="572877"/>
                  </a:moveTo>
                  <a:lnTo>
                    <a:pt x="491834" y="573329"/>
                  </a:lnTo>
                  <a:lnTo>
                    <a:pt x="491952" y="573754"/>
                  </a:lnTo>
                  <a:lnTo>
                    <a:pt x="491775" y="572877"/>
                  </a:lnTo>
                  <a:close/>
                </a:path>
                <a:path w="524509" h="1009650">
                  <a:moveTo>
                    <a:pt x="491954" y="526218"/>
                  </a:moveTo>
                  <a:lnTo>
                    <a:pt x="478776" y="526218"/>
                  </a:lnTo>
                  <a:lnTo>
                    <a:pt x="479094" y="527104"/>
                  </a:lnTo>
                  <a:lnTo>
                    <a:pt x="491834" y="573329"/>
                  </a:lnTo>
                  <a:lnTo>
                    <a:pt x="491775" y="572877"/>
                  </a:lnTo>
                  <a:lnTo>
                    <a:pt x="504582" y="572877"/>
                  </a:lnTo>
                  <a:lnTo>
                    <a:pt x="504310" y="570793"/>
                  </a:lnTo>
                  <a:lnTo>
                    <a:pt x="491954" y="526218"/>
                  </a:lnTo>
                  <a:close/>
                </a:path>
                <a:path w="524509" h="1009650">
                  <a:moveTo>
                    <a:pt x="478901" y="526670"/>
                  </a:moveTo>
                  <a:lnTo>
                    <a:pt x="479021" y="527104"/>
                  </a:lnTo>
                  <a:lnTo>
                    <a:pt x="478901" y="526670"/>
                  </a:lnTo>
                  <a:close/>
                </a:path>
                <a:path w="524509" h="1009650">
                  <a:moveTo>
                    <a:pt x="478776" y="526218"/>
                  </a:moveTo>
                  <a:lnTo>
                    <a:pt x="478901" y="526670"/>
                  </a:lnTo>
                  <a:lnTo>
                    <a:pt x="479094" y="527104"/>
                  </a:lnTo>
                  <a:lnTo>
                    <a:pt x="478776" y="526218"/>
                  </a:lnTo>
                  <a:close/>
                </a:path>
                <a:path w="524509" h="1009650">
                  <a:moveTo>
                    <a:pt x="483844" y="506554"/>
                  </a:moveTo>
                  <a:lnTo>
                    <a:pt x="469940" y="506554"/>
                  </a:lnTo>
                  <a:lnTo>
                    <a:pt x="470311" y="507262"/>
                  </a:lnTo>
                  <a:lnTo>
                    <a:pt x="478901" y="526670"/>
                  </a:lnTo>
                  <a:lnTo>
                    <a:pt x="478776" y="526218"/>
                  </a:lnTo>
                  <a:lnTo>
                    <a:pt x="491954" y="526218"/>
                  </a:lnTo>
                  <a:lnTo>
                    <a:pt x="490888" y="522370"/>
                  </a:lnTo>
                  <a:lnTo>
                    <a:pt x="483844" y="506554"/>
                  </a:lnTo>
                  <a:close/>
                </a:path>
                <a:path w="524509" h="1009650">
                  <a:moveTo>
                    <a:pt x="470101" y="506915"/>
                  </a:moveTo>
                  <a:lnTo>
                    <a:pt x="470255" y="507262"/>
                  </a:lnTo>
                  <a:lnTo>
                    <a:pt x="470101" y="506915"/>
                  </a:lnTo>
                  <a:close/>
                </a:path>
                <a:path w="524509" h="1009650">
                  <a:moveTo>
                    <a:pt x="469940" y="506554"/>
                  </a:moveTo>
                  <a:lnTo>
                    <a:pt x="470101" y="506915"/>
                  </a:lnTo>
                  <a:lnTo>
                    <a:pt x="470311" y="507262"/>
                  </a:lnTo>
                  <a:lnTo>
                    <a:pt x="469940" y="506554"/>
                  </a:lnTo>
                  <a:close/>
                </a:path>
                <a:path w="524509" h="1009650">
                  <a:moveTo>
                    <a:pt x="459630" y="489642"/>
                  </a:moveTo>
                  <a:lnTo>
                    <a:pt x="470101" y="506915"/>
                  </a:lnTo>
                  <a:lnTo>
                    <a:pt x="469940" y="506554"/>
                  </a:lnTo>
                  <a:lnTo>
                    <a:pt x="483844" y="506554"/>
                  </a:lnTo>
                  <a:lnTo>
                    <a:pt x="481379" y="501021"/>
                  </a:lnTo>
                  <a:lnTo>
                    <a:pt x="474780" y="490134"/>
                  </a:lnTo>
                  <a:lnTo>
                    <a:pt x="460095" y="490134"/>
                  </a:lnTo>
                  <a:lnTo>
                    <a:pt x="459630" y="489642"/>
                  </a:lnTo>
                  <a:close/>
                </a:path>
                <a:path w="524509" h="1009650">
                  <a:moveTo>
                    <a:pt x="459281" y="489066"/>
                  </a:moveTo>
                  <a:lnTo>
                    <a:pt x="459630" y="489642"/>
                  </a:lnTo>
                  <a:lnTo>
                    <a:pt x="460095" y="490134"/>
                  </a:lnTo>
                  <a:lnTo>
                    <a:pt x="459281" y="489066"/>
                  </a:lnTo>
                  <a:close/>
                </a:path>
                <a:path w="524509" h="1009650">
                  <a:moveTo>
                    <a:pt x="474133" y="489066"/>
                  </a:moveTo>
                  <a:lnTo>
                    <a:pt x="459281" y="489066"/>
                  </a:lnTo>
                  <a:lnTo>
                    <a:pt x="460095" y="490134"/>
                  </a:lnTo>
                  <a:lnTo>
                    <a:pt x="474780" y="490134"/>
                  </a:lnTo>
                  <a:lnTo>
                    <a:pt x="474133" y="489066"/>
                  </a:lnTo>
                  <a:close/>
                </a:path>
                <a:path w="524509" h="1009650">
                  <a:moveTo>
                    <a:pt x="446836" y="476095"/>
                  </a:moveTo>
                  <a:lnTo>
                    <a:pt x="459630" y="489642"/>
                  </a:lnTo>
                  <a:lnTo>
                    <a:pt x="459281" y="489066"/>
                  </a:lnTo>
                  <a:lnTo>
                    <a:pt x="474133" y="489066"/>
                  </a:lnTo>
                  <a:lnTo>
                    <a:pt x="469792" y="481905"/>
                  </a:lnTo>
                  <a:lnTo>
                    <a:pt x="464724" y="476539"/>
                  </a:lnTo>
                  <a:lnTo>
                    <a:pt x="447568" y="476539"/>
                  </a:lnTo>
                  <a:lnTo>
                    <a:pt x="446836" y="476095"/>
                  </a:lnTo>
                  <a:close/>
                </a:path>
                <a:path w="524509" h="1009650">
                  <a:moveTo>
                    <a:pt x="446246" y="475470"/>
                  </a:moveTo>
                  <a:lnTo>
                    <a:pt x="446836" y="476095"/>
                  </a:lnTo>
                  <a:lnTo>
                    <a:pt x="447568" y="476539"/>
                  </a:lnTo>
                  <a:lnTo>
                    <a:pt x="446246" y="475470"/>
                  </a:lnTo>
                  <a:close/>
                </a:path>
                <a:path w="524509" h="1009650">
                  <a:moveTo>
                    <a:pt x="463714" y="475470"/>
                  </a:moveTo>
                  <a:lnTo>
                    <a:pt x="446246" y="475470"/>
                  </a:lnTo>
                  <a:lnTo>
                    <a:pt x="447568" y="476539"/>
                  </a:lnTo>
                  <a:lnTo>
                    <a:pt x="464724" y="476539"/>
                  </a:lnTo>
                  <a:lnTo>
                    <a:pt x="463714" y="475470"/>
                  </a:lnTo>
                  <a:close/>
                </a:path>
                <a:path w="524509" h="1009650">
                  <a:moveTo>
                    <a:pt x="430946" y="466450"/>
                  </a:moveTo>
                  <a:lnTo>
                    <a:pt x="446836" y="476095"/>
                  </a:lnTo>
                  <a:lnTo>
                    <a:pt x="446246" y="475470"/>
                  </a:lnTo>
                  <a:lnTo>
                    <a:pt x="463714" y="475470"/>
                  </a:lnTo>
                  <a:lnTo>
                    <a:pt x="455408" y="466674"/>
                  </a:lnTo>
                  <a:lnTo>
                    <a:pt x="431606" y="466674"/>
                  </a:lnTo>
                  <a:lnTo>
                    <a:pt x="430946" y="466450"/>
                  </a:lnTo>
                  <a:close/>
                </a:path>
                <a:path w="524509" h="1009650">
                  <a:moveTo>
                    <a:pt x="430350" y="466088"/>
                  </a:moveTo>
                  <a:lnTo>
                    <a:pt x="430946" y="466450"/>
                  </a:lnTo>
                  <a:lnTo>
                    <a:pt x="431606" y="466674"/>
                  </a:lnTo>
                  <a:lnTo>
                    <a:pt x="430350" y="466088"/>
                  </a:lnTo>
                  <a:close/>
                </a:path>
                <a:path w="524509" h="1009650">
                  <a:moveTo>
                    <a:pt x="454828" y="466088"/>
                  </a:moveTo>
                  <a:lnTo>
                    <a:pt x="430350" y="466088"/>
                  </a:lnTo>
                  <a:lnTo>
                    <a:pt x="431606" y="466674"/>
                  </a:lnTo>
                  <a:lnTo>
                    <a:pt x="455408" y="466674"/>
                  </a:lnTo>
                  <a:lnTo>
                    <a:pt x="454891" y="466126"/>
                  </a:lnTo>
                  <a:close/>
                </a:path>
                <a:path w="524509" h="1009650">
                  <a:moveTo>
                    <a:pt x="411975" y="460014"/>
                  </a:moveTo>
                  <a:lnTo>
                    <a:pt x="430946" y="466450"/>
                  </a:lnTo>
                  <a:lnTo>
                    <a:pt x="430350" y="466088"/>
                  </a:lnTo>
                  <a:lnTo>
                    <a:pt x="454828" y="466088"/>
                  </a:lnTo>
                  <a:lnTo>
                    <a:pt x="444960" y="460099"/>
                  </a:lnTo>
                  <a:lnTo>
                    <a:pt x="412480" y="460099"/>
                  </a:lnTo>
                  <a:lnTo>
                    <a:pt x="411975" y="460014"/>
                  </a:lnTo>
                  <a:close/>
                </a:path>
                <a:path w="524509" h="1009650">
                  <a:moveTo>
                    <a:pt x="44511" y="76166"/>
                  </a:moveTo>
                  <a:lnTo>
                    <a:pt x="31811" y="76231"/>
                  </a:lnTo>
                  <a:lnTo>
                    <a:pt x="31882" y="83237"/>
                  </a:lnTo>
                  <a:lnTo>
                    <a:pt x="32865" y="114518"/>
                  </a:lnTo>
                  <a:lnTo>
                    <a:pt x="36716" y="184461"/>
                  </a:lnTo>
                  <a:lnTo>
                    <a:pt x="43912" y="258184"/>
                  </a:lnTo>
                  <a:lnTo>
                    <a:pt x="55518" y="328830"/>
                  </a:lnTo>
                  <a:lnTo>
                    <a:pt x="72650" y="389276"/>
                  </a:lnTo>
                  <a:lnTo>
                    <a:pt x="96989" y="432898"/>
                  </a:lnTo>
                  <a:lnTo>
                    <a:pt x="132922" y="456589"/>
                  </a:lnTo>
                  <a:lnTo>
                    <a:pt x="179144" y="465340"/>
                  </a:lnTo>
                  <a:lnTo>
                    <a:pt x="231297" y="464775"/>
                  </a:lnTo>
                  <a:lnTo>
                    <a:pt x="286413" y="459958"/>
                  </a:lnTo>
                  <a:lnTo>
                    <a:pt x="340756" y="455623"/>
                  </a:lnTo>
                  <a:lnTo>
                    <a:pt x="340622" y="455623"/>
                  </a:lnTo>
                  <a:lnTo>
                    <a:pt x="366375" y="455084"/>
                  </a:lnTo>
                  <a:lnTo>
                    <a:pt x="366141" y="455071"/>
                  </a:lnTo>
                  <a:lnTo>
                    <a:pt x="436675" y="455071"/>
                  </a:lnTo>
                  <a:lnTo>
                    <a:pt x="436345" y="454870"/>
                  </a:lnTo>
                  <a:lnTo>
                    <a:pt x="429886" y="452680"/>
                  </a:lnTo>
                  <a:lnTo>
                    <a:pt x="180238" y="452680"/>
                  </a:lnTo>
                  <a:lnTo>
                    <a:pt x="179417" y="452636"/>
                  </a:lnTo>
                  <a:lnTo>
                    <a:pt x="179837" y="452632"/>
                  </a:lnTo>
                  <a:lnTo>
                    <a:pt x="158361" y="450072"/>
                  </a:lnTo>
                  <a:lnTo>
                    <a:pt x="157825" y="450072"/>
                  </a:lnTo>
                  <a:lnTo>
                    <a:pt x="156944" y="449903"/>
                  </a:lnTo>
                  <a:lnTo>
                    <a:pt x="157190" y="449903"/>
                  </a:lnTo>
                  <a:lnTo>
                    <a:pt x="138444" y="444916"/>
                  </a:lnTo>
                  <a:lnTo>
                    <a:pt x="137962" y="444916"/>
                  </a:lnTo>
                  <a:lnTo>
                    <a:pt x="136792" y="444477"/>
                  </a:lnTo>
                  <a:lnTo>
                    <a:pt x="137069" y="444477"/>
                  </a:lnTo>
                  <a:lnTo>
                    <a:pt x="121461" y="436801"/>
                  </a:lnTo>
                  <a:lnTo>
                    <a:pt x="121000" y="436801"/>
                  </a:lnTo>
                  <a:lnTo>
                    <a:pt x="119661" y="435916"/>
                  </a:lnTo>
                  <a:lnTo>
                    <a:pt x="119971" y="435916"/>
                  </a:lnTo>
                  <a:lnTo>
                    <a:pt x="107323" y="425034"/>
                  </a:lnTo>
                  <a:lnTo>
                    <a:pt x="106997" y="425034"/>
                  </a:lnTo>
                  <a:lnTo>
                    <a:pt x="105900" y="423810"/>
                  </a:lnTo>
                  <a:lnTo>
                    <a:pt x="106158" y="423810"/>
                  </a:lnTo>
                  <a:lnTo>
                    <a:pt x="95202" y="407830"/>
                  </a:lnTo>
                  <a:lnTo>
                    <a:pt x="94550" y="406878"/>
                  </a:lnTo>
                  <a:lnTo>
                    <a:pt x="84653" y="384986"/>
                  </a:lnTo>
                  <a:lnTo>
                    <a:pt x="84477" y="384648"/>
                  </a:lnTo>
                  <a:lnTo>
                    <a:pt x="84392" y="384323"/>
                  </a:lnTo>
                  <a:lnTo>
                    <a:pt x="75610" y="357498"/>
                  </a:lnTo>
                  <a:lnTo>
                    <a:pt x="67906" y="325989"/>
                  </a:lnTo>
                  <a:lnTo>
                    <a:pt x="56511" y="256524"/>
                  </a:lnTo>
                  <a:lnTo>
                    <a:pt x="49370" y="183334"/>
                  </a:lnTo>
                  <a:lnTo>
                    <a:pt x="45554" y="113979"/>
                  </a:lnTo>
                  <a:lnTo>
                    <a:pt x="44579" y="82905"/>
                  </a:lnTo>
                  <a:lnTo>
                    <a:pt x="44511" y="76166"/>
                  </a:lnTo>
                  <a:close/>
                </a:path>
                <a:path w="524509" h="1009650">
                  <a:moveTo>
                    <a:pt x="411491" y="459850"/>
                  </a:moveTo>
                  <a:lnTo>
                    <a:pt x="411975" y="460014"/>
                  </a:lnTo>
                  <a:lnTo>
                    <a:pt x="412480" y="460099"/>
                  </a:lnTo>
                  <a:lnTo>
                    <a:pt x="411491" y="459850"/>
                  </a:lnTo>
                  <a:close/>
                </a:path>
                <a:path w="524509" h="1009650">
                  <a:moveTo>
                    <a:pt x="444550" y="459850"/>
                  </a:moveTo>
                  <a:lnTo>
                    <a:pt x="411491" y="459850"/>
                  </a:lnTo>
                  <a:lnTo>
                    <a:pt x="412480" y="460099"/>
                  </a:lnTo>
                  <a:lnTo>
                    <a:pt x="444960" y="460099"/>
                  </a:lnTo>
                  <a:lnTo>
                    <a:pt x="444550" y="459850"/>
                  </a:lnTo>
                  <a:close/>
                </a:path>
                <a:path w="524509" h="1009650">
                  <a:moveTo>
                    <a:pt x="438730" y="456318"/>
                  </a:moveTo>
                  <a:lnTo>
                    <a:pt x="389936" y="456318"/>
                  </a:lnTo>
                  <a:lnTo>
                    <a:pt x="390644" y="456397"/>
                  </a:lnTo>
                  <a:lnTo>
                    <a:pt x="390406" y="456397"/>
                  </a:lnTo>
                  <a:lnTo>
                    <a:pt x="411975" y="460014"/>
                  </a:lnTo>
                  <a:lnTo>
                    <a:pt x="411491" y="459850"/>
                  </a:lnTo>
                  <a:lnTo>
                    <a:pt x="444550" y="459850"/>
                  </a:lnTo>
                  <a:lnTo>
                    <a:pt x="438860" y="456397"/>
                  </a:lnTo>
                  <a:lnTo>
                    <a:pt x="390644" y="456397"/>
                  </a:lnTo>
                  <a:lnTo>
                    <a:pt x="390293" y="456378"/>
                  </a:lnTo>
                  <a:lnTo>
                    <a:pt x="438829" y="456378"/>
                  </a:lnTo>
                  <a:close/>
                </a:path>
                <a:path w="524509" h="1009650">
                  <a:moveTo>
                    <a:pt x="389936" y="456318"/>
                  </a:moveTo>
                  <a:lnTo>
                    <a:pt x="390293" y="456378"/>
                  </a:lnTo>
                  <a:lnTo>
                    <a:pt x="390644" y="456397"/>
                  </a:lnTo>
                  <a:lnTo>
                    <a:pt x="389936" y="456318"/>
                  </a:lnTo>
                  <a:close/>
                </a:path>
                <a:path w="524509" h="1009650">
                  <a:moveTo>
                    <a:pt x="436675" y="455071"/>
                  </a:moveTo>
                  <a:lnTo>
                    <a:pt x="366141" y="455071"/>
                  </a:lnTo>
                  <a:lnTo>
                    <a:pt x="366617" y="455079"/>
                  </a:lnTo>
                  <a:lnTo>
                    <a:pt x="366375" y="455084"/>
                  </a:lnTo>
                  <a:lnTo>
                    <a:pt x="390293" y="456378"/>
                  </a:lnTo>
                  <a:lnTo>
                    <a:pt x="389936" y="456318"/>
                  </a:lnTo>
                  <a:lnTo>
                    <a:pt x="438730" y="456318"/>
                  </a:lnTo>
                  <a:lnTo>
                    <a:pt x="436675" y="455071"/>
                  </a:lnTo>
                  <a:close/>
                </a:path>
                <a:path w="524509" h="1009650">
                  <a:moveTo>
                    <a:pt x="179837" y="452632"/>
                  </a:moveTo>
                  <a:lnTo>
                    <a:pt x="179417" y="452636"/>
                  </a:lnTo>
                  <a:lnTo>
                    <a:pt x="180238" y="452680"/>
                  </a:lnTo>
                  <a:lnTo>
                    <a:pt x="179837" y="452632"/>
                  </a:lnTo>
                  <a:close/>
                </a:path>
                <a:path w="524509" h="1009650">
                  <a:moveTo>
                    <a:pt x="230680" y="452080"/>
                  </a:moveTo>
                  <a:lnTo>
                    <a:pt x="179837" y="452632"/>
                  </a:lnTo>
                  <a:lnTo>
                    <a:pt x="180238" y="452680"/>
                  </a:lnTo>
                  <a:lnTo>
                    <a:pt x="429886" y="452680"/>
                  </a:lnTo>
                  <a:lnTo>
                    <a:pt x="428183" y="452102"/>
                  </a:lnTo>
                  <a:lnTo>
                    <a:pt x="230433" y="452102"/>
                  </a:lnTo>
                  <a:lnTo>
                    <a:pt x="230680" y="452080"/>
                  </a:lnTo>
                  <a:close/>
                </a:path>
                <a:path w="524509" h="1009650">
                  <a:moveTo>
                    <a:pt x="428112" y="452078"/>
                  </a:moveTo>
                  <a:lnTo>
                    <a:pt x="230866" y="452080"/>
                  </a:lnTo>
                  <a:lnTo>
                    <a:pt x="230433" y="452102"/>
                  </a:lnTo>
                  <a:lnTo>
                    <a:pt x="428183" y="452102"/>
                  </a:lnTo>
                  <a:close/>
                </a:path>
                <a:path w="524509" h="1009650">
                  <a:moveTo>
                    <a:pt x="366589" y="442377"/>
                  </a:moveTo>
                  <a:lnTo>
                    <a:pt x="340170" y="442930"/>
                  </a:lnTo>
                  <a:lnTo>
                    <a:pt x="230680" y="452080"/>
                  </a:lnTo>
                  <a:lnTo>
                    <a:pt x="230917" y="452078"/>
                  </a:lnTo>
                  <a:lnTo>
                    <a:pt x="428112" y="452078"/>
                  </a:lnTo>
                  <a:lnTo>
                    <a:pt x="415086" y="447659"/>
                  </a:lnTo>
                  <a:lnTo>
                    <a:pt x="391687" y="443734"/>
                  </a:lnTo>
                  <a:lnTo>
                    <a:pt x="366589" y="442377"/>
                  </a:lnTo>
                  <a:close/>
                </a:path>
                <a:path w="524509" h="1009650">
                  <a:moveTo>
                    <a:pt x="156944" y="449903"/>
                  </a:moveTo>
                  <a:lnTo>
                    <a:pt x="157825" y="450072"/>
                  </a:lnTo>
                  <a:lnTo>
                    <a:pt x="157390" y="449957"/>
                  </a:lnTo>
                  <a:lnTo>
                    <a:pt x="156944" y="449903"/>
                  </a:lnTo>
                  <a:close/>
                </a:path>
                <a:path w="524509" h="1009650">
                  <a:moveTo>
                    <a:pt x="157390" y="449957"/>
                  </a:moveTo>
                  <a:lnTo>
                    <a:pt x="157825" y="450072"/>
                  </a:lnTo>
                  <a:lnTo>
                    <a:pt x="158361" y="450072"/>
                  </a:lnTo>
                  <a:lnTo>
                    <a:pt x="157390" y="449957"/>
                  </a:lnTo>
                  <a:close/>
                </a:path>
                <a:path w="524509" h="1009650">
                  <a:moveTo>
                    <a:pt x="157190" y="449903"/>
                  </a:moveTo>
                  <a:lnTo>
                    <a:pt x="156944" y="449903"/>
                  </a:lnTo>
                  <a:lnTo>
                    <a:pt x="157390" y="449957"/>
                  </a:lnTo>
                  <a:lnTo>
                    <a:pt x="157190" y="449903"/>
                  </a:lnTo>
                  <a:close/>
                </a:path>
                <a:path w="524509" h="1009650">
                  <a:moveTo>
                    <a:pt x="136792" y="444477"/>
                  </a:moveTo>
                  <a:lnTo>
                    <a:pt x="137962" y="444916"/>
                  </a:lnTo>
                  <a:lnTo>
                    <a:pt x="137394" y="444637"/>
                  </a:lnTo>
                  <a:lnTo>
                    <a:pt x="136792" y="444477"/>
                  </a:lnTo>
                  <a:close/>
                </a:path>
                <a:path w="524509" h="1009650">
                  <a:moveTo>
                    <a:pt x="137394" y="444637"/>
                  </a:moveTo>
                  <a:lnTo>
                    <a:pt x="137962" y="444916"/>
                  </a:lnTo>
                  <a:lnTo>
                    <a:pt x="138444" y="444916"/>
                  </a:lnTo>
                  <a:lnTo>
                    <a:pt x="137394" y="444637"/>
                  </a:lnTo>
                  <a:close/>
                </a:path>
                <a:path w="524509" h="1009650">
                  <a:moveTo>
                    <a:pt x="137069" y="444477"/>
                  </a:moveTo>
                  <a:lnTo>
                    <a:pt x="136792" y="444477"/>
                  </a:lnTo>
                  <a:lnTo>
                    <a:pt x="137394" y="444637"/>
                  </a:lnTo>
                  <a:lnTo>
                    <a:pt x="137069" y="444477"/>
                  </a:lnTo>
                  <a:close/>
                </a:path>
                <a:path w="524509" h="1009650">
                  <a:moveTo>
                    <a:pt x="119661" y="435916"/>
                  </a:moveTo>
                  <a:lnTo>
                    <a:pt x="121000" y="436801"/>
                  </a:lnTo>
                  <a:lnTo>
                    <a:pt x="120384" y="436271"/>
                  </a:lnTo>
                  <a:lnTo>
                    <a:pt x="119661" y="435916"/>
                  </a:lnTo>
                  <a:close/>
                </a:path>
                <a:path w="524509" h="1009650">
                  <a:moveTo>
                    <a:pt x="120384" y="436271"/>
                  </a:moveTo>
                  <a:lnTo>
                    <a:pt x="121000" y="436801"/>
                  </a:lnTo>
                  <a:lnTo>
                    <a:pt x="121461" y="436801"/>
                  </a:lnTo>
                  <a:lnTo>
                    <a:pt x="120384" y="436271"/>
                  </a:lnTo>
                  <a:close/>
                </a:path>
                <a:path w="524509" h="1009650">
                  <a:moveTo>
                    <a:pt x="119971" y="435916"/>
                  </a:moveTo>
                  <a:lnTo>
                    <a:pt x="119661" y="435916"/>
                  </a:lnTo>
                  <a:lnTo>
                    <a:pt x="120384" y="436271"/>
                  </a:lnTo>
                  <a:lnTo>
                    <a:pt x="119971" y="435916"/>
                  </a:lnTo>
                  <a:close/>
                </a:path>
                <a:path w="524509" h="1009650">
                  <a:moveTo>
                    <a:pt x="105900" y="423810"/>
                  </a:moveTo>
                  <a:lnTo>
                    <a:pt x="106997" y="425034"/>
                  </a:lnTo>
                  <a:lnTo>
                    <a:pt x="106529" y="424351"/>
                  </a:lnTo>
                  <a:lnTo>
                    <a:pt x="105900" y="423810"/>
                  </a:lnTo>
                  <a:close/>
                </a:path>
                <a:path w="524509" h="1009650">
                  <a:moveTo>
                    <a:pt x="106529" y="424351"/>
                  </a:moveTo>
                  <a:lnTo>
                    <a:pt x="106997" y="425034"/>
                  </a:lnTo>
                  <a:lnTo>
                    <a:pt x="107323" y="425034"/>
                  </a:lnTo>
                  <a:lnTo>
                    <a:pt x="106529" y="424351"/>
                  </a:lnTo>
                  <a:close/>
                </a:path>
                <a:path w="524509" h="1009650">
                  <a:moveTo>
                    <a:pt x="106158" y="423810"/>
                  </a:moveTo>
                  <a:lnTo>
                    <a:pt x="105900" y="423810"/>
                  </a:lnTo>
                  <a:lnTo>
                    <a:pt x="106529" y="424351"/>
                  </a:lnTo>
                  <a:lnTo>
                    <a:pt x="106158" y="423810"/>
                  </a:lnTo>
                  <a:close/>
                </a:path>
                <a:path w="524509" h="1009650">
                  <a:moveTo>
                    <a:pt x="94550" y="406878"/>
                  </a:moveTo>
                  <a:lnTo>
                    <a:pt x="95088" y="407830"/>
                  </a:lnTo>
                  <a:lnTo>
                    <a:pt x="94861" y="407333"/>
                  </a:lnTo>
                  <a:lnTo>
                    <a:pt x="94550" y="406878"/>
                  </a:lnTo>
                  <a:close/>
                </a:path>
                <a:path w="524509" h="1009650">
                  <a:moveTo>
                    <a:pt x="94861" y="407333"/>
                  </a:moveTo>
                  <a:lnTo>
                    <a:pt x="95088" y="407830"/>
                  </a:lnTo>
                  <a:lnTo>
                    <a:pt x="94861" y="407333"/>
                  </a:lnTo>
                  <a:close/>
                </a:path>
                <a:path w="524509" h="1009650">
                  <a:moveTo>
                    <a:pt x="94654" y="406878"/>
                  </a:moveTo>
                  <a:lnTo>
                    <a:pt x="94861" y="407333"/>
                  </a:lnTo>
                  <a:lnTo>
                    <a:pt x="94654" y="406878"/>
                  </a:lnTo>
                  <a:close/>
                </a:path>
                <a:path w="524509" h="1009650">
                  <a:moveTo>
                    <a:pt x="84350" y="384323"/>
                  </a:moveTo>
                  <a:lnTo>
                    <a:pt x="84609" y="384986"/>
                  </a:lnTo>
                  <a:lnTo>
                    <a:pt x="84499" y="384648"/>
                  </a:lnTo>
                  <a:lnTo>
                    <a:pt x="84350" y="384323"/>
                  </a:lnTo>
                  <a:close/>
                </a:path>
                <a:path w="524509" h="1009650">
                  <a:moveTo>
                    <a:pt x="84499" y="384648"/>
                  </a:moveTo>
                  <a:lnTo>
                    <a:pt x="84609" y="384986"/>
                  </a:lnTo>
                  <a:lnTo>
                    <a:pt x="84499" y="384648"/>
                  </a:lnTo>
                  <a:close/>
                </a:path>
                <a:path w="524509" h="1009650">
                  <a:moveTo>
                    <a:pt x="84392" y="384323"/>
                  </a:moveTo>
                  <a:lnTo>
                    <a:pt x="84499" y="384648"/>
                  </a:lnTo>
                  <a:lnTo>
                    <a:pt x="84392" y="384323"/>
                  </a:lnTo>
                  <a:close/>
                </a:path>
                <a:path w="524509" h="1009650">
                  <a:moveTo>
                    <a:pt x="75530" y="357252"/>
                  </a:moveTo>
                  <a:lnTo>
                    <a:pt x="75590" y="357498"/>
                  </a:lnTo>
                  <a:lnTo>
                    <a:pt x="75530" y="357252"/>
                  </a:lnTo>
                  <a:close/>
                </a:path>
                <a:path w="524509" h="1009650">
                  <a:moveTo>
                    <a:pt x="75475" y="357028"/>
                  </a:moveTo>
                  <a:lnTo>
                    <a:pt x="75530" y="357252"/>
                  </a:lnTo>
                  <a:lnTo>
                    <a:pt x="75475" y="357028"/>
                  </a:lnTo>
                  <a:close/>
                </a:path>
                <a:path w="524509" h="1009650">
                  <a:moveTo>
                    <a:pt x="67937" y="326155"/>
                  </a:moveTo>
                  <a:lnTo>
                    <a:pt x="67970" y="326334"/>
                  </a:lnTo>
                  <a:lnTo>
                    <a:pt x="67937" y="326155"/>
                  </a:lnTo>
                  <a:close/>
                </a:path>
                <a:path w="524509" h="1009650">
                  <a:moveTo>
                    <a:pt x="67906" y="325989"/>
                  </a:moveTo>
                  <a:lnTo>
                    <a:pt x="67937" y="326155"/>
                  </a:lnTo>
                  <a:lnTo>
                    <a:pt x="67906" y="325989"/>
                  </a:lnTo>
                  <a:close/>
                </a:path>
                <a:path w="524509" h="1009650">
                  <a:moveTo>
                    <a:pt x="61636" y="292306"/>
                  </a:moveTo>
                  <a:lnTo>
                    <a:pt x="61654" y="292435"/>
                  </a:lnTo>
                  <a:lnTo>
                    <a:pt x="61636" y="292306"/>
                  </a:lnTo>
                  <a:close/>
                </a:path>
                <a:path w="524509" h="1009650">
                  <a:moveTo>
                    <a:pt x="61617" y="292173"/>
                  </a:moveTo>
                  <a:lnTo>
                    <a:pt x="61636" y="292306"/>
                  </a:lnTo>
                  <a:lnTo>
                    <a:pt x="61617" y="292173"/>
                  </a:lnTo>
                  <a:close/>
                </a:path>
                <a:path w="524509" h="1009650">
                  <a:moveTo>
                    <a:pt x="56525" y="256667"/>
                  </a:moveTo>
                  <a:lnTo>
                    <a:pt x="56539" y="256809"/>
                  </a:lnTo>
                  <a:lnTo>
                    <a:pt x="56525" y="256667"/>
                  </a:lnTo>
                  <a:close/>
                </a:path>
                <a:path w="524509" h="1009650">
                  <a:moveTo>
                    <a:pt x="56511" y="256524"/>
                  </a:moveTo>
                  <a:lnTo>
                    <a:pt x="56525" y="256667"/>
                  </a:lnTo>
                  <a:lnTo>
                    <a:pt x="56511" y="256524"/>
                  </a:lnTo>
                  <a:close/>
                </a:path>
                <a:path w="524509" h="1009650">
                  <a:moveTo>
                    <a:pt x="49375" y="183421"/>
                  </a:moveTo>
                  <a:close/>
                </a:path>
                <a:path w="524509" h="1009650">
                  <a:moveTo>
                    <a:pt x="49370" y="183334"/>
                  </a:moveTo>
                  <a:close/>
                </a:path>
                <a:path w="524509" h="1009650">
                  <a:moveTo>
                    <a:pt x="47111" y="147784"/>
                  </a:moveTo>
                  <a:close/>
                </a:path>
                <a:path w="524509" h="1009650">
                  <a:moveTo>
                    <a:pt x="45556" y="114041"/>
                  </a:moveTo>
                  <a:close/>
                </a:path>
                <a:path w="524509" h="1009650">
                  <a:moveTo>
                    <a:pt x="45554" y="113979"/>
                  </a:moveTo>
                  <a:close/>
                </a:path>
                <a:path w="524509" h="1009650">
                  <a:moveTo>
                    <a:pt x="44580" y="83019"/>
                  </a:moveTo>
                  <a:close/>
                </a:path>
                <a:path w="524509" h="1009650">
                  <a:moveTo>
                    <a:pt x="44579" y="82905"/>
                  </a:moveTo>
                  <a:close/>
                </a:path>
                <a:path w="524509" h="1009650">
                  <a:moveTo>
                    <a:pt x="37708" y="0"/>
                  </a:moveTo>
                  <a:lnTo>
                    <a:pt x="0" y="76394"/>
                  </a:lnTo>
                  <a:lnTo>
                    <a:pt x="31811" y="76231"/>
                  </a:lnTo>
                  <a:lnTo>
                    <a:pt x="31685" y="63562"/>
                  </a:lnTo>
                  <a:lnTo>
                    <a:pt x="44383" y="63435"/>
                  </a:lnTo>
                  <a:lnTo>
                    <a:pt x="69833" y="63435"/>
                  </a:lnTo>
                  <a:lnTo>
                    <a:pt x="37708" y="0"/>
                  </a:lnTo>
                  <a:close/>
                </a:path>
                <a:path w="524509" h="1009650">
                  <a:moveTo>
                    <a:pt x="44383" y="63435"/>
                  </a:moveTo>
                  <a:lnTo>
                    <a:pt x="31685" y="63562"/>
                  </a:lnTo>
                  <a:lnTo>
                    <a:pt x="31811" y="76231"/>
                  </a:lnTo>
                  <a:lnTo>
                    <a:pt x="44511" y="76166"/>
                  </a:lnTo>
                  <a:lnTo>
                    <a:pt x="44383" y="63435"/>
                  </a:lnTo>
                  <a:close/>
                </a:path>
                <a:path w="524509" h="1009650">
                  <a:moveTo>
                    <a:pt x="69833" y="63435"/>
                  </a:moveTo>
                  <a:lnTo>
                    <a:pt x="44383" y="63435"/>
                  </a:lnTo>
                  <a:lnTo>
                    <a:pt x="44511" y="76166"/>
                  </a:lnTo>
                  <a:lnTo>
                    <a:pt x="76198" y="76004"/>
                  </a:lnTo>
                  <a:lnTo>
                    <a:pt x="69833" y="63435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098087" y="5047487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368300" y="0"/>
                  </a:moveTo>
                  <a:lnTo>
                    <a:pt x="0" y="0"/>
                  </a:lnTo>
                  <a:lnTo>
                    <a:pt x="0" y="901700"/>
                  </a:lnTo>
                  <a:lnTo>
                    <a:pt x="368300" y="9017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098087" y="5047487"/>
              <a:ext cx="368300" cy="901700"/>
            </a:xfrm>
            <a:custGeom>
              <a:avLst/>
              <a:gdLst/>
              <a:ahLst/>
              <a:cxnLst/>
              <a:rect l="l" t="t" r="r" b="b"/>
              <a:pathLst>
                <a:path w="368300" h="901700">
                  <a:moveTo>
                    <a:pt x="0" y="901700"/>
                  </a:moveTo>
                  <a:lnTo>
                    <a:pt x="0" y="0"/>
                  </a:lnTo>
                  <a:lnTo>
                    <a:pt x="368300" y="0"/>
                  </a:lnTo>
                  <a:lnTo>
                    <a:pt x="368300" y="901700"/>
                  </a:lnTo>
                  <a:lnTo>
                    <a:pt x="0" y="901700"/>
                  </a:lnTo>
                  <a:close/>
                </a:path>
              </a:pathLst>
            </a:custGeom>
            <a:ln w="9525">
              <a:solidFill>
                <a:srgbClr val="0000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10143667" y="5149108"/>
            <a:ext cx="278765" cy="723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commit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3748013" y="5948679"/>
            <a:ext cx="4235450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Log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non-volatile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storage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(Flash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Disk)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104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Questions</a:t>
            </a:r>
            <a:r>
              <a:rPr sz="3200" spc="-30" dirty="0"/>
              <a:t> </a:t>
            </a:r>
            <a:r>
              <a:rPr sz="3200" dirty="0"/>
              <a:t>on</a:t>
            </a:r>
            <a:r>
              <a:rPr sz="3200" spc="-20" dirty="0"/>
              <a:t> </a:t>
            </a:r>
            <a:r>
              <a:rPr sz="3200" spc="-10" dirty="0"/>
              <a:t>Log-</a:t>
            </a:r>
            <a:r>
              <a:rPr sz="3200" dirty="0"/>
              <a:t>structured</a:t>
            </a:r>
            <a:r>
              <a:rPr sz="3200" spc="-25" dirty="0"/>
              <a:t> </a:t>
            </a:r>
            <a:r>
              <a:rPr sz="3200" dirty="0"/>
              <a:t>file</a:t>
            </a:r>
            <a:r>
              <a:rPr sz="3200" spc="-15" dirty="0"/>
              <a:t> </a:t>
            </a:r>
            <a:r>
              <a:rPr sz="3200" dirty="0"/>
              <a:t>system</a:t>
            </a:r>
            <a:r>
              <a:rPr sz="3200" spc="-20" dirty="0"/>
              <a:t> </a:t>
            </a:r>
            <a:r>
              <a:rPr sz="3200" spc="-10" dirty="0"/>
              <a:t>transactions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273155" cy="454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had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already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started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75" dirty="0">
                <a:latin typeface="Gulim"/>
                <a:cs typeface="Gulim"/>
              </a:rPr>
              <a:t>writing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back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transaction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?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464"/>
              </a:spcBef>
              <a:buSzPct val="96000"/>
              <a:buFont typeface="Arial"/>
              <a:buChar char="•"/>
              <a:tabLst>
                <a:tab pos="698500" algn="l"/>
              </a:tabLst>
            </a:pPr>
            <a:r>
              <a:rPr sz="2500" spc="-35" dirty="0">
                <a:latin typeface="Gulim"/>
                <a:cs typeface="Gulim"/>
              </a:rPr>
              <a:t>Idempotent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400" spc="-225" dirty="0">
                <a:latin typeface="Gulim"/>
                <a:cs typeface="Gulim"/>
              </a:rPr>
              <a:t>­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result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85" dirty="0">
                <a:latin typeface="Gulim"/>
                <a:cs typeface="Gulim"/>
              </a:rPr>
              <a:t>does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not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30" dirty="0">
                <a:latin typeface="Gulim"/>
                <a:cs typeface="Gulim"/>
              </a:rPr>
              <a:t>change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if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operation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40" dirty="0">
                <a:latin typeface="Gulim"/>
                <a:cs typeface="Gulim"/>
              </a:rPr>
              <a:t>is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repeat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several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30" dirty="0">
                <a:latin typeface="Gulim"/>
                <a:cs typeface="Gulim"/>
              </a:rPr>
              <a:t>ti </a:t>
            </a:r>
            <a:r>
              <a:rPr sz="2400" spc="-20" dirty="0">
                <a:latin typeface="Gulim"/>
                <a:cs typeface="Gulim"/>
              </a:rPr>
              <a:t>mes.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latin typeface="Gulim"/>
                <a:cs typeface="Gulim"/>
              </a:rPr>
              <a:t>Just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70" dirty="0">
                <a:latin typeface="Gulim"/>
                <a:cs typeface="Gulim"/>
              </a:rPr>
              <a:t>write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them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again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during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recovery</a:t>
            </a:r>
            <a:endParaRPr sz="2400">
              <a:latin typeface="Gulim"/>
              <a:cs typeface="Gulim"/>
            </a:endParaRPr>
          </a:p>
          <a:p>
            <a:pPr marL="241300" marR="1973580" indent="-228600">
              <a:lnSpc>
                <a:spcPts val="3000"/>
              </a:lnSpc>
              <a:spcBef>
                <a:spcPts val="11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uncommitted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transaction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was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75" dirty="0">
                <a:latin typeface="Gulim"/>
                <a:cs typeface="Gulim"/>
              </a:rPr>
              <a:t>discarded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on </a:t>
            </a:r>
            <a:r>
              <a:rPr sz="2800" spc="-10" dirty="0">
                <a:latin typeface="Gulim"/>
                <a:cs typeface="Gulim"/>
              </a:rPr>
              <a:t>recovery?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Do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it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again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from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scratch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Nothing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on</a:t>
            </a:r>
            <a:r>
              <a:rPr sz="2400" spc="-55" dirty="0">
                <a:latin typeface="Gulim"/>
                <a:cs typeface="Gulim"/>
              </a:rPr>
              <a:t> disk </a:t>
            </a:r>
            <a:r>
              <a:rPr sz="2400" dirty="0">
                <a:latin typeface="Gulim"/>
                <a:cs typeface="Gulim"/>
              </a:rPr>
              <a:t>was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changed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100" dirty="0">
                <a:latin typeface="Gulim"/>
                <a:cs typeface="Gulim"/>
              </a:rPr>
              <a:t>we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crash </a:t>
            </a:r>
            <a:r>
              <a:rPr sz="2800" dirty="0">
                <a:latin typeface="Gulim"/>
                <a:cs typeface="Gulim"/>
              </a:rPr>
              <a:t>again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during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recovery?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Gulim"/>
                <a:cs typeface="Gulim"/>
              </a:rPr>
              <a:t>Idempotent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latin typeface="Gulim"/>
                <a:cs typeface="Gulim"/>
              </a:rPr>
              <a:t>Just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redo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whatever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part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log</a:t>
            </a:r>
            <a:r>
              <a:rPr sz="2400" spc="-75" dirty="0">
                <a:latin typeface="Gulim"/>
                <a:cs typeface="Gulim"/>
              </a:rPr>
              <a:t> hasn’t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been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garbage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collected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727" y="68580"/>
            <a:ext cx="33642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3190" algn="l"/>
              </a:tabLst>
            </a:pPr>
            <a:r>
              <a:rPr sz="4400" spc="-20" dirty="0"/>
              <a:t>Redo</a:t>
            </a:r>
            <a:r>
              <a:rPr sz="4400" dirty="0"/>
              <a:t>	</a:t>
            </a:r>
            <a:r>
              <a:rPr sz="4400" spc="-10" dirty="0"/>
              <a:t>Logging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Prepare</a:t>
            </a:r>
          </a:p>
          <a:p>
            <a:pPr marL="698500" marR="95250" lvl="1" indent="-228600">
              <a:lnSpc>
                <a:spcPts val="2500"/>
              </a:lnSpc>
              <a:spcBef>
                <a:spcPts val="63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transaction)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Commit</a:t>
            </a: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make</a:t>
            </a:r>
            <a:r>
              <a:rPr sz="2400" spc="-10" dirty="0">
                <a:latin typeface="Times New Roman"/>
                <a:cs typeface="Times New Roman"/>
              </a:rPr>
              <a:t> transact </a:t>
            </a:r>
            <a:r>
              <a:rPr sz="2400" spc="-25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ts val="2485"/>
              </a:lnSpc>
            </a:pPr>
            <a:r>
              <a:rPr sz="2400" spc="-10" dirty="0"/>
              <a:t>durable</a:t>
            </a:r>
            <a:endParaRPr sz="2400"/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pc="-20" dirty="0"/>
              <a:t>Redo</a:t>
            </a: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Copy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disk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Garbage</a:t>
            </a:r>
            <a:r>
              <a:rPr spc="-25" dirty="0"/>
              <a:t> </a:t>
            </a:r>
            <a:r>
              <a:rPr spc="-10" dirty="0"/>
              <a:t>collection</a:t>
            </a: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Reclaim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6670" y="1039028"/>
            <a:ext cx="4871085" cy="23818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Recovery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4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Redo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committe </a:t>
            </a:r>
            <a:r>
              <a:rPr sz="2400" dirty="0">
                <a:latin typeface="Times New Roman"/>
                <a:cs typeface="Times New Roman"/>
              </a:rPr>
              <a:t>d </a:t>
            </a:r>
            <a:r>
              <a:rPr sz="2400" spc="-10" dirty="0">
                <a:latin typeface="Times New Roman"/>
                <a:cs typeface="Times New Roman"/>
              </a:rPr>
              <a:t>transactions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Ignore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uncommitted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ones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Garbage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105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Log-</a:t>
            </a:r>
            <a:r>
              <a:rPr dirty="0"/>
              <a:t>structured</a:t>
            </a:r>
            <a:r>
              <a:rPr spc="-55" dirty="0"/>
              <a:t> </a:t>
            </a:r>
            <a:r>
              <a:rPr dirty="0"/>
              <a:t>file</a:t>
            </a:r>
            <a:r>
              <a:rPr spc="-55"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8181975" cy="49777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Filesystem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operation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with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transaction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latin typeface="Gulim"/>
                <a:cs typeface="Gulim"/>
              </a:rPr>
              <a:t>Transaction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usages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Gulim"/>
                <a:cs typeface="Gulim"/>
              </a:rPr>
              <a:t>Reliable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application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10" dirty="0">
                <a:latin typeface="Gulim"/>
                <a:cs typeface="Gulim"/>
              </a:rPr>
              <a:t>systems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(e.g.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database)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Gulim"/>
                <a:cs typeface="Gulim"/>
              </a:rPr>
              <a:t>Logging/commit/rollback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Make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system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more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reliable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than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its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subsystems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Atomicity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support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critical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80" dirty="0">
                <a:latin typeface="Gulim"/>
                <a:cs typeface="Gulim"/>
              </a:rPr>
              <a:t>region’s </a:t>
            </a:r>
            <a:r>
              <a:rPr sz="2400" spc="-10" dirty="0">
                <a:latin typeface="Gulim"/>
                <a:cs typeface="Gulim"/>
              </a:rPr>
              <a:t>update</a:t>
            </a:r>
            <a:endParaRPr sz="2400">
              <a:latin typeface="Gulim"/>
              <a:cs typeface="Gulim"/>
            </a:endParaRPr>
          </a:p>
          <a:p>
            <a:pPr marL="1155700" lvl="2" indent="-2292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2</a:t>
            </a:r>
            <a:r>
              <a:rPr sz="2000" spc="-15" dirty="0">
                <a:latin typeface="Dotum"/>
                <a:cs typeface="Dotum"/>
              </a:rPr>
              <a:t> </a:t>
            </a:r>
            <a:r>
              <a:rPr sz="2000" spc="-150" dirty="0">
                <a:latin typeface="Dotum"/>
                <a:cs typeface="Dotum"/>
              </a:rPr>
              <a:t>Phase-</a:t>
            </a:r>
            <a:r>
              <a:rPr sz="2000" spc="-10" dirty="0">
                <a:latin typeface="Dotum"/>
                <a:cs typeface="Dotum"/>
              </a:rPr>
              <a:t>Locking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latin typeface="Gulim"/>
                <a:cs typeface="Gulim"/>
              </a:rPr>
              <a:t>Consistency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spc="75" dirty="0">
                <a:latin typeface="Gulim"/>
                <a:cs typeface="Gulim"/>
              </a:rPr>
              <a:t>when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multiple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90" dirty="0">
                <a:latin typeface="Gulim"/>
                <a:cs typeface="Gulim"/>
              </a:rPr>
              <a:t>users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access</a:t>
            </a:r>
            <a:endParaRPr sz="2400">
              <a:latin typeface="Gulim"/>
              <a:cs typeface="Gulim"/>
            </a:endParaRPr>
          </a:p>
          <a:p>
            <a:pPr marL="1155700" lvl="2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Make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replicas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100" dirty="0">
                <a:latin typeface="Dotum"/>
                <a:cs typeface="Dotum"/>
              </a:rPr>
              <a:t>/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log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100" dirty="0">
                <a:latin typeface="Dotum"/>
                <a:cs typeface="Dotum"/>
              </a:rPr>
              <a:t>/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rollback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90" dirty="0">
                <a:latin typeface="Dotum"/>
                <a:cs typeface="Dotum"/>
              </a:rPr>
              <a:t>when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it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fails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Gulim"/>
                <a:cs typeface="Gulim"/>
              </a:rPr>
              <a:t>Isolate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failure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from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rest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system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Durablity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preserve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data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after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commit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Into</a:t>
            </a:r>
            <a:r>
              <a:rPr sz="2400" spc="-5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3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distributed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systems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25" dirty="0"/>
              <a:t> </a:t>
            </a:r>
            <a:r>
              <a:rPr dirty="0"/>
              <a:t>devices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Networking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16217" y="3141979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107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108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78231"/>
            <a:ext cx="1091946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A</a:t>
            </a:r>
            <a:r>
              <a:rPr sz="4300" spc="-265" dirty="0"/>
              <a:t> </a:t>
            </a:r>
            <a:r>
              <a:rPr sz="4300" dirty="0"/>
              <a:t>real</a:t>
            </a:r>
            <a:r>
              <a:rPr sz="4300" spc="-10" dirty="0"/>
              <a:t> </a:t>
            </a:r>
            <a:r>
              <a:rPr sz="4300" dirty="0"/>
              <a:t>world</a:t>
            </a:r>
            <a:r>
              <a:rPr sz="4300" spc="-15" dirty="0"/>
              <a:t> </a:t>
            </a:r>
            <a:r>
              <a:rPr sz="4300" dirty="0"/>
              <a:t>computer</a:t>
            </a:r>
            <a:r>
              <a:rPr sz="4300" spc="-85" dirty="0"/>
              <a:t> </a:t>
            </a:r>
            <a:r>
              <a:rPr sz="4300" dirty="0"/>
              <a:t>system</a:t>
            </a:r>
            <a:r>
              <a:rPr sz="4300" spc="-5" dirty="0"/>
              <a:t> </a:t>
            </a:r>
            <a:r>
              <a:rPr sz="4300" dirty="0"/>
              <a:t>with</a:t>
            </a:r>
            <a:r>
              <a:rPr sz="4300" spc="-15" dirty="0"/>
              <a:t> </a:t>
            </a:r>
            <a:r>
              <a:rPr sz="4300" dirty="0"/>
              <a:t>I/O</a:t>
            </a:r>
            <a:r>
              <a:rPr sz="4300" spc="-5" dirty="0"/>
              <a:t> </a:t>
            </a:r>
            <a:r>
              <a:rPr sz="4300" spc="-10" dirty="0"/>
              <a:t>devices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557694" y="3771900"/>
            <a:ext cx="914400" cy="9144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2349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CPU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3525" y="4240529"/>
            <a:ext cx="473709" cy="0"/>
          </a:xfrm>
          <a:custGeom>
            <a:avLst/>
            <a:gdLst/>
            <a:ahLst/>
            <a:cxnLst/>
            <a:rect l="l" t="t" r="r" b="b"/>
            <a:pathLst>
              <a:path w="473710">
                <a:moveTo>
                  <a:pt x="0" y="0"/>
                </a:moveTo>
                <a:lnTo>
                  <a:pt x="473655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57180" y="3429000"/>
            <a:ext cx="1146175" cy="251460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17907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103" y="2916428"/>
            <a:ext cx="2369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a)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Your </a:t>
            </a:r>
            <a:r>
              <a:rPr sz="1800" dirty="0">
                <a:latin typeface="Times New Roman"/>
                <a:cs typeface="Times New Roman"/>
              </a:rPr>
              <a:t>view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computer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103" y="3196844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systems,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6259" y="1829178"/>
            <a:ext cx="914400" cy="9144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23495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CPU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0839" y="1509138"/>
            <a:ext cx="1146175" cy="2514600"/>
          </a:xfrm>
          <a:custGeom>
            <a:avLst/>
            <a:gdLst/>
            <a:ahLst/>
            <a:cxnLst/>
            <a:rect l="l" t="t" r="r" b="b"/>
            <a:pathLst>
              <a:path w="1146175" h="2514600">
                <a:moveTo>
                  <a:pt x="1145856" y="0"/>
                </a:moveTo>
                <a:lnTo>
                  <a:pt x="0" y="0"/>
                </a:lnTo>
                <a:lnTo>
                  <a:pt x="0" y="2514600"/>
                </a:lnTo>
                <a:lnTo>
                  <a:pt x="1145856" y="2514600"/>
                </a:lnTo>
                <a:lnTo>
                  <a:pt x="114585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80839" y="1509138"/>
            <a:ext cx="1146175" cy="2514600"/>
          </a:xfrm>
          <a:prstGeom prst="rect">
            <a:avLst/>
          </a:prstGeom>
          <a:ln w="12700">
            <a:solidFill>
              <a:srgbClr val="507E3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7907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35012" y="2288283"/>
            <a:ext cx="3175000" cy="2775585"/>
            <a:chOff x="3735012" y="2288283"/>
            <a:chExt cx="3175000" cy="2775585"/>
          </a:xfrm>
        </p:grpSpPr>
        <p:sp>
          <p:nvSpPr>
            <p:cNvPr id="13" name="object 13"/>
            <p:cNvSpPr/>
            <p:nvPr/>
          </p:nvSpPr>
          <p:spPr>
            <a:xfrm>
              <a:off x="4852089" y="2297808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6449" y="2297808"/>
              <a:ext cx="0" cy="2766060"/>
            </a:xfrm>
            <a:custGeom>
              <a:avLst/>
              <a:gdLst/>
              <a:ahLst/>
              <a:cxnLst/>
              <a:rect l="l" t="t" r="r" b="b"/>
              <a:pathLst>
                <a:path h="2766060">
                  <a:moveTo>
                    <a:pt x="0" y="0"/>
                  </a:moveTo>
                  <a:lnTo>
                    <a:pt x="1" y="27660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0407" y="3645407"/>
              <a:ext cx="1359408" cy="11917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804" y="3160506"/>
              <a:ext cx="1550943" cy="10035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5012" y="4279584"/>
              <a:ext cx="1639032" cy="69437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976487" y="1950211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Interconnect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0754" y="5016500"/>
            <a:ext cx="224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b)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Conceptual</a:t>
            </a:r>
            <a:r>
              <a:rPr sz="1800" spc="-10" dirty="0">
                <a:latin typeface="Times New Roman"/>
                <a:cs typeface="Times New Roman"/>
              </a:rPr>
              <a:t> extension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5242" y="1606550"/>
            <a:ext cx="3964252" cy="26390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54290" y="4340431"/>
            <a:ext cx="3295699" cy="180852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434069" y="1243076"/>
            <a:ext cx="179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c)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Real-</a:t>
            </a:r>
            <a:r>
              <a:rPr sz="1800" dirty="0">
                <a:latin typeface="Times New Roman"/>
                <a:cs typeface="Times New Roman"/>
              </a:rPr>
              <a:t>life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version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02" y="42163"/>
            <a:ext cx="11562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trike="sngStrike" dirty="0"/>
              <a:t>Modern</a:t>
            </a:r>
            <a:r>
              <a:rPr strike="noStrike" spc="-15" dirty="0"/>
              <a:t> </a:t>
            </a:r>
            <a:r>
              <a:rPr strike="noStrike" dirty="0"/>
              <a:t>Computer</a:t>
            </a:r>
            <a:r>
              <a:rPr strike="noStrike" spc="-100" dirty="0"/>
              <a:t> </a:t>
            </a:r>
            <a:r>
              <a:rPr strike="noStrike" dirty="0"/>
              <a:t>Systems</a:t>
            </a:r>
            <a:r>
              <a:rPr strike="noStrike" spc="-10" dirty="0"/>
              <a:t> </a:t>
            </a:r>
            <a:r>
              <a:rPr strike="noStrike" dirty="0"/>
              <a:t>&amp;</a:t>
            </a:r>
            <a:r>
              <a:rPr strike="noStrike" spc="-5" dirty="0"/>
              <a:t> </a:t>
            </a:r>
            <a:r>
              <a:rPr strike="noStrike" dirty="0"/>
              <a:t>I/O </a:t>
            </a:r>
            <a:r>
              <a:rPr strike="noStrike" spc="-10" dirty="0"/>
              <a:t>Devices</a:t>
            </a:r>
            <a:r>
              <a:rPr strike="noStrike" spc="-280" dirty="0"/>
              <a:t> </a:t>
            </a:r>
            <a:r>
              <a:rPr sz="2700" b="0" strike="noStrike" spc="-37" baseline="66358" dirty="0">
                <a:latin typeface="Gulim"/>
                <a:cs typeface="Gulim"/>
              </a:rPr>
              <a:t>109</a:t>
            </a:r>
            <a:endParaRPr sz="2700" baseline="66358">
              <a:latin typeface="Gulim"/>
              <a:cs typeface="Gulim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63901" y="1089025"/>
            <a:ext cx="7174230" cy="4901565"/>
            <a:chOff x="2463901" y="1089025"/>
            <a:chExt cx="7174230" cy="4901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3901" y="2052395"/>
              <a:ext cx="1270607" cy="8223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07757" y="4281463"/>
              <a:ext cx="625475" cy="260350"/>
            </a:xfrm>
            <a:custGeom>
              <a:avLst/>
              <a:gdLst/>
              <a:ahLst/>
              <a:cxnLst/>
              <a:rect l="l" t="t" r="r" b="b"/>
              <a:pathLst>
                <a:path w="625475" h="260350">
                  <a:moveTo>
                    <a:pt x="0" y="72603"/>
                  </a:moveTo>
                  <a:lnTo>
                    <a:pt x="55459" y="57088"/>
                  </a:lnTo>
                  <a:lnTo>
                    <a:pt x="110405" y="42216"/>
                  </a:lnTo>
                  <a:lnTo>
                    <a:pt x="164322" y="28630"/>
                  </a:lnTo>
                  <a:lnTo>
                    <a:pt x="216696" y="16972"/>
                  </a:lnTo>
                  <a:lnTo>
                    <a:pt x="267013" y="7886"/>
                  </a:lnTo>
                  <a:lnTo>
                    <a:pt x="314758" y="2014"/>
                  </a:lnTo>
                  <a:lnTo>
                    <a:pt x="359418" y="0"/>
                  </a:lnTo>
                  <a:lnTo>
                    <a:pt x="400477" y="2485"/>
                  </a:lnTo>
                  <a:lnTo>
                    <a:pt x="478413" y="28059"/>
                  </a:lnTo>
                  <a:lnTo>
                    <a:pt x="512845" y="54203"/>
                  </a:lnTo>
                  <a:lnTo>
                    <a:pt x="541812" y="87178"/>
                  </a:lnTo>
                  <a:lnTo>
                    <a:pt x="566407" y="125618"/>
                  </a:lnTo>
                  <a:lnTo>
                    <a:pt x="587723" y="168158"/>
                  </a:lnTo>
                  <a:lnTo>
                    <a:pt x="606852" y="213431"/>
                  </a:lnTo>
                  <a:lnTo>
                    <a:pt x="624888" y="260070"/>
                  </a:lnTo>
                </a:path>
              </a:pathLst>
            </a:custGeom>
            <a:ln w="3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70245" y="3604201"/>
              <a:ext cx="562610" cy="46990"/>
            </a:xfrm>
            <a:custGeom>
              <a:avLst/>
              <a:gdLst/>
              <a:ahLst/>
              <a:cxnLst/>
              <a:rect l="l" t="t" r="r" b="b"/>
              <a:pathLst>
                <a:path w="562609" h="46989">
                  <a:moveTo>
                    <a:pt x="0" y="0"/>
                  </a:moveTo>
                  <a:lnTo>
                    <a:pt x="562399" y="46866"/>
                  </a:lnTo>
                </a:path>
              </a:pathLst>
            </a:custGeom>
            <a:ln w="3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0736" y="4479045"/>
              <a:ext cx="1374775" cy="548005"/>
            </a:xfrm>
            <a:custGeom>
              <a:avLst/>
              <a:gdLst/>
              <a:ahLst/>
              <a:cxnLst/>
              <a:rect l="l" t="t" r="r" b="b"/>
              <a:pathLst>
                <a:path w="1374775" h="548004">
                  <a:moveTo>
                    <a:pt x="1374754" y="0"/>
                  </a:moveTo>
                  <a:lnTo>
                    <a:pt x="1365055" y="48011"/>
                  </a:lnTo>
                  <a:lnTo>
                    <a:pt x="1354844" y="95681"/>
                  </a:lnTo>
                  <a:lnTo>
                    <a:pt x="1343609" y="142669"/>
                  </a:lnTo>
                  <a:lnTo>
                    <a:pt x="1330839" y="188632"/>
                  </a:lnTo>
                  <a:lnTo>
                    <a:pt x="1316020" y="233231"/>
                  </a:lnTo>
                  <a:lnTo>
                    <a:pt x="1298641" y="276122"/>
                  </a:lnTo>
                  <a:lnTo>
                    <a:pt x="1278191" y="316966"/>
                  </a:lnTo>
                  <a:lnTo>
                    <a:pt x="1254157" y="355421"/>
                  </a:lnTo>
                  <a:lnTo>
                    <a:pt x="1226027" y="391145"/>
                  </a:lnTo>
                  <a:lnTo>
                    <a:pt x="1193289" y="423797"/>
                  </a:lnTo>
                  <a:lnTo>
                    <a:pt x="1155432" y="453037"/>
                  </a:lnTo>
                  <a:lnTo>
                    <a:pt x="1111943" y="478521"/>
                  </a:lnTo>
                  <a:lnTo>
                    <a:pt x="1062310" y="499910"/>
                  </a:lnTo>
                  <a:lnTo>
                    <a:pt x="991906" y="520423"/>
                  </a:lnTo>
                  <a:lnTo>
                    <a:pt x="953182" y="528331"/>
                  </a:lnTo>
                  <a:lnTo>
                    <a:pt x="912272" y="534782"/>
                  </a:lnTo>
                  <a:lnTo>
                    <a:pt x="869297" y="539856"/>
                  </a:lnTo>
                  <a:lnTo>
                    <a:pt x="824379" y="543634"/>
                  </a:lnTo>
                  <a:lnTo>
                    <a:pt x="777639" y="546198"/>
                  </a:lnTo>
                  <a:lnTo>
                    <a:pt x="729198" y="547629"/>
                  </a:lnTo>
                  <a:lnTo>
                    <a:pt x="679179" y="548007"/>
                  </a:lnTo>
                  <a:lnTo>
                    <a:pt x="627702" y="547413"/>
                  </a:lnTo>
                  <a:lnTo>
                    <a:pt x="574889" y="545928"/>
                  </a:lnTo>
                  <a:lnTo>
                    <a:pt x="520861" y="543634"/>
                  </a:lnTo>
                  <a:lnTo>
                    <a:pt x="465741" y="540611"/>
                  </a:lnTo>
                  <a:lnTo>
                    <a:pt x="409649" y="536941"/>
                  </a:lnTo>
                  <a:lnTo>
                    <a:pt x="352706" y="532703"/>
                  </a:lnTo>
                  <a:lnTo>
                    <a:pt x="295035" y="527980"/>
                  </a:lnTo>
                  <a:lnTo>
                    <a:pt x="236757" y="522852"/>
                  </a:lnTo>
                  <a:lnTo>
                    <a:pt x="177993" y="517400"/>
                  </a:lnTo>
                  <a:lnTo>
                    <a:pt x="118864" y="511705"/>
                  </a:lnTo>
                  <a:lnTo>
                    <a:pt x="59492" y="505848"/>
                  </a:lnTo>
                  <a:lnTo>
                    <a:pt x="0" y="499910"/>
                  </a:lnTo>
                </a:path>
              </a:pathLst>
            </a:custGeom>
            <a:ln w="3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3492" y="1214001"/>
              <a:ext cx="4311730" cy="33119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2240" y="1182369"/>
              <a:ext cx="4374515" cy="3374390"/>
            </a:xfrm>
            <a:custGeom>
              <a:avLst/>
              <a:gdLst/>
              <a:ahLst/>
              <a:cxnLst/>
              <a:rect l="l" t="t" r="r" b="b"/>
              <a:pathLst>
                <a:path w="4374515" h="3374390">
                  <a:moveTo>
                    <a:pt x="4353395" y="21590"/>
                  </a:moveTo>
                  <a:lnTo>
                    <a:pt x="20828" y="21590"/>
                  </a:lnTo>
                  <a:lnTo>
                    <a:pt x="20828" y="31750"/>
                  </a:lnTo>
                  <a:lnTo>
                    <a:pt x="20828" y="3343910"/>
                  </a:lnTo>
                  <a:lnTo>
                    <a:pt x="20828" y="3354070"/>
                  </a:lnTo>
                  <a:lnTo>
                    <a:pt x="4353395" y="3354070"/>
                  </a:lnTo>
                  <a:lnTo>
                    <a:pt x="4353395" y="3343910"/>
                  </a:lnTo>
                  <a:lnTo>
                    <a:pt x="31242" y="3343910"/>
                  </a:lnTo>
                  <a:lnTo>
                    <a:pt x="31242" y="31750"/>
                  </a:lnTo>
                  <a:lnTo>
                    <a:pt x="4342981" y="31750"/>
                  </a:lnTo>
                  <a:lnTo>
                    <a:pt x="4342981" y="3343541"/>
                  </a:lnTo>
                  <a:lnTo>
                    <a:pt x="4353395" y="3343541"/>
                  </a:lnTo>
                  <a:lnTo>
                    <a:pt x="4353395" y="31750"/>
                  </a:lnTo>
                  <a:lnTo>
                    <a:pt x="4353395" y="21590"/>
                  </a:lnTo>
                  <a:close/>
                </a:path>
                <a:path w="4374515" h="3374390">
                  <a:moveTo>
                    <a:pt x="4374223" y="0"/>
                  </a:moveTo>
                  <a:lnTo>
                    <a:pt x="4363809" y="0"/>
                  </a:lnTo>
                  <a:lnTo>
                    <a:pt x="4363809" y="11430"/>
                  </a:lnTo>
                  <a:lnTo>
                    <a:pt x="4363809" y="3364230"/>
                  </a:lnTo>
                  <a:lnTo>
                    <a:pt x="10414" y="3364230"/>
                  </a:lnTo>
                  <a:lnTo>
                    <a:pt x="10414" y="11430"/>
                  </a:lnTo>
                  <a:lnTo>
                    <a:pt x="4363809" y="11430"/>
                  </a:lnTo>
                  <a:lnTo>
                    <a:pt x="4363809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3364230"/>
                  </a:lnTo>
                  <a:lnTo>
                    <a:pt x="0" y="3374390"/>
                  </a:lnTo>
                  <a:lnTo>
                    <a:pt x="4374223" y="3374390"/>
                  </a:lnTo>
                  <a:lnTo>
                    <a:pt x="4374223" y="3364382"/>
                  </a:lnTo>
                  <a:lnTo>
                    <a:pt x="4374223" y="3364230"/>
                  </a:lnTo>
                  <a:lnTo>
                    <a:pt x="4374223" y="11430"/>
                  </a:lnTo>
                  <a:lnTo>
                    <a:pt x="4374223" y="10807"/>
                  </a:lnTo>
                  <a:lnTo>
                    <a:pt x="4374223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308" y="1128040"/>
              <a:ext cx="666547" cy="8724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0460" y="2972513"/>
              <a:ext cx="587265" cy="4188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1570" y="3339396"/>
              <a:ext cx="1344109" cy="5693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0201" y="4041623"/>
              <a:ext cx="963369" cy="11247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908" y="4776316"/>
              <a:ext cx="1490454" cy="12140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4597" y="4676926"/>
              <a:ext cx="1109177" cy="9737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1878" y="4416556"/>
              <a:ext cx="1114384" cy="9737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1878" y="4208259"/>
              <a:ext cx="1114384" cy="9737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1878" y="3947889"/>
              <a:ext cx="1114384" cy="9737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055" y="4775867"/>
              <a:ext cx="1377139" cy="10102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2735" y="5213289"/>
              <a:ext cx="1484110" cy="7029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92416" y="4525911"/>
              <a:ext cx="777875" cy="812800"/>
            </a:xfrm>
            <a:custGeom>
              <a:avLst/>
              <a:gdLst/>
              <a:ahLst/>
              <a:cxnLst/>
              <a:rect l="l" t="t" r="r" b="b"/>
              <a:pathLst>
                <a:path w="777875" h="812800">
                  <a:moveTo>
                    <a:pt x="27874" y="0"/>
                  </a:moveTo>
                  <a:lnTo>
                    <a:pt x="14939" y="38076"/>
                  </a:lnTo>
                  <a:lnTo>
                    <a:pt x="4736" y="76972"/>
                  </a:lnTo>
                  <a:lnTo>
                    <a:pt x="0" y="117508"/>
                  </a:lnTo>
                  <a:lnTo>
                    <a:pt x="3461" y="160503"/>
                  </a:lnTo>
                  <a:lnTo>
                    <a:pt x="17853" y="206777"/>
                  </a:lnTo>
                  <a:lnTo>
                    <a:pt x="45910" y="257151"/>
                  </a:lnTo>
                  <a:lnTo>
                    <a:pt x="90362" y="312444"/>
                  </a:lnTo>
                  <a:lnTo>
                    <a:pt x="140705" y="362099"/>
                  </a:lnTo>
                  <a:lnTo>
                    <a:pt x="170264" y="388243"/>
                  </a:lnTo>
                  <a:lnTo>
                    <a:pt x="202494" y="415189"/>
                  </a:lnTo>
                  <a:lnTo>
                    <a:pt x="237204" y="442878"/>
                  </a:lnTo>
                  <a:lnTo>
                    <a:pt x="274204" y="471254"/>
                  </a:lnTo>
                  <a:lnTo>
                    <a:pt x="313302" y="500260"/>
                  </a:lnTo>
                  <a:lnTo>
                    <a:pt x="354309" y="529838"/>
                  </a:lnTo>
                  <a:lnTo>
                    <a:pt x="397032" y="559932"/>
                  </a:lnTo>
                  <a:lnTo>
                    <a:pt x="441282" y="590483"/>
                  </a:lnTo>
                  <a:lnTo>
                    <a:pt x="486867" y="621435"/>
                  </a:lnTo>
                  <a:lnTo>
                    <a:pt x="533597" y="652730"/>
                  </a:lnTo>
                  <a:lnTo>
                    <a:pt x="581281" y="684312"/>
                  </a:lnTo>
                  <a:lnTo>
                    <a:pt x="629728" y="716122"/>
                  </a:lnTo>
                  <a:lnTo>
                    <a:pt x="678747" y="748104"/>
                  </a:lnTo>
                  <a:lnTo>
                    <a:pt x="728148" y="780201"/>
                  </a:lnTo>
                  <a:lnTo>
                    <a:pt x="777740" y="812355"/>
                  </a:lnTo>
                </a:path>
              </a:pathLst>
            </a:custGeom>
            <a:ln w="31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4713" y="1089025"/>
              <a:ext cx="1493376" cy="10935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9489" y="1657860"/>
              <a:ext cx="1165537" cy="5652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3089" y="2463779"/>
              <a:ext cx="927414" cy="4496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7711" y="2213824"/>
              <a:ext cx="1468488" cy="8019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5560" y="2942860"/>
              <a:ext cx="729036" cy="120291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140863" y="3130327"/>
              <a:ext cx="594360" cy="522605"/>
            </a:xfrm>
            <a:custGeom>
              <a:avLst/>
              <a:gdLst/>
              <a:ahLst/>
              <a:cxnLst/>
              <a:rect l="l" t="t" r="r" b="b"/>
              <a:pathLst>
                <a:path w="594360" h="522604">
                  <a:moveTo>
                    <a:pt x="594213" y="0"/>
                  </a:moveTo>
                  <a:lnTo>
                    <a:pt x="297106" y="0"/>
                  </a:lnTo>
                  <a:lnTo>
                    <a:pt x="297106" y="522212"/>
                  </a:lnTo>
                  <a:lnTo>
                    <a:pt x="0" y="522212"/>
                  </a:lnTo>
                </a:path>
              </a:pathLst>
            </a:custGeom>
            <a:ln w="10414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Sources</a:t>
            </a:r>
            <a:r>
              <a:rPr spc="-6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Cache</a:t>
            </a:r>
            <a:r>
              <a:rPr spc="-45" dirty="0"/>
              <a:t> </a:t>
            </a:r>
            <a:r>
              <a:rPr spc="-10" dirty="0"/>
              <a:t>Misses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22401"/>
            <a:ext cx="10146665" cy="45218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0563C1"/>
                </a:solidFill>
                <a:latin typeface="Dotum"/>
                <a:cs typeface="Dotum"/>
              </a:rPr>
              <a:t>Compulsory</a:t>
            </a:r>
            <a:r>
              <a:rPr sz="2400" spc="-13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(cold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start):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first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reference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85" dirty="0">
                <a:latin typeface="Dotum"/>
                <a:cs typeface="Dotum"/>
              </a:rPr>
              <a:t>“Cold”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fact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life: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not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whole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lot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you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can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do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about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35" dirty="0">
                <a:latin typeface="Dotum"/>
                <a:cs typeface="Dotum"/>
              </a:rPr>
              <a:t>it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Note: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95" dirty="0">
                <a:latin typeface="Dotum"/>
                <a:cs typeface="Dotum"/>
              </a:rPr>
              <a:t>When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running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“billions”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instruction,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Compulsory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Misses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are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insignificant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0563C1"/>
                </a:solidFill>
                <a:latin typeface="Dotum"/>
                <a:cs typeface="Dotum"/>
              </a:rPr>
              <a:t>Capacity</a:t>
            </a:r>
            <a:r>
              <a:rPr sz="2400" spc="-10" dirty="0">
                <a:latin typeface="Dotum"/>
                <a:cs typeface="Dotum"/>
              </a:rPr>
              <a:t>: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5" dirty="0">
                <a:latin typeface="Dotum"/>
                <a:cs typeface="Dotum"/>
              </a:rPr>
              <a:t>Cache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cannot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contain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all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blocks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access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by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program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Solution: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increase</a:t>
            </a:r>
            <a:r>
              <a:rPr sz="2000" spc="-80" dirty="0">
                <a:latin typeface="Dotum"/>
                <a:cs typeface="Dotum"/>
              </a:rPr>
              <a:t> cache </a:t>
            </a:r>
            <a:r>
              <a:rPr sz="2000" spc="-20" dirty="0">
                <a:latin typeface="Dotum"/>
                <a:cs typeface="Dotum"/>
              </a:rPr>
              <a:t>size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563C1"/>
                </a:solidFill>
                <a:latin typeface="Dotum"/>
                <a:cs typeface="Dotum"/>
              </a:rPr>
              <a:t>Conflict</a:t>
            </a:r>
            <a:r>
              <a:rPr sz="2400" spc="-17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(collision):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60" dirty="0">
                <a:latin typeface="Dotum"/>
                <a:cs typeface="Dotum"/>
              </a:rPr>
              <a:t>Multiple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memory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locations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mapped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same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80" dirty="0">
                <a:latin typeface="Dotum"/>
                <a:cs typeface="Dotum"/>
              </a:rPr>
              <a:t>cache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location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Dotum"/>
                <a:cs typeface="Dotum"/>
              </a:rPr>
              <a:t>Solutions: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increase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80" dirty="0">
                <a:latin typeface="Dotum"/>
                <a:cs typeface="Dotum"/>
              </a:rPr>
              <a:t>cache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80" dirty="0">
                <a:latin typeface="Dotum"/>
                <a:cs typeface="Dotum"/>
              </a:rPr>
              <a:t>size,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or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increase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associativity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563C1"/>
                </a:solidFill>
                <a:latin typeface="Dotum"/>
                <a:cs typeface="Dotum"/>
              </a:rPr>
              <a:t>Two</a:t>
            </a:r>
            <a:r>
              <a:rPr sz="2400" spc="-9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10" dirty="0">
                <a:solidFill>
                  <a:srgbClr val="0563C1"/>
                </a:solidFill>
                <a:latin typeface="Dotum"/>
                <a:cs typeface="Dotum"/>
              </a:rPr>
              <a:t>others: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solidFill>
                  <a:srgbClr val="0563C1"/>
                </a:solidFill>
                <a:latin typeface="Dotum"/>
                <a:cs typeface="Dotum"/>
              </a:rPr>
              <a:t>Coherence</a:t>
            </a:r>
            <a:r>
              <a:rPr sz="2000" spc="-8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(Invalidation):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other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process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(e.g.,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I/O)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updates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memory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5" dirty="0">
                <a:solidFill>
                  <a:srgbClr val="0563C1"/>
                </a:solidFill>
                <a:latin typeface="Dotum"/>
                <a:cs typeface="Dotum"/>
              </a:rPr>
              <a:t>Policy</a:t>
            </a:r>
            <a:r>
              <a:rPr sz="2000" spc="-65" dirty="0">
                <a:latin typeface="Dotum"/>
                <a:cs typeface="Dotum"/>
              </a:rPr>
              <a:t>: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Due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to</a:t>
            </a:r>
            <a:r>
              <a:rPr sz="2000" spc="-85" dirty="0">
                <a:latin typeface="Dotum"/>
                <a:cs typeface="Dotum"/>
              </a:rPr>
              <a:t> non-</a:t>
            </a:r>
            <a:r>
              <a:rPr sz="2000" dirty="0">
                <a:latin typeface="Dotum"/>
                <a:cs typeface="Dotum"/>
              </a:rPr>
              <a:t>optimal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replacement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policy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178307"/>
            <a:ext cx="10861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Example</a:t>
            </a:r>
            <a:r>
              <a:rPr sz="3200" spc="-15" dirty="0"/>
              <a:t> </a:t>
            </a:r>
            <a:r>
              <a:rPr sz="3200" spc="-10" dirty="0"/>
              <a:t>Device-</a:t>
            </a:r>
            <a:r>
              <a:rPr sz="3200" spc="-20" dirty="0"/>
              <a:t>Transfer</a:t>
            </a:r>
            <a:r>
              <a:rPr sz="3200" spc="-70" dirty="0"/>
              <a:t> </a:t>
            </a:r>
            <a:r>
              <a:rPr sz="3200" dirty="0"/>
              <a:t>Rates</a:t>
            </a:r>
            <a:r>
              <a:rPr sz="3200" spc="-10" dirty="0"/>
              <a:t> </a:t>
            </a:r>
            <a:r>
              <a:rPr sz="3200" dirty="0"/>
              <a:t>in</a:t>
            </a:r>
            <a:r>
              <a:rPr sz="3200" spc="-20" dirty="0"/>
              <a:t> </a:t>
            </a:r>
            <a:r>
              <a:rPr sz="3200" dirty="0"/>
              <a:t>Mb/s</a:t>
            </a:r>
            <a:r>
              <a:rPr sz="3200" spc="-10" dirty="0"/>
              <a:t> </a:t>
            </a:r>
            <a:r>
              <a:rPr sz="3200" dirty="0"/>
              <a:t>(Sun</a:t>
            </a:r>
            <a:r>
              <a:rPr sz="3200" spc="-20" dirty="0"/>
              <a:t> </a:t>
            </a:r>
            <a:r>
              <a:rPr sz="3200" dirty="0"/>
              <a:t>Enterprise</a:t>
            </a:r>
            <a:r>
              <a:rPr sz="3200" spc="-10" dirty="0"/>
              <a:t> 6000)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07352" y="1086612"/>
            <a:ext cx="6075680" cy="461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3505" indent="-228600">
              <a:lnSpc>
                <a:spcPct val="1092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latin typeface="Dotum"/>
                <a:cs typeface="Dotum"/>
              </a:rPr>
              <a:t>Device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90" dirty="0">
                <a:latin typeface="Dotum"/>
                <a:cs typeface="Dotum"/>
              </a:rPr>
              <a:t>Rates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vary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over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12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orders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of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50" dirty="0">
                <a:latin typeface="Dotum"/>
                <a:cs typeface="Dotum"/>
              </a:rPr>
              <a:t>m </a:t>
            </a:r>
            <a:r>
              <a:rPr sz="2600" dirty="0">
                <a:latin typeface="Dotum"/>
                <a:cs typeface="Dotum"/>
              </a:rPr>
              <a:t>agnitude</a:t>
            </a:r>
            <a:r>
              <a:rPr sz="2600" spc="80" dirty="0">
                <a:latin typeface="Dotum"/>
                <a:cs typeface="Dotum"/>
              </a:rPr>
              <a:t> </a:t>
            </a:r>
            <a:r>
              <a:rPr sz="2600" spc="185" dirty="0">
                <a:latin typeface="Dotum"/>
                <a:cs typeface="Dotum"/>
              </a:rPr>
              <a:t>!!</a:t>
            </a:r>
            <a:endParaRPr sz="2600">
              <a:latin typeface="Dotum"/>
              <a:cs typeface="Dotum"/>
            </a:endParaRPr>
          </a:p>
          <a:p>
            <a:pPr marL="697865" marR="28575" lvl="1" indent="-228600">
              <a:lnSpc>
                <a:spcPct val="1091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5" dirty="0">
                <a:latin typeface="Dotum"/>
                <a:cs typeface="Dotum"/>
              </a:rPr>
              <a:t>System </a:t>
            </a:r>
            <a:r>
              <a:rPr sz="2200" dirty="0">
                <a:latin typeface="Dotum"/>
                <a:cs typeface="Dotum"/>
              </a:rPr>
              <a:t>better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be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able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handle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this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45" dirty="0">
                <a:latin typeface="Dotum"/>
                <a:cs typeface="Dotum"/>
              </a:rPr>
              <a:t>wide </a:t>
            </a:r>
            <a:r>
              <a:rPr sz="2200" spc="-10" dirty="0">
                <a:latin typeface="Dotum"/>
                <a:cs typeface="Dotum"/>
              </a:rPr>
              <a:t>range</a:t>
            </a:r>
            <a:endParaRPr sz="2200">
              <a:latin typeface="Dotum"/>
              <a:cs typeface="Dotum"/>
            </a:endParaRPr>
          </a:p>
          <a:p>
            <a:pPr marL="697865" marR="5080" lvl="1" indent="-228600">
              <a:lnSpc>
                <a:spcPct val="11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Better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65" dirty="0">
                <a:latin typeface="Dotum"/>
                <a:cs typeface="Dotum"/>
              </a:rPr>
              <a:t>not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have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high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overhead/byte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for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fa </a:t>
            </a:r>
            <a:r>
              <a:rPr sz="2200" spc="-35" dirty="0">
                <a:latin typeface="Dotum"/>
                <a:cs typeface="Dotum"/>
              </a:rPr>
              <a:t>st</a:t>
            </a:r>
            <a:r>
              <a:rPr sz="2200" spc="-15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devices!</a:t>
            </a:r>
            <a:endParaRPr sz="2200">
              <a:latin typeface="Dotum"/>
              <a:cs typeface="Dotum"/>
            </a:endParaRPr>
          </a:p>
          <a:p>
            <a:pPr marL="697865" marR="9525" lvl="1" indent="-228600">
              <a:lnSpc>
                <a:spcPct val="10910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Better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65" dirty="0">
                <a:latin typeface="Dotum"/>
                <a:cs typeface="Dotum"/>
              </a:rPr>
              <a:t>not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waste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time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waiting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for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slow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de </a:t>
            </a:r>
            <a:r>
              <a:rPr sz="2200" spc="-10" dirty="0">
                <a:latin typeface="Dotum"/>
                <a:cs typeface="Dotum"/>
              </a:rPr>
              <a:t>vices</a:t>
            </a:r>
            <a:endParaRPr sz="22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2500" dirty="0">
                <a:latin typeface="Gulim"/>
                <a:cs typeface="Gulim"/>
              </a:rPr>
              <a:t>Rethink the </a:t>
            </a:r>
            <a:r>
              <a:rPr sz="2500" spc="-10" dirty="0">
                <a:latin typeface="Gulim"/>
                <a:cs typeface="Gulim"/>
              </a:rPr>
              <a:t>fundamentals</a:t>
            </a:r>
            <a:endParaRPr sz="2500">
              <a:latin typeface="Gulim"/>
              <a:cs typeface="Gulim"/>
            </a:endParaRPr>
          </a:p>
          <a:p>
            <a:pPr marL="697865" marR="81280" lvl="1" indent="-228600">
              <a:lnSpc>
                <a:spcPct val="1100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105" dirty="0">
                <a:latin typeface="Dotum"/>
                <a:cs typeface="Dotum"/>
              </a:rPr>
              <a:t>When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there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90" dirty="0">
                <a:latin typeface="Dotum"/>
                <a:cs typeface="Dotum"/>
              </a:rPr>
              <a:t>is </a:t>
            </a:r>
            <a:r>
              <a:rPr sz="2200" spc="-95" dirty="0">
                <a:latin typeface="Dotum"/>
                <a:cs typeface="Dotum"/>
              </a:rPr>
              <a:t>a </a:t>
            </a:r>
            <a:r>
              <a:rPr sz="2200" spc="-20" dirty="0">
                <a:latin typeface="Dotum"/>
                <a:cs typeface="Dotum"/>
              </a:rPr>
              <a:t>change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110" dirty="0">
                <a:latin typeface="Dotum"/>
                <a:cs typeface="Dotum"/>
              </a:rPr>
              <a:t>/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difference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in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75" dirty="0">
                <a:latin typeface="Dotum"/>
                <a:cs typeface="Dotum"/>
              </a:rPr>
              <a:t>th </a:t>
            </a:r>
            <a:r>
              <a:rPr sz="2200" dirty="0">
                <a:latin typeface="Dotum"/>
                <a:cs typeface="Dotum"/>
              </a:rPr>
              <a:t>at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scale</a:t>
            </a:r>
            <a:endParaRPr sz="2200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314" y="2016013"/>
            <a:ext cx="5041900" cy="4118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50" dirty="0"/>
              <a:t> </a:t>
            </a:r>
            <a:r>
              <a:rPr dirty="0"/>
              <a:t>devices</a:t>
            </a:r>
            <a:r>
              <a:rPr spc="-4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dirty="0"/>
              <a:t>small</a:t>
            </a:r>
            <a:r>
              <a:rPr spc="-35" dirty="0"/>
              <a:t> </a:t>
            </a:r>
            <a:r>
              <a:rPr spc="-10" dirty="0"/>
              <a:t>computers!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07364"/>
            <a:ext cx="5870575" cy="173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77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50" dirty="0">
                <a:latin typeface="Gulim"/>
                <a:cs typeface="Gulim"/>
              </a:rPr>
              <a:t>Some</a:t>
            </a:r>
            <a:r>
              <a:rPr sz="3200" spc="-195" dirty="0">
                <a:latin typeface="Gulim"/>
                <a:cs typeface="Gulim"/>
              </a:rPr>
              <a:t> </a:t>
            </a:r>
            <a:r>
              <a:rPr sz="3200" spc="-35" dirty="0">
                <a:latin typeface="Gulim"/>
                <a:cs typeface="Gulim"/>
              </a:rPr>
              <a:t>complicated</a:t>
            </a:r>
            <a:r>
              <a:rPr sz="3200" spc="-200" dirty="0">
                <a:latin typeface="Gulim"/>
                <a:cs typeface="Gulim"/>
              </a:rPr>
              <a:t> </a:t>
            </a:r>
            <a:r>
              <a:rPr sz="3200" spc="-60" dirty="0">
                <a:latin typeface="Gulim"/>
                <a:cs typeface="Gulim"/>
              </a:rPr>
              <a:t>I/O</a:t>
            </a:r>
            <a:r>
              <a:rPr sz="3200" spc="-204" dirty="0">
                <a:latin typeface="Gulim"/>
                <a:cs typeface="Gulim"/>
              </a:rPr>
              <a:t> </a:t>
            </a:r>
            <a:r>
              <a:rPr sz="3200" spc="-90" dirty="0">
                <a:latin typeface="Gulim"/>
                <a:cs typeface="Gulim"/>
              </a:rPr>
              <a:t>devices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ts val="3210"/>
              </a:lnSpc>
              <a:buFont typeface="Arial"/>
              <a:buChar char="•"/>
              <a:tabLst>
                <a:tab pos="698500" algn="l"/>
              </a:tabLst>
            </a:pPr>
            <a:r>
              <a:rPr sz="2800" spc="-35" dirty="0">
                <a:latin typeface="Gulim"/>
                <a:cs typeface="Gulim"/>
              </a:rPr>
              <a:t>NIC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55" dirty="0">
                <a:latin typeface="Gulim"/>
                <a:cs typeface="Gulim"/>
              </a:rPr>
              <a:t>(network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interface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card)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3204"/>
              </a:lnSpc>
              <a:buFont typeface="Arial"/>
              <a:buChar char="•"/>
              <a:tabLst>
                <a:tab pos="698500" algn="l"/>
              </a:tabLst>
            </a:pPr>
            <a:r>
              <a:rPr sz="2800" spc="-180" dirty="0">
                <a:latin typeface="Gulim"/>
                <a:cs typeface="Gulim"/>
              </a:rPr>
              <a:t>SSD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(solid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state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drive)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3290"/>
              </a:lnSpc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Gulim"/>
                <a:cs typeface="Gulim"/>
              </a:rPr>
              <a:t>HDD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(hard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drive)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3153663"/>
            <a:ext cx="10788015" cy="30613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1300" marR="1165860" indent="-228600">
              <a:lnSpc>
                <a:spcPct val="781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z="3100" spc="-10" dirty="0">
                <a:latin typeface="Dotum"/>
                <a:cs typeface="Dotum"/>
              </a:rPr>
              <a:t>They</a:t>
            </a:r>
            <a:r>
              <a:rPr sz="3100" spc="-190" dirty="0">
                <a:latin typeface="Dotum"/>
                <a:cs typeface="Dotum"/>
              </a:rPr>
              <a:t> </a:t>
            </a:r>
            <a:r>
              <a:rPr sz="3100" dirty="0">
                <a:latin typeface="Dotum"/>
                <a:cs typeface="Dotum"/>
              </a:rPr>
              <a:t>have</a:t>
            </a:r>
            <a:r>
              <a:rPr sz="3100" spc="-180" dirty="0">
                <a:latin typeface="Dotum"/>
                <a:cs typeface="Dotum"/>
              </a:rPr>
              <a:t> </a:t>
            </a:r>
            <a:r>
              <a:rPr sz="3100" spc="-100" dirty="0">
                <a:latin typeface="Dotum"/>
                <a:cs typeface="Dotum"/>
              </a:rPr>
              <a:t>special</a:t>
            </a:r>
            <a:r>
              <a:rPr sz="3100" spc="-175" dirty="0">
                <a:latin typeface="Dotum"/>
                <a:cs typeface="Dotum"/>
              </a:rPr>
              <a:t> </a:t>
            </a:r>
            <a:r>
              <a:rPr sz="3100" spc="-130" dirty="0">
                <a:latin typeface="Dotum"/>
                <a:cs typeface="Dotum"/>
              </a:rPr>
              <a:t>CPU</a:t>
            </a:r>
            <a:r>
              <a:rPr sz="3100" spc="-180" dirty="0">
                <a:latin typeface="Dotum"/>
                <a:cs typeface="Dotum"/>
              </a:rPr>
              <a:t> </a:t>
            </a:r>
            <a:r>
              <a:rPr sz="3100" spc="75" dirty="0">
                <a:latin typeface="Dotum"/>
                <a:cs typeface="Dotum"/>
              </a:rPr>
              <a:t>that</a:t>
            </a:r>
            <a:r>
              <a:rPr sz="3100" spc="-175" dirty="0">
                <a:latin typeface="Dotum"/>
                <a:cs typeface="Dotum"/>
              </a:rPr>
              <a:t> </a:t>
            </a:r>
            <a:r>
              <a:rPr sz="3100" spc="-25" dirty="0">
                <a:latin typeface="Dotum"/>
                <a:cs typeface="Dotum"/>
              </a:rPr>
              <a:t>operates</a:t>
            </a:r>
            <a:r>
              <a:rPr sz="3100" spc="-180" dirty="0">
                <a:latin typeface="Dotum"/>
                <a:cs typeface="Dotum"/>
              </a:rPr>
              <a:t> </a:t>
            </a:r>
            <a:r>
              <a:rPr sz="3100" spc="175" dirty="0">
                <a:latin typeface="Dotum"/>
                <a:cs typeface="Dotum"/>
              </a:rPr>
              <a:t>with</a:t>
            </a:r>
            <a:r>
              <a:rPr sz="3100" spc="-185" dirty="0">
                <a:latin typeface="Dotum"/>
                <a:cs typeface="Dotum"/>
              </a:rPr>
              <a:t> </a:t>
            </a:r>
            <a:r>
              <a:rPr sz="3100" spc="-10" dirty="0">
                <a:latin typeface="Dotum"/>
                <a:cs typeface="Dotum"/>
              </a:rPr>
              <a:t>dedicated </a:t>
            </a:r>
            <a:r>
              <a:rPr sz="3100" spc="40" dirty="0">
                <a:latin typeface="Dotum"/>
                <a:cs typeface="Dotum"/>
              </a:rPr>
              <a:t>hardware</a:t>
            </a:r>
            <a:endParaRPr sz="3100">
              <a:latin typeface="Dotum"/>
              <a:cs typeface="Dotum"/>
            </a:endParaRPr>
          </a:p>
          <a:p>
            <a:pPr marL="698500" lvl="1" indent="-228600">
              <a:lnSpc>
                <a:spcPts val="3220"/>
              </a:lnSpc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Gulim"/>
                <a:cs typeface="Gulim"/>
              </a:rPr>
              <a:t>Controller: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some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form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processing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core</a:t>
            </a:r>
            <a:endParaRPr sz="2800">
              <a:latin typeface="Gulim"/>
              <a:cs typeface="Gulim"/>
            </a:endParaRPr>
          </a:p>
          <a:p>
            <a:pPr marL="1155700" lvl="2" indent="-229235">
              <a:lnSpc>
                <a:spcPts val="2910"/>
              </a:lnSpc>
              <a:buFont typeface="Arial"/>
              <a:buChar char="•"/>
              <a:tabLst>
                <a:tab pos="1155700" algn="l"/>
              </a:tabLst>
            </a:pPr>
            <a:r>
              <a:rPr sz="2500" spc="-150" dirty="0">
                <a:latin typeface="Gulim"/>
                <a:cs typeface="Gulim"/>
              </a:rPr>
              <a:t>Access</a:t>
            </a:r>
            <a:r>
              <a:rPr sz="2500" spc="-75" dirty="0">
                <a:latin typeface="Gulim"/>
                <a:cs typeface="Gulim"/>
              </a:rPr>
              <a:t> </a:t>
            </a:r>
            <a:r>
              <a:rPr sz="2500" dirty="0">
                <a:latin typeface="Gulim"/>
                <a:cs typeface="Gulim"/>
              </a:rPr>
              <a:t>hardware,</a:t>
            </a:r>
            <a:r>
              <a:rPr sz="2500" spc="-70" dirty="0">
                <a:latin typeface="Gulim"/>
                <a:cs typeface="Gulim"/>
              </a:rPr>
              <a:t> </a:t>
            </a:r>
            <a:r>
              <a:rPr sz="2500" spc="-30" dirty="0">
                <a:latin typeface="Gulim"/>
                <a:cs typeface="Gulim"/>
              </a:rPr>
              <a:t>instead</a:t>
            </a:r>
            <a:r>
              <a:rPr sz="2500" spc="-80" dirty="0">
                <a:latin typeface="Gulim"/>
                <a:cs typeface="Gulim"/>
              </a:rPr>
              <a:t> </a:t>
            </a:r>
            <a:r>
              <a:rPr sz="2500" dirty="0">
                <a:latin typeface="Gulim"/>
                <a:cs typeface="Gulim"/>
              </a:rPr>
              <a:t>of</a:t>
            </a:r>
            <a:r>
              <a:rPr sz="2500" spc="-70" dirty="0">
                <a:latin typeface="Gulim"/>
                <a:cs typeface="Gulim"/>
              </a:rPr>
              <a:t> </a:t>
            </a:r>
            <a:r>
              <a:rPr sz="2500" spc="-25" dirty="0">
                <a:latin typeface="Gulim"/>
                <a:cs typeface="Gulim"/>
              </a:rPr>
              <a:t>calculating</a:t>
            </a:r>
            <a:r>
              <a:rPr sz="2500" spc="-80" dirty="0">
                <a:latin typeface="Gulim"/>
                <a:cs typeface="Gulim"/>
              </a:rPr>
              <a:t> </a:t>
            </a:r>
            <a:r>
              <a:rPr sz="2500" dirty="0">
                <a:latin typeface="Gulim"/>
                <a:cs typeface="Gulim"/>
              </a:rPr>
              <a:t>numeric</a:t>
            </a:r>
            <a:r>
              <a:rPr sz="2500" spc="-70" dirty="0">
                <a:latin typeface="Gulim"/>
                <a:cs typeface="Gulim"/>
              </a:rPr>
              <a:t> </a:t>
            </a:r>
            <a:r>
              <a:rPr sz="2500" spc="-10" dirty="0">
                <a:latin typeface="Gulim"/>
                <a:cs typeface="Gulim"/>
              </a:rPr>
              <a:t>values</a:t>
            </a:r>
            <a:endParaRPr sz="2500">
              <a:latin typeface="Gulim"/>
              <a:cs typeface="Gulim"/>
            </a:endParaRPr>
          </a:p>
          <a:p>
            <a:pPr marL="1612265" marR="5080" lvl="3" indent="-228600">
              <a:lnSpc>
                <a:spcPct val="76700"/>
              </a:lnSpc>
              <a:spcBef>
                <a:spcPts val="610"/>
              </a:spcBef>
              <a:buFont typeface="Arial"/>
              <a:buChar char="•"/>
              <a:tabLst>
                <a:tab pos="1612900" algn="l"/>
              </a:tabLst>
            </a:pPr>
            <a:r>
              <a:rPr sz="2400" dirty="0">
                <a:latin typeface="Gulim"/>
                <a:cs typeface="Gulim"/>
              </a:rPr>
              <a:t>write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value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on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wire,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write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value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on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disk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block,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read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value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from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disk </a:t>
            </a:r>
            <a:r>
              <a:rPr sz="2400" spc="-10" dirty="0">
                <a:latin typeface="Gulim"/>
                <a:cs typeface="Gulim"/>
              </a:rPr>
              <a:t>block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ts val="3145"/>
              </a:lnSpc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Gulim"/>
                <a:cs typeface="Gulim"/>
              </a:rPr>
              <a:t>Buffer: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some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55" dirty="0">
                <a:latin typeface="Gulim"/>
                <a:cs typeface="Gulim"/>
              </a:rPr>
              <a:t>form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</a:t>
            </a:r>
            <a:endParaRPr sz="2800">
              <a:latin typeface="Gulim"/>
              <a:cs typeface="Gulim"/>
            </a:endParaRPr>
          </a:p>
          <a:p>
            <a:pPr marL="1155700" lvl="2" indent="-229235">
              <a:lnSpc>
                <a:spcPts val="2970"/>
              </a:lnSpc>
              <a:buFont typeface="Arial"/>
              <a:buChar char="•"/>
              <a:tabLst>
                <a:tab pos="1155700" algn="l"/>
              </a:tabLst>
            </a:pPr>
            <a:r>
              <a:rPr sz="2500" spc="-114" dirty="0">
                <a:latin typeface="Gulim"/>
                <a:cs typeface="Gulim"/>
              </a:rPr>
              <a:t>Has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500" spc="-50" dirty="0">
                <a:latin typeface="Gulim"/>
                <a:cs typeface="Gulim"/>
              </a:rPr>
              <a:t>some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500" dirty="0">
                <a:latin typeface="Gulim"/>
                <a:cs typeface="Gulim"/>
              </a:rPr>
              <a:t>data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500" spc="55" dirty="0">
                <a:latin typeface="Gulim"/>
                <a:cs typeface="Gulim"/>
              </a:rPr>
              <a:t>from</a:t>
            </a:r>
            <a:r>
              <a:rPr sz="2500" spc="-125" dirty="0">
                <a:latin typeface="Gulim"/>
                <a:cs typeface="Gulim"/>
              </a:rPr>
              <a:t> </a:t>
            </a:r>
            <a:r>
              <a:rPr sz="2500" spc="-50" dirty="0">
                <a:latin typeface="Gulim"/>
                <a:cs typeface="Gulim"/>
              </a:rPr>
              <a:t>I/O</a:t>
            </a:r>
            <a:r>
              <a:rPr sz="2500" spc="-135" dirty="0">
                <a:latin typeface="Gulim"/>
                <a:cs typeface="Gulim"/>
              </a:rPr>
              <a:t> </a:t>
            </a:r>
            <a:r>
              <a:rPr sz="2500" spc="-70" dirty="0">
                <a:latin typeface="Gulim"/>
                <a:cs typeface="Gulim"/>
              </a:rPr>
              <a:t>device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500" dirty="0">
                <a:latin typeface="Gulim"/>
                <a:cs typeface="Gulim"/>
              </a:rPr>
              <a:t>and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500" spc="-10" dirty="0">
                <a:latin typeface="Gulim"/>
                <a:cs typeface="Gulim"/>
              </a:rPr>
              <a:t>users</a:t>
            </a:r>
            <a:endParaRPr sz="2500">
              <a:latin typeface="Gulim"/>
              <a:cs typeface="Guli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9687" y="1346939"/>
            <a:ext cx="1250950" cy="96202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16205" marR="110489" indent="38100" algn="just">
              <a:lnSpc>
                <a:spcPct val="101899"/>
              </a:lnSpc>
              <a:spcBef>
                <a:spcPts val="330"/>
              </a:spcBef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Controller Bit-writing software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13812" y="1632689"/>
            <a:ext cx="447675" cy="0"/>
          </a:xfrm>
          <a:custGeom>
            <a:avLst/>
            <a:gdLst/>
            <a:ahLst/>
            <a:cxnLst/>
            <a:rect l="l" t="t" r="r" b="b"/>
            <a:pathLst>
              <a:path w="447675">
                <a:moveTo>
                  <a:pt x="0" y="0"/>
                </a:moveTo>
                <a:lnTo>
                  <a:pt x="447675" y="0"/>
                </a:lnTo>
              </a:path>
            </a:pathLst>
          </a:custGeom>
          <a:ln w="190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61487" y="1096114"/>
            <a:ext cx="1104900" cy="70485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600"/>
              </a:spcBef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13812" y="2013689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>
                <a:moveTo>
                  <a:pt x="0" y="0"/>
                </a:moveTo>
                <a:lnTo>
                  <a:pt x="1781702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88637" y="1346939"/>
            <a:ext cx="1104900" cy="109537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25730" marR="120014" algn="ctr">
              <a:lnSpc>
                <a:spcPct val="101899"/>
              </a:lnSpc>
              <a:spcBef>
                <a:spcPts val="980"/>
              </a:spcBef>
            </a:pP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Bit-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writing hardware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136651"/>
            <a:ext cx="10825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I/O</a:t>
            </a:r>
            <a:r>
              <a:rPr sz="3600" spc="-25" dirty="0"/>
              <a:t> </a:t>
            </a:r>
            <a:r>
              <a:rPr sz="3600" dirty="0"/>
              <a:t>devices</a:t>
            </a:r>
            <a:r>
              <a:rPr sz="3600" spc="-20" dirty="0"/>
              <a:t> </a:t>
            </a:r>
            <a:r>
              <a:rPr sz="3600" dirty="0"/>
              <a:t>operate</a:t>
            </a:r>
            <a:r>
              <a:rPr sz="3600" spc="-20" dirty="0"/>
              <a:t> </a:t>
            </a:r>
            <a:r>
              <a:rPr sz="3600" dirty="0"/>
              <a:t>asynchronous</a:t>
            </a:r>
            <a:r>
              <a:rPr sz="3600" spc="-20" dirty="0"/>
              <a:t> </a:t>
            </a:r>
            <a:r>
              <a:rPr sz="3600" dirty="0"/>
              <a:t>to</a:t>
            </a:r>
            <a:r>
              <a:rPr sz="3600" spc="-20" dirty="0"/>
              <a:t> </a:t>
            </a:r>
            <a:r>
              <a:rPr sz="3600" dirty="0"/>
              <a:t>the</a:t>
            </a:r>
            <a:r>
              <a:rPr sz="3600" spc="-15" dirty="0"/>
              <a:t> </a:t>
            </a:r>
            <a:r>
              <a:rPr sz="3600" dirty="0"/>
              <a:t>CPU</a:t>
            </a:r>
            <a:r>
              <a:rPr sz="3600" spc="-15" dirty="0"/>
              <a:t> </a:t>
            </a:r>
            <a:r>
              <a:rPr sz="3600" spc="-10" dirty="0"/>
              <a:t>execution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2714997" y="3576341"/>
            <a:ext cx="6963409" cy="2612390"/>
            <a:chOff x="2714997" y="3576341"/>
            <a:chExt cx="6963409" cy="2612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4835" y="5091765"/>
              <a:ext cx="419037" cy="7921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997" y="5315635"/>
              <a:ext cx="200908" cy="7806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89680" y="3576341"/>
              <a:ext cx="1188720" cy="2612390"/>
            </a:xfrm>
            <a:custGeom>
              <a:avLst/>
              <a:gdLst/>
              <a:ahLst/>
              <a:cxnLst/>
              <a:rect l="l" t="t" r="r" b="b"/>
              <a:pathLst>
                <a:path w="1188720" h="2612390">
                  <a:moveTo>
                    <a:pt x="1188230" y="0"/>
                  </a:moveTo>
                  <a:lnTo>
                    <a:pt x="0" y="0"/>
                  </a:lnTo>
                  <a:lnTo>
                    <a:pt x="0" y="2611810"/>
                  </a:lnTo>
                  <a:lnTo>
                    <a:pt x="1188230" y="2611810"/>
                  </a:lnTo>
                  <a:lnTo>
                    <a:pt x="118823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30406" y="4522262"/>
            <a:ext cx="902335" cy="6826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ctr">
              <a:lnSpc>
                <a:spcPts val="1720"/>
              </a:lnSpc>
              <a:spcBef>
                <a:spcPts val="170"/>
              </a:spcBef>
            </a:pPr>
            <a:r>
              <a:rPr sz="1450" spc="-10" dirty="0">
                <a:latin typeface="Arial"/>
                <a:cs typeface="Arial"/>
              </a:rPr>
              <a:t>Secondary Storage (Disk)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6505" y="3358212"/>
            <a:ext cx="2750185" cy="2887345"/>
          </a:xfrm>
          <a:custGeom>
            <a:avLst/>
            <a:gdLst/>
            <a:ahLst/>
            <a:cxnLst/>
            <a:rect l="l" t="t" r="r" b="b"/>
            <a:pathLst>
              <a:path w="2750185" h="2887345">
                <a:moveTo>
                  <a:pt x="2749575" y="0"/>
                </a:moveTo>
                <a:lnTo>
                  <a:pt x="0" y="0"/>
                </a:lnTo>
                <a:lnTo>
                  <a:pt x="0" y="2887342"/>
                </a:lnTo>
                <a:lnTo>
                  <a:pt x="2749575" y="2887342"/>
                </a:lnTo>
                <a:lnTo>
                  <a:pt x="2749575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06125" y="3391434"/>
            <a:ext cx="85153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0" dirty="0">
                <a:latin typeface="Arial"/>
                <a:cs typeface="Arial"/>
              </a:rPr>
              <a:t>Processor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22884" y="4454598"/>
            <a:ext cx="878840" cy="1716405"/>
          </a:xfrm>
          <a:custGeom>
            <a:avLst/>
            <a:gdLst/>
            <a:ahLst/>
            <a:cxnLst/>
            <a:rect l="l" t="t" r="r" b="b"/>
            <a:pathLst>
              <a:path w="878840" h="1716404">
                <a:moveTo>
                  <a:pt x="878257" y="0"/>
                </a:moveTo>
                <a:lnTo>
                  <a:pt x="0" y="0"/>
                </a:lnTo>
                <a:lnTo>
                  <a:pt x="0" y="1716332"/>
                </a:lnTo>
                <a:lnTo>
                  <a:pt x="878257" y="1716332"/>
                </a:lnTo>
                <a:lnTo>
                  <a:pt x="878257" y="0"/>
                </a:lnTo>
                <a:close/>
              </a:path>
            </a:pathLst>
          </a:custGeom>
          <a:solidFill>
            <a:srgbClr val="C0D2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92832" y="4849456"/>
            <a:ext cx="690880" cy="6826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720"/>
              </a:lnSpc>
              <a:spcBef>
                <a:spcPts val="170"/>
              </a:spcBef>
            </a:pPr>
            <a:r>
              <a:rPr sz="1450" spc="-20" dirty="0">
                <a:latin typeface="Arial"/>
                <a:cs typeface="Arial"/>
              </a:rPr>
              <a:t>Main </a:t>
            </a:r>
            <a:r>
              <a:rPr sz="1450" spc="-10" dirty="0">
                <a:latin typeface="Arial"/>
                <a:cs typeface="Arial"/>
              </a:rPr>
              <a:t>Memory (DRAM)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11405" y="3794203"/>
            <a:ext cx="5603240" cy="2376805"/>
            <a:chOff x="2611405" y="3794203"/>
            <a:chExt cx="5603240" cy="2376805"/>
          </a:xfrm>
        </p:grpSpPr>
        <p:sp>
          <p:nvSpPr>
            <p:cNvPr id="14" name="object 14"/>
            <p:cNvSpPr/>
            <p:nvPr/>
          </p:nvSpPr>
          <p:spPr>
            <a:xfrm>
              <a:off x="2623153" y="4001118"/>
              <a:ext cx="321945" cy="895985"/>
            </a:xfrm>
            <a:custGeom>
              <a:avLst/>
              <a:gdLst/>
              <a:ahLst/>
              <a:cxnLst/>
              <a:rect l="l" t="t" r="r" b="b"/>
              <a:pathLst>
                <a:path w="321944" h="895985">
                  <a:moveTo>
                    <a:pt x="321453" y="0"/>
                  </a:moveTo>
                  <a:lnTo>
                    <a:pt x="0" y="0"/>
                  </a:lnTo>
                  <a:lnTo>
                    <a:pt x="0" y="895477"/>
                  </a:lnTo>
                  <a:lnTo>
                    <a:pt x="321453" y="895477"/>
                  </a:lnTo>
                  <a:lnTo>
                    <a:pt x="32145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23153" y="4001119"/>
              <a:ext cx="321945" cy="895985"/>
            </a:xfrm>
            <a:custGeom>
              <a:avLst/>
              <a:gdLst/>
              <a:ahLst/>
              <a:cxnLst/>
              <a:rect l="l" t="t" r="r" b="b"/>
              <a:pathLst>
                <a:path w="321944" h="895985">
                  <a:moveTo>
                    <a:pt x="0" y="0"/>
                  </a:moveTo>
                  <a:lnTo>
                    <a:pt x="321453" y="0"/>
                  </a:lnTo>
                  <a:lnTo>
                    <a:pt x="321453" y="895477"/>
                  </a:lnTo>
                  <a:lnTo>
                    <a:pt x="0" y="895477"/>
                  </a:lnTo>
                  <a:lnTo>
                    <a:pt x="0" y="0"/>
                  </a:lnTo>
                  <a:close/>
                </a:path>
              </a:pathLst>
            </a:custGeom>
            <a:ln w="22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36" y="4070001"/>
              <a:ext cx="200908" cy="78641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91437" y="4001118"/>
              <a:ext cx="321945" cy="895985"/>
            </a:xfrm>
            <a:custGeom>
              <a:avLst/>
              <a:gdLst/>
              <a:ahLst/>
              <a:cxnLst/>
              <a:rect l="l" t="t" r="r" b="b"/>
              <a:pathLst>
                <a:path w="321945" h="895985">
                  <a:moveTo>
                    <a:pt x="321453" y="0"/>
                  </a:moveTo>
                  <a:lnTo>
                    <a:pt x="0" y="0"/>
                  </a:lnTo>
                  <a:lnTo>
                    <a:pt x="0" y="895477"/>
                  </a:lnTo>
                  <a:lnTo>
                    <a:pt x="321453" y="895477"/>
                  </a:lnTo>
                  <a:lnTo>
                    <a:pt x="32145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91437" y="4001119"/>
              <a:ext cx="321945" cy="895985"/>
            </a:xfrm>
            <a:custGeom>
              <a:avLst/>
              <a:gdLst/>
              <a:ahLst/>
              <a:cxnLst/>
              <a:rect l="l" t="t" r="r" b="b"/>
              <a:pathLst>
                <a:path w="321945" h="895985">
                  <a:moveTo>
                    <a:pt x="0" y="0"/>
                  </a:moveTo>
                  <a:lnTo>
                    <a:pt x="321453" y="0"/>
                  </a:lnTo>
                  <a:lnTo>
                    <a:pt x="321453" y="895477"/>
                  </a:lnTo>
                  <a:lnTo>
                    <a:pt x="0" y="895477"/>
                  </a:lnTo>
                  <a:lnTo>
                    <a:pt x="0" y="0"/>
                  </a:lnTo>
                  <a:close/>
                </a:path>
              </a:pathLst>
            </a:custGeom>
            <a:ln w="22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1800" y="4047041"/>
              <a:ext cx="166467" cy="7921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97177" y="5235271"/>
              <a:ext cx="321945" cy="907415"/>
            </a:xfrm>
            <a:custGeom>
              <a:avLst/>
              <a:gdLst/>
              <a:ahLst/>
              <a:cxnLst/>
              <a:rect l="l" t="t" r="r" b="b"/>
              <a:pathLst>
                <a:path w="321945" h="907414">
                  <a:moveTo>
                    <a:pt x="321453" y="0"/>
                  </a:moveTo>
                  <a:lnTo>
                    <a:pt x="0" y="0"/>
                  </a:lnTo>
                  <a:lnTo>
                    <a:pt x="0" y="906958"/>
                  </a:lnTo>
                  <a:lnTo>
                    <a:pt x="321453" y="906958"/>
                  </a:lnTo>
                  <a:lnTo>
                    <a:pt x="32145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97177" y="5235271"/>
              <a:ext cx="321945" cy="907415"/>
            </a:xfrm>
            <a:custGeom>
              <a:avLst/>
              <a:gdLst/>
              <a:ahLst/>
              <a:cxnLst/>
              <a:rect l="l" t="t" r="r" b="b"/>
              <a:pathLst>
                <a:path w="321945" h="907414">
                  <a:moveTo>
                    <a:pt x="0" y="0"/>
                  </a:moveTo>
                  <a:lnTo>
                    <a:pt x="321453" y="0"/>
                  </a:lnTo>
                  <a:lnTo>
                    <a:pt x="321453" y="906958"/>
                  </a:lnTo>
                  <a:lnTo>
                    <a:pt x="0" y="906958"/>
                  </a:lnTo>
                  <a:lnTo>
                    <a:pt x="0" y="0"/>
                  </a:lnTo>
                  <a:close/>
                </a:path>
              </a:pathLst>
            </a:custGeom>
            <a:ln w="22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1800" y="5286933"/>
              <a:ext cx="172207" cy="79215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11382" y="5086025"/>
              <a:ext cx="321945" cy="1062355"/>
            </a:xfrm>
            <a:custGeom>
              <a:avLst/>
              <a:gdLst/>
              <a:ahLst/>
              <a:cxnLst/>
              <a:rect l="l" t="t" r="r" b="b"/>
              <a:pathLst>
                <a:path w="321945" h="1062354">
                  <a:moveTo>
                    <a:pt x="321453" y="0"/>
                  </a:moveTo>
                  <a:lnTo>
                    <a:pt x="0" y="0"/>
                  </a:lnTo>
                  <a:lnTo>
                    <a:pt x="0" y="1061944"/>
                  </a:lnTo>
                  <a:lnTo>
                    <a:pt x="321453" y="1061944"/>
                  </a:lnTo>
                  <a:lnTo>
                    <a:pt x="32145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11382" y="5086024"/>
              <a:ext cx="321945" cy="1062355"/>
            </a:xfrm>
            <a:custGeom>
              <a:avLst/>
              <a:gdLst/>
              <a:ahLst/>
              <a:cxnLst/>
              <a:rect l="l" t="t" r="r" b="b"/>
              <a:pathLst>
                <a:path w="321945" h="1062354">
                  <a:moveTo>
                    <a:pt x="0" y="0"/>
                  </a:moveTo>
                  <a:lnTo>
                    <a:pt x="321453" y="0"/>
                  </a:lnTo>
                  <a:lnTo>
                    <a:pt x="321453" y="1061944"/>
                  </a:lnTo>
                  <a:lnTo>
                    <a:pt x="0" y="1061944"/>
                  </a:lnTo>
                  <a:lnTo>
                    <a:pt x="0" y="0"/>
                  </a:lnTo>
                  <a:close/>
                </a:path>
              </a:pathLst>
            </a:custGeom>
            <a:ln w="22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1747" y="5218050"/>
              <a:ext cx="166467" cy="78641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05643" y="3805951"/>
              <a:ext cx="321945" cy="1068070"/>
            </a:xfrm>
            <a:custGeom>
              <a:avLst/>
              <a:gdLst/>
              <a:ahLst/>
              <a:cxnLst/>
              <a:rect l="l" t="t" r="r" b="b"/>
              <a:pathLst>
                <a:path w="321945" h="1068070">
                  <a:moveTo>
                    <a:pt x="321453" y="0"/>
                  </a:moveTo>
                  <a:lnTo>
                    <a:pt x="0" y="0"/>
                  </a:lnTo>
                  <a:lnTo>
                    <a:pt x="0" y="1067685"/>
                  </a:lnTo>
                  <a:lnTo>
                    <a:pt x="321453" y="1067685"/>
                  </a:lnTo>
                  <a:lnTo>
                    <a:pt x="32145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05643" y="3805951"/>
              <a:ext cx="321945" cy="1068070"/>
            </a:xfrm>
            <a:custGeom>
              <a:avLst/>
              <a:gdLst/>
              <a:ahLst/>
              <a:cxnLst/>
              <a:rect l="l" t="t" r="r" b="b"/>
              <a:pathLst>
                <a:path w="321945" h="1068070">
                  <a:moveTo>
                    <a:pt x="0" y="0"/>
                  </a:moveTo>
                  <a:lnTo>
                    <a:pt x="321453" y="0"/>
                  </a:lnTo>
                  <a:lnTo>
                    <a:pt x="321453" y="1067685"/>
                  </a:lnTo>
                  <a:lnTo>
                    <a:pt x="0" y="1067685"/>
                  </a:lnTo>
                  <a:lnTo>
                    <a:pt x="0" y="0"/>
                  </a:lnTo>
                  <a:close/>
                </a:path>
              </a:pathLst>
            </a:custGeom>
            <a:ln w="22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6006" y="3937976"/>
              <a:ext cx="166467" cy="79215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80905" y="4247949"/>
              <a:ext cx="1033780" cy="1923414"/>
            </a:xfrm>
            <a:custGeom>
              <a:avLst/>
              <a:gdLst/>
              <a:ahLst/>
              <a:cxnLst/>
              <a:rect l="l" t="t" r="r" b="b"/>
              <a:pathLst>
                <a:path w="1033779" h="1923414">
                  <a:moveTo>
                    <a:pt x="1033243" y="0"/>
                  </a:moveTo>
                  <a:lnTo>
                    <a:pt x="0" y="0"/>
                  </a:lnTo>
                  <a:lnTo>
                    <a:pt x="0" y="1922981"/>
                  </a:lnTo>
                  <a:lnTo>
                    <a:pt x="1033243" y="1922981"/>
                  </a:lnTo>
                  <a:lnTo>
                    <a:pt x="1033243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44138" y="4855195"/>
            <a:ext cx="902335" cy="6826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ctr">
              <a:lnSpc>
                <a:spcPts val="1720"/>
              </a:lnSpc>
              <a:spcBef>
                <a:spcPts val="170"/>
              </a:spcBef>
            </a:pPr>
            <a:r>
              <a:rPr sz="1450" spc="-10" dirty="0">
                <a:latin typeface="Arial"/>
                <a:cs typeface="Arial"/>
              </a:rPr>
              <a:t>Secondary Storage (SSD)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65775" y="3036758"/>
            <a:ext cx="4627245" cy="2388870"/>
            <a:chOff x="5165775" y="3036758"/>
            <a:chExt cx="4627245" cy="2388870"/>
          </a:xfrm>
        </p:grpSpPr>
        <p:sp>
          <p:nvSpPr>
            <p:cNvPr id="32" name="object 32"/>
            <p:cNvSpPr/>
            <p:nvPr/>
          </p:nvSpPr>
          <p:spPr>
            <a:xfrm>
              <a:off x="5168950" y="5094635"/>
              <a:ext cx="556895" cy="327660"/>
            </a:xfrm>
            <a:custGeom>
              <a:avLst/>
              <a:gdLst/>
              <a:ahLst/>
              <a:cxnLst/>
              <a:rect l="l" t="t" r="r" b="b"/>
              <a:pathLst>
                <a:path w="556895" h="327660">
                  <a:moveTo>
                    <a:pt x="393207" y="0"/>
                  </a:moveTo>
                  <a:lnTo>
                    <a:pt x="393207" y="81799"/>
                  </a:lnTo>
                  <a:lnTo>
                    <a:pt x="0" y="81799"/>
                  </a:lnTo>
                  <a:lnTo>
                    <a:pt x="0" y="245395"/>
                  </a:lnTo>
                  <a:lnTo>
                    <a:pt x="393207" y="245395"/>
                  </a:lnTo>
                  <a:lnTo>
                    <a:pt x="393207" y="327193"/>
                  </a:lnTo>
                  <a:lnTo>
                    <a:pt x="556803" y="163597"/>
                  </a:lnTo>
                  <a:lnTo>
                    <a:pt x="393207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68950" y="5094635"/>
              <a:ext cx="556895" cy="327660"/>
            </a:xfrm>
            <a:custGeom>
              <a:avLst/>
              <a:gdLst/>
              <a:ahLst/>
              <a:cxnLst/>
              <a:rect l="l" t="t" r="r" b="b"/>
              <a:pathLst>
                <a:path w="556895" h="327660">
                  <a:moveTo>
                    <a:pt x="0" y="81798"/>
                  </a:moveTo>
                  <a:lnTo>
                    <a:pt x="393207" y="81798"/>
                  </a:lnTo>
                  <a:lnTo>
                    <a:pt x="393207" y="0"/>
                  </a:lnTo>
                  <a:lnTo>
                    <a:pt x="556803" y="163597"/>
                  </a:lnTo>
                  <a:lnTo>
                    <a:pt x="393207" y="327193"/>
                  </a:lnTo>
                  <a:lnTo>
                    <a:pt x="393207" y="245395"/>
                  </a:lnTo>
                  <a:lnTo>
                    <a:pt x="0" y="245395"/>
                  </a:lnTo>
                  <a:lnTo>
                    <a:pt x="0" y="81798"/>
                  </a:lnTo>
                  <a:close/>
                </a:path>
              </a:pathLst>
            </a:custGeom>
            <a:ln w="574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22884" y="3260628"/>
              <a:ext cx="981710" cy="924560"/>
            </a:xfrm>
            <a:custGeom>
              <a:avLst/>
              <a:gdLst/>
              <a:ahLst/>
              <a:cxnLst/>
              <a:rect l="l" t="t" r="r" b="b"/>
              <a:pathLst>
                <a:path w="981709" h="924560">
                  <a:moveTo>
                    <a:pt x="981581" y="0"/>
                  </a:moveTo>
                  <a:lnTo>
                    <a:pt x="0" y="0"/>
                  </a:lnTo>
                  <a:lnTo>
                    <a:pt x="0" y="924179"/>
                  </a:lnTo>
                  <a:lnTo>
                    <a:pt x="981581" y="924179"/>
                  </a:lnTo>
                  <a:lnTo>
                    <a:pt x="98158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68950" y="3510328"/>
              <a:ext cx="556895" cy="333375"/>
            </a:xfrm>
            <a:custGeom>
              <a:avLst/>
              <a:gdLst/>
              <a:ahLst/>
              <a:cxnLst/>
              <a:rect l="l" t="t" r="r" b="b"/>
              <a:pathLst>
                <a:path w="556895" h="333375">
                  <a:moveTo>
                    <a:pt x="390337" y="0"/>
                  </a:moveTo>
                  <a:lnTo>
                    <a:pt x="390337" y="83234"/>
                  </a:lnTo>
                  <a:lnTo>
                    <a:pt x="0" y="83234"/>
                  </a:lnTo>
                  <a:lnTo>
                    <a:pt x="0" y="249701"/>
                  </a:lnTo>
                  <a:lnTo>
                    <a:pt x="390337" y="249701"/>
                  </a:lnTo>
                  <a:lnTo>
                    <a:pt x="390337" y="332934"/>
                  </a:lnTo>
                  <a:lnTo>
                    <a:pt x="556803" y="166467"/>
                  </a:lnTo>
                  <a:lnTo>
                    <a:pt x="390337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68950" y="3510328"/>
              <a:ext cx="556895" cy="333375"/>
            </a:xfrm>
            <a:custGeom>
              <a:avLst/>
              <a:gdLst/>
              <a:ahLst/>
              <a:cxnLst/>
              <a:rect l="l" t="t" r="r" b="b"/>
              <a:pathLst>
                <a:path w="556895" h="333375">
                  <a:moveTo>
                    <a:pt x="0" y="83233"/>
                  </a:moveTo>
                  <a:lnTo>
                    <a:pt x="390336" y="83233"/>
                  </a:lnTo>
                  <a:lnTo>
                    <a:pt x="390336" y="0"/>
                  </a:lnTo>
                  <a:lnTo>
                    <a:pt x="556803" y="166467"/>
                  </a:lnTo>
                  <a:lnTo>
                    <a:pt x="390336" y="332934"/>
                  </a:lnTo>
                  <a:lnTo>
                    <a:pt x="390336" y="249700"/>
                  </a:lnTo>
                  <a:lnTo>
                    <a:pt x="0" y="249700"/>
                  </a:lnTo>
                  <a:lnTo>
                    <a:pt x="0" y="83233"/>
                  </a:lnTo>
                  <a:close/>
                </a:path>
              </a:pathLst>
            </a:custGeom>
            <a:ln w="574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5529" y="3708367"/>
              <a:ext cx="1234152" cy="10791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5058" y="3036758"/>
              <a:ext cx="1377657" cy="86103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235178" y="4579664"/>
            <a:ext cx="467995" cy="4019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450"/>
              </a:lnSpc>
              <a:spcBef>
                <a:spcPts val="204"/>
              </a:spcBef>
            </a:pPr>
            <a:r>
              <a:rPr sz="1250" b="1" dirty="0">
                <a:solidFill>
                  <a:srgbClr val="FF0000"/>
                </a:solidFill>
                <a:latin typeface="Times New Roman"/>
                <a:cs typeface="Times New Roman"/>
              </a:rPr>
              <a:t>Read</a:t>
            </a:r>
            <a:r>
              <a:rPr sz="12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5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/ </a:t>
            </a:r>
            <a:r>
              <a:rPr sz="12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Write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7352" y="994155"/>
            <a:ext cx="11148060" cy="22371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latin typeface="Gulim"/>
                <a:cs typeface="Gulim"/>
              </a:rPr>
              <a:t>I/O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114" dirty="0">
                <a:latin typeface="Gulim"/>
                <a:cs typeface="Gulim"/>
              </a:rPr>
              <a:t>devices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you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recognize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supported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by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I/O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Controllers</a:t>
            </a:r>
            <a:endParaRPr sz="2800">
              <a:latin typeface="Gulim"/>
              <a:cs typeface="Gulim"/>
            </a:endParaRPr>
          </a:p>
          <a:p>
            <a:pPr marL="241300" marR="5080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latin typeface="Gulim"/>
                <a:cs typeface="Gulim"/>
              </a:rPr>
              <a:t>Processors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10" dirty="0">
                <a:latin typeface="Gulim"/>
                <a:cs typeface="Gulim"/>
              </a:rPr>
              <a:t>accesses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them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by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reading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75" dirty="0">
                <a:latin typeface="Gulim"/>
                <a:cs typeface="Gulim"/>
              </a:rPr>
              <a:t>writing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registers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90" dirty="0">
                <a:latin typeface="Gulim"/>
                <a:cs typeface="Gulim"/>
              </a:rPr>
              <a:t>as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t </a:t>
            </a:r>
            <a:r>
              <a:rPr sz="2800" spc="-10" dirty="0">
                <a:latin typeface="Gulim"/>
                <a:cs typeface="Gulim"/>
              </a:rPr>
              <a:t>hey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were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70" dirty="0">
                <a:latin typeface="Gulim"/>
                <a:cs typeface="Gulim"/>
              </a:rPr>
              <a:t>Write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commands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and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arguments,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read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status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and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results</a:t>
            </a:r>
            <a:endParaRPr sz="2400">
              <a:latin typeface="Gulim"/>
              <a:cs typeface="Gulim"/>
            </a:endParaRPr>
          </a:p>
          <a:p>
            <a:pPr marR="1016635" algn="ctr">
              <a:lnSpc>
                <a:spcPct val="100000"/>
              </a:lnSpc>
              <a:spcBef>
                <a:spcPts val="1805"/>
              </a:spcBef>
            </a:pPr>
            <a:r>
              <a:rPr sz="1250" b="1" dirty="0">
                <a:solidFill>
                  <a:srgbClr val="FF0000"/>
                </a:solidFill>
                <a:latin typeface="Times New Roman"/>
                <a:cs typeface="Times New Roman"/>
              </a:rPr>
              <a:t>Read</a:t>
            </a:r>
            <a:r>
              <a:rPr sz="125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5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35178" y="3196265"/>
            <a:ext cx="424180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Write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623809" y="3426828"/>
            <a:ext cx="1964055" cy="723900"/>
            <a:chOff x="6623809" y="3426828"/>
            <a:chExt cx="1964055" cy="723900"/>
          </a:xfrm>
        </p:grpSpPr>
        <p:sp>
          <p:nvSpPr>
            <p:cNvPr id="43" name="object 43"/>
            <p:cNvSpPr/>
            <p:nvPr/>
          </p:nvSpPr>
          <p:spPr>
            <a:xfrm>
              <a:off x="6629842" y="3432861"/>
              <a:ext cx="1951989" cy="149225"/>
            </a:xfrm>
            <a:custGeom>
              <a:avLst/>
              <a:gdLst/>
              <a:ahLst/>
              <a:cxnLst/>
              <a:rect l="l" t="t" r="r" b="b"/>
              <a:pathLst>
                <a:path w="1951990" h="149225">
                  <a:moveTo>
                    <a:pt x="0" y="29526"/>
                  </a:moveTo>
                  <a:lnTo>
                    <a:pt x="62732" y="25931"/>
                  </a:lnTo>
                  <a:lnTo>
                    <a:pt x="125197" y="22383"/>
                  </a:lnTo>
                  <a:lnTo>
                    <a:pt x="187126" y="18931"/>
                  </a:lnTo>
                  <a:lnTo>
                    <a:pt x="248252" y="15622"/>
                  </a:lnTo>
                  <a:lnTo>
                    <a:pt x="308306" y="12503"/>
                  </a:lnTo>
                  <a:lnTo>
                    <a:pt x="367022" y="9622"/>
                  </a:lnTo>
                  <a:lnTo>
                    <a:pt x="424130" y="7026"/>
                  </a:lnTo>
                  <a:lnTo>
                    <a:pt x="479364" y="4764"/>
                  </a:lnTo>
                  <a:lnTo>
                    <a:pt x="532456" y="2883"/>
                  </a:lnTo>
                  <a:lnTo>
                    <a:pt x="583137" y="1430"/>
                  </a:lnTo>
                  <a:lnTo>
                    <a:pt x="631140" y="453"/>
                  </a:lnTo>
                  <a:lnTo>
                    <a:pt x="676197" y="0"/>
                  </a:lnTo>
                  <a:lnTo>
                    <a:pt x="718041" y="117"/>
                  </a:lnTo>
                  <a:lnTo>
                    <a:pt x="756403" y="854"/>
                  </a:lnTo>
                  <a:lnTo>
                    <a:pt x="821611" y="4374"/>
                  </a:lnTo>
                  <a:lnTo>
                    <a:pt x="877760" y="14971"/>
                  </a:lnTo>
                  <a:lnTo>
                    <a:pt x="888388" y="26378"/>
                  </a:lnTo>
                  <a:lnTo>
                    <a:pt x="884280" y="40562"/>
                  </a:lnTo>
                  <a:lnTo>
                    <a:pt x="869909" y="56610"/>
                  </a:lnTo>
                  <a:lnTo>
                    <a:pt x="849749" y="73608"/>
                  </a:lnTo>
                  <a:lnTo>
                    <a:pt x="828273" y="90643"/>
                  </a:lnTo>
                  <a:lnTo>
                    <a:pt x="809955" y="106802"/>
                  </a:lnTo>
                  <a:lnTo>
                    <a:pt x="799268" y="121171"/>
                  </a:lnTo>
                  <a:lnTo>
                    <a:pt x="800686" y="132839"/>
                  </a:lnTo>
                  <a:lnTo>
                    <a:pt x="818682" y="140890"/>
                  </a:lnTo>
                  <a:lnTo>
                    <a:pt x="846032" y="145041"/>
                  </a:lnTo>
                  <a:lnTo>
                    <a:pt x="881035" y="147696"/>
                  </a:lnTo>
                  <a:lnTo>
                    <a:pt x="922560" y="149010"/>
                  </a:lnTo>
                  <a:lnTo>
                    <a:pt x="969478" y="149139"/>
                  </a:lnTo>
                  <a:lnTo>
                    <a:pt x="1020661" y="148237"/>
                  </a:lnTo>
                  <a:lnTo>
                    <a:pt x="1074978" y="146458"/>
                  </a:lnTo>
                  <a:lnTo>
                    <a:pt x="1131300" y="143958"/>
                  </a:lnTo>
                  <a:lnTo>
                    <a:pt x="1188498" y="140890"/>
                  </a:lnTo>
                  <a:lnTo>
                    <a:pt x="1245442" y="137410"/>
                  </a:lnTo>
                  <a:lnTo>
                    <a:pt x="1301002" y="133672"/>
                  </a:lnTo>
                  <a:lnTo>
                    <a:pt x="1354050" y="129831"/>
                  </a:lnTo>
                  <a:lnTo>
                    <a:pt x="1403456" y="126042"/>
                  </a:lnTo>
                  <a:lnTo>
                    <a:pt x="1568781" y="108177"/>
                  </a:lnTo>
                  <a:lnTo>
                    <a:pt x="1748382" y="83352"/>
                  </a:lnTo>
                  <a:lnTo>
                    <a:pt x="1892576" y="61311"/>
                  </a:lnTo>
                  <a:lnTo>
                    <a:pt x="1951682" y="51799"/>
                  </a:lnTo>
                </a:path>
              </a:pathLst>
            </a:custGeom>
            <a:ln w="1148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04466" y="4024296"/>
              <a:ext cx="637540" cy="120650"/>
            </a:xfrm>
            <a:custGeom>
              <a:avLst/>
              <a:gdLst/>
              <a:ahLst/>
              <a:cxnLst/>
              <a:rect l="l" t="t" r="r" b="b"/>
              <a:pathLst>
                <a:path w="637540" h="120650">
                  <a:moveTo>
                    <a:pt x="0" y="23653"/>
                  </a:moveTo>
                  <a:lnTo>
                    <a:pt x="57737" y="15553"/>
                  </a:lnTo>
                  <a:lnTo>
                    <a:pt x="113486" y="8328"/>
                  </a:lnTo>
                  <a:lnTo>
                    <a:pt x="165257" y="2852"/>
                  </a:lnTo>
                  <a:lnTo>
                    <a:pt x="211063" y="0"/>
                  </a:lnTo>
                  <a:lnTo>
                    <a:pt x="248914" y="645"/>
                  </a:lnTo>
                  <a:lnTo>
                    <a:pt x="276821" y="5663"/>
                  </a:lnTo>
                  <a:lnTo>
                    <a:pt x="289872" y="26604"/>
                  </a:lnTo>
                  <a:lnTo>
                    <a:pt x="277418" y="59257"/>
                  </a:lnTo>
                  <a:lnTo>
                    <a:pt x="262279" y="92098"/>
                  </a:lnTo>
                  <a:lnTo>
                    <a:pt x="267275" y="113601"/>
                  </a:lnTo>
                  <a:lnTo>
                    <a:pt x="301188" y="120159"/>
                  </a:lnTo>
                  <a:lnTo>
                    <a:pt x="350948" y="118098"/>
                  </a:lnTo>
                  <a:lnTo>
                    <a:pt x="406600" y="110790"/>
                  </a:lnTo>
                  <a:lnTo>
                    <a:pt x="458187" y="101608"/>
                  </a:lnTo>
                  <a:lnTo>
                    <a:pt x="512160" y="87179"/>
                  </a:lnTo>
                  <a:lnTo>
                    <a:pt x="570795" y="67128"/>
                  </a:lnTo>
                  <a:lnTo>
                    <a:pt x="617870" y="49325"/>
                  </a:lnTo>
                  <a:lnTo>
                    <a:pt x="637166" y="41642"/>
                  </a:lnTo>
                </a:path>
              </a:pathLst>
            </a:custGeom>
            <a:ln w="1148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014872" y="3133123"/>
            <a:ext cx="47307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0" dirty="0">
                <a:latin typeface="Times New Roman"/>
                <a:cs typeface="Times New Roman"/>
              </a:rPr>
              <a:t>wires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66054" y="3318030"/>
            <a:ext cx="1384300" cy="730250"/>
            <a:chOff x="5166054" y="3318030"/>
            <a:chExt cx="1384300" cy="73025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3065" y="3318030"/>
              <a:ext cx="252570" cy="47644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8480" y="3361082"/>
              <a:ext cx="218128" cy="34235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328479" y="3361082"/>
              <a:ext cx="218440" cy="342900"/>
            </a:xfrm>
            <a:custGeom>
              <a:avLst/>
              <a:gdLst/>
              <a:ahLst/>
              <a:cxnLst/>
              <a:rect l="l" t="t" r="r" b="b"/>
              <a:pathLst>
                <a:path w="218440" h="342900">
                  <a:moveTo>
                    <a:pt x="218129" y="184798"/>
                  </a:moveTo>
                  <a:lnTo>
                    <a:pt x="188348" y="118930"/>
                  </a:lnTo>
                  <a:lnTo>
                    <a:pt x="154240" y="92518"/>
                  </a:lnTo>
                  <a:lnTo>
                    <a:pt x="110093" y="72112"/>
                  </a:lnTo>
                  <a:lnTo>
                    <a:pt x="57987" y="58956"/>
                  </a:lnTo>
                  <a:lnTo>
                    <a:pt x="0" y="54294"/>
                  </a:lnTo>
                  <a:lnTo>
                    <a:pt x="0" y="0"/>
                  </a:lnTo>
                  <a:lnTo>
                    <a:pt x="57987" y="4661"/>
                  </a:lnTo>
                  <a:lnTo>
                    <a:pt x="110093" y="17817"/>
                  </a:lnTo>
                  <a:lnTo>
                    <a:pt x="154240" y="38223"/>
                  </a:lnTo>
                  <a:lnTo>
                    <a:pt x="188348" y="64636"/>
                  </a:lnTo>
                  <a:lnTo>
                    <a:pt x="210337" y="95811"/>
                  </a:lnTo>
                  <a:lnTo>
                    <a:pt x="218129" y="130504"/>
                  </a:lnTo>
                  <a:lnTo>
                    <a:pt x="218129" y="184798"/>
                  </a:lnTo>
                  <a:lnTo>
                    <a:pt x="207795" y="224516"/>
                  </a:lnTo>
                  <a:lnTo>
                    <a:pt x="178585" y="259735"/>
                  </a:lnTo>
                  <a:lnTo>
                    <a:pt x="133187" y="288160"/>
                  </a:lnTo>
                  <a:lnTo>
                    <a:pt x="74290" y="307501"/>
                  </a:lnTo>
                  <a:lnTo>
                    <a:pt x="74290" y="342352"/>
                  </a:lnTo>
                  <a:lnTo>
                    <a:pt x="0" y="288155"/>
                  </a:lnTo>
                  <a:lnTo>
                    <a:pt x="74290" y="218355"/>
                  </a:lnTo>
                  <a:lnTo>
                    <a:pt x="74290" y="253206"/>
                  </a:lnTo>
                  <a:lnTo>
                    <a:pt x="123694" y="237999"/>
                  </a:lnTo>
                  <a:lnTo>
                    <a:pt x="164506" y="216203"/>
                  </a:lnTo>
                  <a:lnTo>
                    <a:pt x="194977" y="189020"/>
                  </a:lnTo>
                  <a:lnTo>
                    <a:pt x="213357" y="157651"/>
                  </a:lnTo>
                </a:path>
              </a:pathLst>
            </a:custGeom>
            <a:ln w="574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4611" y="3368884"/>
              <a:ext cx="218128" cy="34235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04610" y="3368884"/>
              <a:ext cx="218440" cy="342900"/>
            </a:xfrm>
            <a:custGeom>
              <a:avLst/>
              <a:gdLst/>
              <a:ahLst/>
              <a:cxnLst/>
              <a:rect l="l" t="t" r="r" b="b"/>
              <a:pathLst>
                <a:path w="218439" h="342900">
                  <a:moveTo>
                    <a:pt x="0" y="157553"/>
                  </a:moveTo>
                  <a:lnTo>
                    <a:pt x="29781" y="223421"/>
                  </a:lnTo>
                  <a:lnTo>
                    <a:pt x="63888" y="249834"/>
                  </a:lnTo>
                  <a:lnTo>
                    <a:pt x="108035" y="270240"/>
                  </a:lnTo>
                  <a:lnTo>
                    <a:pt x="160141" y="283396"/>
                  </a:lnTo>
                  <a:lnTo>
                    <a:pt x="218129" y="288057"/>
                  </a:lnTo>
                  <a:lnTo>
                    <a:pt x="218129" y="342352"/>
                  </a:lnTo>
                  <a:lnTo>
                    <a:pt x="160141" y="337690"/>
                  </a:lnTo>
                  <a:lnTo>
                    <a:pt x="108035" y="324534"/>
                  </a:lnTo>
                  <a:lnTo>
                    <a:pt x="63888" y="304128"/>
                  </a:lnTo>
                  <a:lnTo>
                    <a:pt x="29781" y="277716"/>
                  </a:lnTo>
                  <a:lnTo>
                    <a:pt x="7791" y="246541"/>
                  </a:lnTo>
                  <a:lnTo>
                    <a:pt x="0" y="211848"/>
                  </a:lnTo>
                  <a:lnTo>
                    <a:pt x="0" y="157553"/>
                  </a:lnTo>
                  <a:lnTo>
                    <a:pt x="10334" y="117835"/>
                  </a:lnTo>
                  <a:lnTo>
                    <a:pt x="39544" y="82617"/>
                  </a:lnTo>
                  <a:lnTo>
                    <a:pt x="84941" y="54191"/>
                  </a:lnTo>
                  <a:lnTo>
                    <a:pt x="143838" y="34851"/>
                  </a:lnTo>
                  <a:lnTo>
                    <a:pt x="143838" y="0"/>
                  </a:lnTo>
                  <a:lnTo>
                    <a:pt x="218129" y="54196"/>
                  </a:lnTo>
                  <a:lnTo>
                    <a:pt x="143838" y="123997"/>
                  </a:lnTo>
                  <a:lnTo>
                    <a:pt x="143838" y="89145"/>
                  </a:lnTo>
                  <a:lnTo>
                    <a:pt x="94434" y="104352"/>
                  </a:lnTo>
                  <a:lnTo>
                    <a:pt x="53622" y="126148"/>
                  </a:lnTo>
                  <a:lnTo>
                    <a:pt x="23151" y="153332"/>
                  </a:lnTo>
                  <a:lnTo>
                    <a:pt x="4771" y="184700"/>
                  </a:lnTo>
                </a:path>
              </a:pathLst>
            </a:custGeom>
            <a:ln w="574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66054" y="3954382"/>
              <a:ext cx="558165" cy="93980"/>
            </a:xfrm>
            <a:custGeom>
              <a:avLst/>
              <a:gdLst/>
              <a:ahLst/>
              <a:cxnLst/>
              <a:rect l="l" t="t" r="r" b="b"/>
              <a:pathLst>
                <a:path w="558164" h="93979">
                  <a:moveTo>
                    <a:pt x="80121" y="0"/>
                  </a:moveTo>
                  <a:lnTo>
                    <a:pt x="0" y="46738"/>
                  </a:lnTo>
                  <a:lnTo>
                    <a:pt x="80121" y="93475"/>
                  </a:lnTo>
                  <a:lnTo>
                    <a:pt x="83635" y="92549"/>
                  </a:lnTo>
                  <a:lnTo>
                    <a:pt x="86831" y="87073"/>
                  </a:lnTo>
                  <a:lnTo>
                    <a:pt x="85906" y="83558"/>
                  </a:lnTo>
                  <a:lnTo>
                    <a:pt x="32627" y="52478"/>
                  </a:lnTo>
                  <a:lnTo>
                    <a:pt x="11391" y="52478"/>
                  </a:lnTo>
                  <a:lnTo>
                    <a:pt x="11391" y="40998"/>
                  </a:lnTo>
                  <a:lnTo>
                    <a:pt x="32626" y="40996"/>
                  </a:lnTo>
                  <a:lnTo>
                    <a:pt x="85905" y="9916"/>
                  </a:lnTo>
                  <a:lnTo>
                    <a:pt x="86831" y="6402"/>
                  </a:lnTo>
                  <a:lnTo>
                    <a:pt x="83635" y="925"/>
                  </a:lnTo>
                  <a:lnTo>
                    <a:pt x="80121" y="0"/>
                  </a:lnTo>
                  <a:close/>
                </a:path>
                <a:path w="558164" h="93979">
                  <a:moveTo>
                    <a:pt x="32624" y="40998"/>
                  </a:moveTo>
                  <a:lnTo>
                    <a:pt x="11391" y="40998"/>
                  </a:lnTo>
                  <a:lnTo>
                    <a:pt x="11391" y="52478"/>
                  </a:lnTo>
                  <a:lnTo>
                    <a:pt x="32627" y="52478"/>
                  </a:lnTo>
                  <a:lnTo>
                    <a:pt x="31286" y="51696"/>
                  </a:lnTo>
                  <a:lnTo>
                    <a:pt x="14284" y="51696"/>
                  </a:lnTo>
                  <a:lnTo>
                    <a:pt x="14284" y="41779"/>
                  </a:lnTo>
                  <a:lnTo>
                    <a:pt x="31285" y="41779"/>
                  </a:lnTo>
                  <a:lnTo>
                    <a:pt x="32624" y="40998"/>
                  </a:lnTo>
                  <a:close/>
                </a:path>
                <a:path w="558164" h="93979">
                  <a:moveTo>
                    <a:pt x="32627" y="52478"/>
                  </a:moveTo>
                  <a:lnTo>
                    <a:pt x="11391" y="52478"/>
                  </a:lnTo>
                  <a:lnTo>
                    <a:pt x="32627" y="52478"/>
                  </a:lnTo>
                  <a:close/>
                </a:path>
                <a:path w="558164" h="93979">
                  <a:moveTo>
                    <a:pt x="557679" y="40996"/>
                  </a:moveTo>
                  <a:lnTo>
                    <a:pt x="32624" y="40998"/>
                  </a:lnTo>
                  <a:lnTo>
                    <a:pt x="22785" y="46737"/>
                  </a:lnTo>
                  <a:lnTo>
                    <a:pt x="32627" y="52478"/>
                  </a:lnTo>
                  <a:lnTo>
                    <a:pt x="557679" y="52477"/>
                  </a:lnTo>
                  <a:lnTo>
                    <a:pt x="557679" y="40996"/>
                  </a:lnTo>
                  <a:close/>
                </a:path>
                <a:path w="558164" h="93979">
                  <a:moveTo>
                    <a:pt x="14284" y="41779"/>
                  </a:moveTo>
                  <a:lnTo>
                    <a:pt x="14284" y="51696"/>
                  </a:lnTo>
                  <a:lnTo>
                    <a:pt x="22785" y="46737"/>
                  </a:lnTo>
                  <a:lnTo>
                    <a:pt x="14284" y="41779"/>
                  </a:lnTo>
                  <a:close/>
                </a:path>
                <a:path w="558164" h="93979">
                  <a:moveTo>
                    <a:pt x="22785" y="46737"/>
                  </a:moveTo>
                  <a:lnTo>
                    <a:pt x="14284" y="51696"/>
                  </a:lnTo>
                  <a:lnTo>
                    <a:pt x="31286" y="51696"/>
                  </a:lnTo>
                  <a:lnTo>
                    <a:pt x="22785" y="46737"/>
                  </a:lnTo>
                  <a:close/>
                </a:path>
                <a:path w="558164" h="93979">
                  <a:moveTo>
                    <a:pt x="31285" y="41779"/>
                  </a:moveTo>
                  <a:lnTo>
                    <a:pt x="14284" y="41779"/>
                  </a:lnTo>
                  <a:lnTo>
                    <a:pt x="22785" y="46737"/>
                  </a:lnTo>
                  <a:lnTo>
                    <a:pt x="31285" y="41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078380" y="3695667"/>
            <a:ext cx="1628775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885">
              <a:lnSpc>
                <a:spcPts val="1730"/>
              </a:lnSpc>
              <a:spcBef>
                <a:spcPts val="95"/>
              </a:spcBef>
            </a:pPr>
            <a:r>
              <a:rPr sz="1450" spc="-25" dirty="0">
                <a:latin typeface="Arial"/>
                <a:cs typeface="Arial"/>
              </a:rPr>
              <a:t>I/O</a:t>
            </a:r>
            <a:endParaRPr sz="1450">
              <a:latin typeface="Arial"/>
              <a:cs typeface="Arial"/>
            </a:endParaRPr>
          </a:p>
          <a:p>
            <a:pPr marL="50800">
              <a:lnSpc>
                <a:spcPts val="1730"/>
              </a:lnSpc>
            </a:pPr>
            <a:r>
              <a:rPr sz="1575" b="1" baseline="-31746" dirty="0">
                <a:solidFill>
                  <a:srgbClr val="FF0000"/>
                </a:solidFill>
                <a:latin typeface="Times New Roman"/>
                <a:cs typeface="Times New Roman"/>
              </a:rPr>
              <a:t>interrupts</a:t>
            </a:r>
            <a:r>
              <a:rPr sz="1575" b="1" spc="284" baseline="-317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latin typeface="Arial"/>
                <a:cs typeface="Arial"/>
              </a:rPr>
              <a:t>Controllers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089092" y="4289772"/>
            <a:ext cx="1620520" cy="1044575"/>
            <a:chOff x="6089092" y="4289772"/>
            <a:chExt cx="1620520" cy="1044575"/>
          </a:xfrm>
        </p:grpSpPr>
        <p:sp>
          <p:nvSpPr>
            <p:cNvPr id="55" name="object 55"/>
            <p:cNvSpPr/>
            <p:nvPr/>
          </p:nvSpPr>
          <p:spPr>
            <a:xfrm>
              <a:off x="6091963" y="4735228"/>
              <a:ext cx="1115695" cy="596265"/>
            </a:xfrm>
            <a:custGeom>
              <a:avLst/>
              <a:gdLst/>
              <a:ahLst/>
              <a:cxnLst/>
              <a:rect l="l" t="t" r="r" b="b"/>
              <a:pathLst>
                <a:path w="1115695" h="596264">
                  <a:moveTo>
                    <a:pt x="108605" y="0"/>
                  </a:moveTo>
                  <a:lnTo>
                    <a:pt x="0" y="236274"/>
                  </a:lnTo>
                  <a:lnTo>
                    <a:pt x="93329" y="208177"/>
                  </a:lnTo>
                  <a:lnTo>
                    <a:pt x="119825" y="250810"/>
                  </a:lnTo>
                  <a:lnTo>
                    <a:pt x="148449" y="291236"/>
                  </a:lnTo>
                  <a:lnTo>
                    <a:pt x="179075" y="329400"/>
                  </a:lnTo>
                  <a:lnTo>
                    <a:pt x="211577" y="365248"/>
                  </a:lnTo>
                  <a:lnTo>
                    <a:pt x="245828" y="398725"/>
                  </a:lnTo>
                  <a:lnTo>
                    <a:pt x="281701" y="429776"/>
                  </a:lnTo>
                  <a:lnTo>
                    <a:pt x="319071" y="458349"/>
                  </a:lnTo>
                  <a:lnTo>
                    <a:pt x="357810" y="484386"/>
                  </a:lnTo>
                  <a:lnTo>
                    <a:pt x="397791" y="507836"/>
                  </a:lnTo>
                  <a:lnTo>
                    <a:pt x="438889" y="528642"/>
                  </a:lnTo>
                  <a:lnTo>
                    <a:pt x="480977" y="546751"/>
                  </a:lnTo>
                  <a:lnTo>
                    <a:pt x="523927" y="562108"/>
                  </a:lnTo>
                  <a:lnTo>
                    <a:pt x="567614" y="574658"/>
                  </a:lnTo>
                  <a:lnTo>
                    <a:pt x="611911" y="584348"/>
                  </a:lnTo>
                  <a:lnTo>
                    <a:pt x="656692" y="591122"/>
                  </a:lnTo>
                  <a:lnTo>
                    <a:pt x="701829" y="594927"/>
                  </a:lnTo>
                  <a:lnTo>
                    <a:pt x="747197" y="595707"/>
                  </a:lnTo>
                  <a:lnTo>
                    <a:pt x="792669" y="593409"/>
                  </a:lnTo>
                  <a:lnTo>
                    <a:pt x="838117" y="587977"/>
                  </a:lnTo>
                  <a:lnTo>
                    <a:pt x="883416" y="579358"/>
                  </a:lnTo>
                  <a:lnTo>
                    <a:pt x="928439" y="567496"/>
                  </a:lnTo>
                  <a:lnTo>
                    <a:pt x="1115100" y="511300"/>
                  </a:lnTo>
                  <a:lnTo>
                    <a:pt x="1070077" y="523161"/>
                  </a:lnTo>
                  <a:lnTo>
                    <a:pt x="1024778" y="531781"/>
                  </a:lnTo>
                  <a:lnTo>
                    <a:pt x="979330" y="537212"/>
                  </a:lnTo>
                  <a:lnTo>
                    <a:pt x="933858" y="539511"/>
                  </a:lnTo>
                  <a:lnTo>
                    <a:pt x="888491" y="538730"/>
                  </a:lnTo>
                  <a:lnTo>
                    <a:pt x="843354" y="534926"/>
                  </a:lnTo>
                  <a:lnTo>
                    <a:pt x="798573" y="528151"/>
                  </a:lnTo>
                  <a:lnTo>
                    <a:pt x="754276" y="518462"/>
                  </a:lnTo>
                  <a:lnTo>
                    <a:pt x="710589" y="505911"/>
                  </a:lnTo>
                  <a:lnTo>
                    <a:pt x="667638" y="490554"/>
                  </a:lnTo>
                  <a:lnTo>
                    <a:pt x="625551" y="472445"/>
                  </a:lnTo>
                  <a:lnTo>
                    <a:pt x="584453" y="451639"/>
                  </a:lnTo>
                  <a:lnTo>
                    <a:pt x="544472" y="428190"/>
                  </a:lnTo>
                  <a:lnTo>
                    <a:pt x="505733" y="402152"/>
                  </a:lnTo>
                  <a:lnTo>
                    <a:pt x="468363" y="373580"/>
                  </a:lnTo>
                  <a:lnTo>
                    <a:pt x="432490" y="342528"/>
                  </a:lnTo>
                  <a:lnTo>
                    <a:pt x="398239" y="309051"/>
                  </a:lnTo>
                  <a:lnTo>
                    <a:pt x="365737" y="273203"/>
                  </a:lnTo>
                  <a:lnTo>
                    <a:pt x="335111" y="235039"/>
                  </a:lnTo>
                  <a:lnTo>
                    <a:pt x="306487" y="194614"/>
                  </a:lnTo>
                  <a:lnTo>
                    <a:pt x="279991" y="151980"/>
                  </a:lnTo>
                  <a:lnTo>
                    <a:pt x="373320" y="123883"/>
                  </a:lnTo>
                  <a:lnTo>
                    <a:pt x="108605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11658" y="4292641"/>
              <a:ext cx="594995" cy="975360"/>
            </a:xfrm>
            <a:custGeom>
              <a:avLst/>
              <a:gdLst/>
              <a:ahLst/>
              <a:cxnLst/>
              <a:rect l="l" t="t" r="r" b="b"/>
              <a:pathLst>
                <a:path w="594995" h="975360">
                  <a:moveTo>
                    <a:pt x="559003" y="0"/>
                  </a:moveTo>
                  <a:lnTo>
                    <a:pt x="372342" y="56196"/>
                  </a:lnTo>
                  <a:lnTo>
                    <a:pt x="385468" y="104967"/>
                  </a:lnTo>
                  <a:lnTo>
                    <a:pt x="395568" y="153828"/>
                  </a:lnTo>
                  <a:lnTo>
                    <a:pt x="402694" y="202651"/>
                  </a:lnTo>
                  <a:lnTo>
                    <a:pt x="406896" y="251310"/>
                  </a:lnTo>
                  <a:lnTo>
                    <a:pt x="408226" y="299677"/>
                  </a:lnTo>
                  <a:lnTo>
                    <a:pt x="406737" y="347624"/>
                  </a:lnTo>
                  <a:lnTo>
                    <a:pt x="402480" y="395024"/>
                  </a:lnTo>
                  <a:lnTo>
                    <a:pt x="395506" y="441750"/>
                  </a:lnTo>
                  <a:lnTo>
                    <a:pt x="385867" y="487674"/>
                  </a:lnTo>
                  <a:lnTo>
                    <a:pt x="373614" y="532669"/>
                  </a:lnTo>
                  <a:lnTo>
                    <a:pt x="358800" y="576608"/>
                  </a:lnTo>
                  <a:lnTo>
                    <a:pt x="341476" y="619362"/>
                  </a:lnTo>
                  <a:lnTo>
                    <a:pt x="321693" y="660806"/>
                  </a:lnTo>
                  <a:lnTo>
                    <a:pt x="299503" y="700810"/>
                  </a:lnTo>
                  <a:lnTo>
                    <a:pt x="274958" y="739249"/>
                  </a:lnTo>
                  <a:lnTo>
                    <a:pt x="248109" y="775994"/>
                  </a:lnTo>
                  <a:lnTo>
                    <a:pt x="219008" y="810918"/>
                  </a:lnTo>
                  <a:lnTo>
                    <a:pt x="187707" y="843894"/>
                  </a:lnTo>
                  <a:lnTo>
                    <a:pt x="154257" y="874794"/>
                  </a:lnTo>
                  <a:lnTo>
                    <a:pt x="118710" y="903491"/>
                  </a:lnTo>
                  <a:lnTo>
                    <a:pt x="81117" y="929858"/>
                  </a:lnTo>
                  <a:lnTo>
                    <a:pt x="41530" y="953767"/>
                  </a:lnTo>
                  <a:lnTo>
                    <a:pt x="0" y="975090"/>
                  </a:lnTo>
                  <a:lnTo>
                    <a:pt x="24149" y="971107"/>
                  </a:lnTo>
                  <a:lnTo>
                    <a:pt x="71873" y="960501"/>
                  </a:lnTo>
                  <a:lnTo>
                    <a:pt x="138498" y="939311"/>
                  </a:lnTo>
                  <a:lnTo>
                    <a:pt x="180003" y="922073"/>
                  </a:lnTo>
                  <a:lnTo>
                    <a:pt x="219868" y="902283"/>
                  </a:lnTo>
                  <a:lnTo>
                    <a:pt x="258038" y="880054"/>
                  </a:lnTo>
                  <a:lnTo>
                    <a:pt x="294458" y="855498"/>
                  </a:lnTo>
                  <a:lnTo>
                    <a:pt x="329075" y="828725"/>
                  </a:lnTo>
                  <a:lnTo>
                    <a:pt x="361834" y="799848"/>
                  </a:lnTo>
                  <a:lnTo>
                    <a:pt x="392680" y="768979"/>
                  </a:lnTo>
                  <a:lnTo>
                    <a:pt x="421560" y="736229"/>
                  </a:lnTo>
                  <a:lnTo>
                    <a:pt x="448419" y="701710"/>
                  </a:lnTo>
                  <a:lnTo>
                    <a:pt x="473202" y="665534"/>
                  </a:lnTo>
                  <a:lnTo>
                    <a:pt x="495857" y="627812"/>
                  </a:lnTo>
                  <a:lnTo>
                    <a:pt x="516327" y="588656"/>
                  </a:lnTo>
                  <a:lnTo>
                    <a:pt x="534559" y="548179"/>
                  </a:lnTo>
                  <a:lnTo>
                    <a:pt x="550499" y="506491"/>
                  </a:lnTo>
                  <a:lnTo>
                    <a:pt x="564092" y="463704"/>
                  </a:lnTo>
                  <a:lnTo>
                    <a:pt x="575284" y="419931"/>
                  </a:lnTo>
                  <a:lnTo>
                    <a:pt x="584020" y="375282"/>
                  </a:lnTo>
                  <a:lnTo>
                    <a:pt x="590247" y="329870"/>
                  </a:lnTo>
                  <a:lnTo>
                    <a:pt x="593910" y="283807"/>
                  </a:lnTo>
                  <a:lnTo>
                    <a:pt x="594955" y="237204"/>
                  </a:lnTo>
                  <a:lnTo>
                    <a:pt x="593327" y="190172"/>
                  </a:lnTo>
                  <a:lnTo>
                    <a:pt x="588972" y="142824"/>
                  </a:lnTo>
                  <a:lnTo>
                    <a:pt x="581836" y="95272"/>
                  </a:lnTo>
                  <a:lnTo>
                    <a:pt x="571864" y="47626"/>
                  </a:lnTo>
                  <a:lnTo>
                    <a:pt x="559003" y="0"/>
                  </a:lnTo>
                  <a:close/>
                </a:path>
              </a:pathLst>
            </a:custGeom>
            <a:solidFill>
              <a:srgbClr val="9EB4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91962" y="4292642"/>
              <a:ext cx="1614805" cy="1038860"/>
            </a:xfrm>
            <a:custGeom>
              <a:avLst/>
              <a:gdLst/>
              <a:ahLst/>
              <a:cxnLst/>
              <a:rect l="l" t="t" r="r" b="b"/>
              <a:pathLst>
                <a:path w="1614804" h="1038860">
                  <a:moveTo>
                    <a:pt x="1019696" y="975090"/>
                  </a:moveTo>
                  <a:lnTo>
                    <a:pt x="1061225" y="953767"/>
                  </a:lnTo>
                  <a:lnTo>
                    <a:pt x="1100812" y="929858"/>
                  </a:lnTo>
                  <a:lnTo>
                    <a:pt x="1138405" y="903491"/>
                  </a:lnTo>
                  <a:lnTo>
                    <a:pt x="1173952" y="874794"/>
                  </a:lnTo>
                  <a:lnTo>
                    <a:pt x="1207402" y="843893"/>
                  </a:lnTo>
                  <a:lnTo>
                    <a:pt x="1238704" y="810918"/>
                  </a:lnTo>
                  <a:lnTo>
                    <a:pt x="1267804" y="775993"/>
                  </a:lnTo>
                  <a:lnTo>
                    <a:pt x="1294653" y="739248"/>
                  </a:lnTo>
                  <a:lnTo>
                    <a:pt x="1319198" y="700810"/>
                  </a:lnTo>
                  <a:lnTo>
                    <a:pt x="1341388" y="660805"/>
                  </a:lnTo>
                  <a:lnTo>
                    <a:pt x="1361171" y="619362"/>
                  </a:lnTo>
                  <a:lnTo>
                    <a:pt x="1378495" y="576608"/>
                  </a:lnTo>
                  <a:lnTo>
                    <a:pt x="1393310" y="532669"/>
                  </a:lnTo>
                  <a:lnTo>
                    <a:pt x="1405562" y="487674"/>
                  </a:lnTo>
                  <a:lnTo>
                    <a:pt x="1415201" y="441750"/>
                  </a:lnTo>
                  <a:lnTo>
                    <a:pt x="1422175" y="395024"/>
                  </a:lnTo>
                  <a:lnTo>
                    <a:pt x="1426433" y="347624"/>
                  </a:lnTo>
                  <a:lnTo>
                    <a:pt x="1427922" y="299677"/>
                  </a:lnTo>
                  <a:lnTo>
                    <a:pt x="1426591" y="251310"/>
                  </a:lnTo>
                  <a:lnTo>
                    <a:pt x="1422389" y="202651"/>
                  </a:lnTo>
                  <a:lnTo>
                    <a:pt x="1415264" y="153828"/>
                  </a:lnTo>
                  <a:lnTo>
                    <a:pt x="1405164" y="104967"/>
                  </a:lnTo>
                  <a:lnTo>
                    <a:pt x="1392038" y="56195"/>
                  </a:lnTo>
                  <a:lnTo>
                    <a:pt x="1578698" y="0"/>
                  </a:lnTo>
                  <a:lnTo>
                    <a:pt x="1591560" y="47626"/>
                  </a:lnTo>
                  <a:lnTo>
                    <a:pt x="1601531" y="95272"/>
                  </a:lnTo>
                  <a:lnTo>
                    <a:pt x="1608667" y="142824"/>
                  </a:lnTo>
                  <a:lnTo>
                    <a:pt x="1613022" y="190172"/>
                  </a:lnTo>
                  <a:lnTo>
                    <a:pt x="1614650" y="237204"/>
                  </a:lnTo>
                  <a:lnTo>
                    <a:pt x="1613605" y="283807"/>
                  </a:lnTo>
                  <a:lnTo>
                    <a:pt x="1609943" y="329870"/>
                  </a:lnTo>
                  <a:lnTo>
                    <a:pt x="1603716" y="375282"/>
                  </a:lnTo>
                  <a:lnTo>
                    <a:pt x="1594979" y="419931"/>
                  </a:lnTo>
                  <a:lnTo>
                    <a:pt x="1583787" y="463704"/>
                  </a:lnTo>
                  <a:lnTo>
                    <a:pt x="1570194" y="506491"/>
                  </a:lnTo>
                  <a:lnTo>
                    <a:pt x="1554255" y="548179"/>
                  </a:lnTo>
                  <a:lnTo>
                    <a:pt x="1536023" y="588656"/>
                  </a:lnTo>
                  <a:lnTo>
                    <a:pt x="1515552" y="627812"/>
                  </a:lnTo>
                  <a:lnTo>
                    <a:pt x="1492898" y="665534"/>
                  </a:lnTo>
                  <a:lnTo>
                    <a:pt x="1468115" y="701710"/>
                  </a:lnTo>
                  <a:lnTo>
                    <a:pt x="1441256" y="736229"/>
                  </a:lnTo>
                  <a:lnTo>
                    <a:pt x="1412376" y="768979"/>
                  </a:lnTo>
                  <a:lnTo>
                    <a:pt x="1381530" y="799849"/>
                  </a:lnTo>
                  <a:lnTo>
                    <a:pt x="1348771" y="828725"/>
                  </a:lnTo>
                  <a:lnTo>
                    <a:pt x="1314154" y="855498"/>
                  </a:lnTo>
                  <a:lnTo>
                    <a:pt x="1277734" y="880055"/>
                  </a:lnTo>
                  <a:lnTo>
                    <a:pt x="1239564" y="902283"/>
                  </a:lnTo>
                  <a:lnTo>
                    <a:pt x="1199699" y="922073"/>
                  </a:lnTo>
                  <a:lnTo>
                    <a:pt x="1158194" y="939311"/>
                  </a:lnTo>
                  <a:lnTo>
                    <a:pt x="1115102" y="953887"/>
                  </a:lnTo>
                  <a:lnTo>
                    <a:pt x="928440" y="1010083"/>
                  </a:lnTo>
                  <a:lnTo>
                    <a:pt x="883417" y="1021944"/>
                  </a:lnTo>
                  <a:lnTo>
                    <a:pt x="838118" y="1030563"/>
                  </a:lnTo>
                  <a:lnTo>
                    <a:pt x="792669" y="1035995"/>
                  </a:lnTo>
                  <a:lnTo>
                    <a:pt x="747198" y="1038293"/>
                  </a:lnTo>
                  <a:lnTo>
                    <a:pt x="701830" y="1037513"/>
                  </a:lnTo>
                  <a:lnTo>
                    <a:pt x="656693" y="1033708"/>
                  </a:lnTo>
                  <a:lnTo>
                    <a:pt x="611912" y="1026934"/>
                  </a:lnTo>
                  <a:lnTo>
                    <a:pt x="567615" y="1017244"/>
                  </a:lnTo>
                  <a:lnTo>
                    <a:pt x="523928" y="1004694"/>
                  </a:lnTo>
                  <a:lnTo>
                    <a:pt x="480978" y="989337"/>
                  </a:lnTo>
                  <a:lnTo>
                    <a:pt x="438890" y="971228"/>
                  </a:lnTo>
                  <a:lnTo>
                    <a:pt x="397792" y="950422"/>
                  </a:lnTo>
                  <a:lnTo>
                    <a:pt x="357811" y="926972"/>
                  </a:lnTo>
                  <a:lnTo>
                    <a:pt x="319072" y="900934"/>
                  </a:lnTo>
                  <a:lnTo>
                    <a:pt x="281702" y="872362"/>
                  </a:lnTo>
                  <a:lnTo>
                    <a:pt x="245829" y="841310"/>
                  </a:lnTo>
                  <a:lnTo>
                    <a:pt x="211578" y="807834"/>
                  </a:lnTo>
                  <a:lnTo>
                    <a:pt x="179076" y="771986"/>
                  </a:lnTo>
                  <a:lnTo>
                    <a:pt x="148450" y="733822"/>
                  </a:lnTo>
                  <a:lnTo>
                    <a:pt x="119825" y="693396"/>
                  </a:lnTo>
                  <a:lnTo>
                    <a:pt x="93330" y="650763"/>
                  </a:lnTo>
                  <a:lnTo>
                    <a:pt x="0" y="678861"/>
                  </a:lnTo>
                  <a:lnTo>
                    <a:pt x="108606" y="442585"/>
                  </a:lnTo>
                  <a:lnTo>
                    <a:pt x="373322" y="566468"/>
                  </a:lnTo>
                  <a:lnTo>
                    <a:pt x="279991" y="594566"/>
                  </a:lnTo>
                  <a:lnTo>
                    <a:pt x="306486" y="637200"/>
                  </a:lnTo>
                  <a:lnTo>
                    <a:pt x="335111" y="677625"/>
                  </a:lnTo>
                  <a:lnTo>
                    <a:pt x="365737" y="715789"/>
                  </a:lnTo>
                  <a:lnTo>
                    <a:pt x="398239" y="751637"/>
                  </a:lnTo>
                  <a:lnTo>
                    <a:pt x="432490" y="785114"/>
                  </a:lnTo>
                  <a:lnTo>
                    <a:pt x="468363" y="816166"/>
                  </a:lnTo>
                  <a:lnTo>
                    <a:pt x="505733" y="844738"/>
                  </a:lnTo>
                  <a:lnTo>
                    <a:pt x="544472" y="870776"/>
                  </a:lnTo>
                  <a:lnTo>
                    <a:pt x="584453" y="894225"/>
                  </a:lnTo>
                  <a:lnTo>
                    <a:pt x="625551" y="915032"/>
                  </a:lnTo>
                  <a:lnTo>
                    <a:pt x="667639" y="933141"/>
                  </a:lnTo>
                  <a:lnTo>
                    <a:pt x="710589" y="948497"/>
                  </a:lnTo>
                  <a:lnTo>
                    <a:pt x="754276" y="961048"/>
                  </a:lnTo>
                  <a:lnTo>
                    <a:pt x="798573" y="970738"/>
                  </a:lnTo>
                  <a:lnTo>
                    <a:pt x="843354" y="977512"/>
                  </a:lnTo>
                  <a:lnTo>
                    <a:pt x="888491" y="981316"/>
                  </a:lnTo>
                  <a:lnTo>
                    <a:pt x="933859" y="982097"/>
                  </a:lnTo>
                  <a:lnTo>
                    <a:pt x="979330" y="979798"/>
                  </a:lnTo>
                  <a:lnTo>
                    <a:pt x="1024779" y="974367"/>
                  </a:lnTo>
                  <a:lnTo>
                    <a:pt x="1070078" y="965748"/>
                  </a:lnTo>
                  <a:lnTo>
                    <a:pt x="1115101" y="953886"/>
                  </a:lnTo>
                </a:path>
              </a:pathLst>
            </a:custGeom>
            <a:ln w="574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19869" y="4592363"/>
              <a:ext cx="1205865" cy="304800"/>
            </a:xfrm>
            <a:custGeom>
              <a:avLst/>
              <a:gdLst/>
              <a:ahLst/>
              <a:cxnLst/>
              <a:rect l="l" t="t" r="r" b="b"/>
              <a:pathLst>
                <a:path w="1205865" h="304800">
                  <a:moveTo>
                    <a:pt x="1205450" y="0"/>
                  </a:moveTo>
                  <a:lnTo>
                    <a:pt x="0" y="0"/>
                  </a:lnTo>
                  <a:lnTo>
                    <a:pt x="0" y="304232"/>
                  </a:lnTo>
                  <a:lnTo>
                    <a:pt x="1205450" y="304232"/>
                  </a:lnTo>
                  <a:lnTo>
                    <a:pt x="120545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391907" y="4608365"/>
            <a:ext cx="105283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20" dirty="0">
                <a:solidFill>
                  <a:srgbClr val="FF0000"/>
                </a:solidFill>
                <a:latin typeface="Times New Roman"/>
                <a:cs typeface="Times New Roman"/>
              </a:rPr>
              <a:t>DMA</a:t>
            </a:r>
            <a:r>
              <a:rPr sz="145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FF0000"/>
                </a:solidFill>
                <a:latin typeface="Times New Roman"/>
                <a:cs typeface="Times New Roman"/>
              </a:rPr>
              <a:t>transfer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How</a:t>
            </a:r>
            <a:r>
              <a:rPr sz="3200" spc="-45" dirty="0"/>
              <a:t> </a:t>
            </a:r>
            <a:r>
              <a:rPr sz="3200" dirty="0"/>
              <a:t>Does</a:t>
            </a:r>
            <a:r>
              <a:rPr sz="3200" spc="-40" dirty="0"/>
              <a:t> </a:t>
            </a:r>
            <a:r>
              <a:rPr sz="3200" dirty="0"/>
              <a:t>the</a:t>
            </a:r>
            <a:r>
              <a:rPr sz="3200" spc="-40" dirty="0"/>
              <a:t> </a:t>
            </a:r>
            <a:r>
              <a:rPr sz="3200" dirty="0"/>
              <a:t>Processor</a:t>
            </a:r>
            <a:r>
              <a:rPr sz="3200" spc="-150" dirty="0"/>
              <a:t> </a:t>
            </a:r>
            <a:r>
              <a:rPr sz="3200" spc="-35" dirty="0"/>
              <a:t>Talk</a:t>
            </a:r>
            <a:r>
              <a:rPr sz="3200" spc="-45" dirty="0"/>
              <a:t> </a:t>
            </a:r>
            <a:r>
              <a:rPr sz="3200" dirty="0"/>
              <a:t>to</a:t>
            </a:r>
            <a:r>
              <a:rPr sz="3200" spc="-40" dirty="0"/>
              <a:t> </a:t>
            </a:r>
            <a:r>
              <a:rPr sz="3200" spc="-10" dirty="0"/>
              <a:t>Devices?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51570" y="1101308"/>
            <a:ext cx="4284980" cy="204088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5" dirty="0">
                <a:latin typeface="Gulim"/>
                <a:cs typeface="Gulim"/>
              </a:rPr>
              <a:t>CPU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interacts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105" dirty="0">
                <a:latin typeface="Gulim"/>
                <a:cs typeface="Gulim"/>
              </a:rPr>
              <a:t>with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a</a:t>
            </a:r>
            <a:endParaRPr sz="2400">
              <a:latin typeface="Gulim"/>
              <a:cs typeface="Gulim"/>
            </a:endParaRPr>
          </a:p>
          <a:p>
            <a:pPr marL="240665">
              <a:lnSpc>
                <a:spcPct val="100000"/>
              </a:lnSpc>
              <a:spcBef>
                <a:spcPts val="430"/>
              </a:spcBef>
            </a:pPr>
            <a:r>
              <a:rPr sz="2500" spc="-10" dirty="0">
                <a:latin typeface="Gulim"/>
                <a:cs typeface="Gulim"/>
              </a:rPr>
              <a:t>Controller</a:t>
            </a:r>
            <a:endParaRPr sz="2500">
              <a:latin typeface="Gulim"/>
              <a:cs typeface="Gulim"/>
            </a:endParaRPr>
          </a:p>
          <a:p>
            <a:pPr marL="698500" marR="5080" lvl="1" indent="-228600">
              <a:lnSpc>
                <a:spcPct val="1192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Dotum"/>
                <a:cs typeface="Dotum"/>
              </a:rPr>
              <a:t>Contains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set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100" spc="-85" dirty="0">
                <a:latin typeface="Gulim"/>
                <a:cs typeface="Gulim"/>
              </a:rPr>
              <a:t>registers</a:t>
            </a:r>
            <a:r>
              <a:rPr sz="2100" spc="-125" dirty="0">
                <a:latin typeface="Gulim"/>
                <a:cs typeface="Gulim"/>
              </a:rPr>
              <a:t> </a:t>
            </a:r>
            <a:r>
              <a:rPr sz="2000" spc="-20" dirty="0">
                <a:latin typeface="Dotum"/>
                <a:cs typeface="Dotum"/>
              </a:rPr>
              <a:t>that </a:t>
            </a:r>
            <a:r>
              <a:rPr sz="2000" spc="-60" dirty="0">
                <a:latin typeface="Dotum"/>
                <a:cs typeface="Dotum"/>
              </a:rPr>
              <a:t>can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be</a:t>
            </a:r>
            <a:r>
              <a:rPr sz="2000" spc="-1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read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spc="70" dirty="0">
                <a:latin typeface="Dotum"/>
                <a:cs typeface="Dotum"/>
              </a:rPr>
              <a:t>written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55" dirty="0">
                <a:latin typeface="Dotum"/>
                <a:cs typeface="Dotum"/>
              </a:rPr>
              <a:t>May</a:t>
            </a:r>
            <a:r>
              <a:rPr sz="2000" spc="-12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contain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memory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for</a:t>
            </a:r>
            <a:endParaRPr sz="20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370" y="3180588"/>
            <a:ext cx="4478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Dotum"/>
                <a:cs typeface="Dotum"/>
              </a:rPr>
              <a:t>request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queues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or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bit-</a:t>
            </a:r>
            <a:r>
              <a:rPr sz="2000" spc="-25" dirty="0">
                <a:latin typeface="Dotum"/>
                <a:cs typeface="Dotum"/>
              </a:rPr>
              <a:t>mapped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images</a:t>
            </a:r>
            <a:endParaRPr sz="20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570" y="3900931"/>
            <a:ext cx="7611109" cy="242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17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5" dirty="0">
                <a:latin typeface="Gulim"/>
                <a:cs typeface="Gulim"/>
              </a:rPr>
              <a:t>Regardless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complexity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connections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and </a:t>
            </a:r>
            <a:r>
              <a:rPr sz="2400" spc="-100" dirty="0">
                <a:latin typeface="Gulim"/>
                <a:cs typeface="Gulim"/>
              </a:rPr>
              <a:t>buses,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processor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75" dirty="0">
                <a:latin typeface="Gulim"/>
                <a:cs typeface="Gulim"/>
              </a:rPr>
              <a:t>accesses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registers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114" dirty="0">
                <a:latin typeface="Gulim"/>
                <a:cs typeface="Gulim"/>
              </a:rPr>
              <a:t>two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ways: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0563C1"/>
                </a:solidFill>
                <a:latin typeface="Dotum"/>
                <a:cs typeface="Dotum"/>
              </a:rPr>
              <a:t>I/O</a:t>
            </a:r>
            <a:r>
              <a:rPr sz="2000" spc="-8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dirty="0">
                <a:solidFill>
                  <a:srgbClr val="0563C1"/>
                </a:solidFill>
                <a:latin typeface="Dotum"/>
                <a:cs typeface="Dotum"/>
              </a:rPr>
              <a:t>instructions:</a:t>
            </a:r>
            <a:r>
              <a:rPr sz="2000" spc="-9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in/out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instructions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(e.g.,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Intel’s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0x21,AL)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0563C1"/>
                </a:solidFill>
                <a:latin typeface="Dotum"/>
                <a:cs typeface="Dotum"/>
              </a:rPr>
              <a:t>Memory</a:t>
            </a:r>
            <a:r>
              <a:rPr sz="2000" spc="-5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20" dirty="0">
                <a:solidFill>
                  <a:srgbClr val="0563C1"/>
                </a:solidFill>
                <a:latin typeface="Dotum"/>
                <a:cs typeface="Dotum"/>
              </a:rPr>
              <a:t>mapped</a:t>
            </a:r>
            <a:r>
              <a:rPr sz="2000" spc="-3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30" dirty="0">
                <a:solidFill>
                  <a:srgbClr val="0563C1"/>
                </a:solidFill>
                <a:latin typeface="Dotum"/>
                <a:cs typeface="Dotum"/>
              </a:rPr>
              <a:t>I/O:</a:t>
            </a:r>
            <a:r>
              <a:rPr sz="2000" spc="-5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load/store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instructions</a:t>
            </a:r>
            <a:endParaRPr sz="2000">
              <a:latin typeface="Dotum"/>
              <a:cs typeface="Dotum"/>
            </a:endParaRPr>
          </a:p>
          <a:p>
            <a:pPr marL="1155700" lvl="2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-30" dirty="0">
                <a:latin typeface="Dotum"/>
                <a:cs typeface="Dotum"/>
              </a:rPr>
              <a:t>Registers/memory</a:t>
            </a:r>
            <a:r>
              <a:rPr sz="1800" spc="-70" dirty="0">
                <a:latin typeface="Dotum"/>
                <a:cs typeface="Dotum"/>
              </a:rPr>
              <a:t> </a:t>
            </a:r>
            <a:r>
              <a:rPr sz="1800" spc="-25" dirty="0">
                <a:latin typeface="Dotum"/>
                <a:cs typeface="Dotum"/>
              </a:rPr>
              <a:t>appear</a:t>
            </a:r>
            <a:r>
              <a:rPr sz="1800" spc="-7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in</a:t>
            </a:r>
            <a:r>
              <a:rPr sz="1800" spc="-75" dirty="0">
                <a:latin typeface="Dotum"/>
                <a:cs typeface="Dotum"/>
              </a:rPr>
              <a:t> </a:t>
            </a:r>
            <a:r>
              <a:rPr sz="1800" spc="-40" dirty="0">
                <a:latin typeface="Dotum"/>
                <a:cs typeface="Dotum"/>
              </a:rPr>
              <a:t>physical</a:t>
            </a:r>
            <a:r>
              <a:rPr sz="1800" spc="-70" dirty="0">
                <a:latin typeface="Dotum"/>
                <a:cs typeface="Dotum"/>
              </a:rPr>
              <a:t> </a:t>
            </a:r>
            <a:r>
              <a:rPr sz="1800" spc="-60" dirty="0">
                <a:latin typeface="Dotum"/>
                <a:cs typeface="Dotum"/>
              </a:rPr>
              <a:t>address</a:t>
            </a:r>
            <a:r>
              <a:rPr sz="1800" spc="-7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space</a:t>
            </a:r>
            <a:endParaRPr sz="1800">
              <a:latin typeface="Dotum"/>
              <a:cs typeface="Dotum"/>
            </a:endParaRPr>
          </a:p>
          <a:p>
            <a:pPr marL="1155700" lvl="2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-10" dirty="0">
                <a:latin typeface="Dotum"/>
                <a:cs typeface="Dotum"/>
              </a:rPr>
              <a:t>I/O</a:t>
            </a:r>
            <a:r>
              <a:rPr sz="1800" spc="-110" dirty="0">
                <a:latin typeface="Dotum"/>
                <a:cs typeface="Dotum"/>
              </a:rPr>
              <a:t> </a:t>
            </a:r>
            <a:r>
              <a:rPr sz="1800" spc="-45" dirty="0">
                <a:latin typeface="Dotum"/>
                <a:cs typeface="Dotum"/>
              </a:rPr>
              <a:t>accomplished</a:t>
            </a:r>
            <a:r>
              <a:rPr sz="1800" spc="-105" dirty="0">
                <a:latin typeface="Dotum"/>
                <a:cs typeface="Dotum"/>
              </a:rPr>
              <a:t> </a:t>
            </a:r>
            <a:r>
              <a:rPr sz="1800" spc="100" dirty="0">
                <a:latin typeface="Dotum"/>
                <a:cs typeface="Dotum"/>
              </a:rPr>
              <a:t>with</a:t>
            </a:r>
            <a:r>
              <a:rPr sz="1800" spc="-10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load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and</a:t>
            </a:r>
            <a:r>
              <a:rPr sz="1800" spc="-10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store</a:t>
            </a:r>
            <a:r>
              <a:rPr sz="1800" spc="-11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instructions</a:t>
            </a:r>
            <a:endParaRPr sz="1800">
              <a:latin typeface="Dotum"/>
              <a:cs typeface="Dot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88450" y="1832714"/>
            <a:ext cx="3003550" cy="3067050"/>
            <a:chOff x="9188450" y="1832714"/>
            <a:chExt cx="3003550" cy="3067050"/>
          </a:xfrm>
        </p:grpSpPr>
        <p:sp>
          <p:nvSpPr>
            <p:cNvPr id="8" name="object 8"/>
            <p:cNvSpPr/>
            <p:nvPr/>
          </p:nvSpPr>
          <p:spPr>
            <a:xfrm>
              <a:off x="9207500" y="1851764"/>
              <a:ext cx="2965450" cy="3028950"/>
            </a:xfrm>
            <a:custGeom>
              <a:avLst/>
              <a:gdLst/>
              <a:ahLst/>
              <a:cxnLst/>
              <a:rect l="l" t="t" r="r" b="b"/>
              <a:pathLst>
                <a:path w="2965450" h="3028950">
                  <a:moveTo>
                    <a:pt x="2965450" y="0"/>
                  </a:moveTo>
                  <a:lnTo>
                    <a:pt x="0" y="0"/>
                  </a:lnTo>
                  <a:lnTo>
                    <a:pt x="0" y="3028950"/>
                  </a:lnTo>
                  <a:lnTo>
                    <a:pt x="2965450" y="3028950"/>
                  </a:lnTo>
                  <a:lnTo>
                    <a:pt x="29654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07500" y="1851764"/>
              <a:ext cx="2965450" cy="3028950"/>
            </a:xfrm>
            <a:custGeom>
              <a:avLst/>
              <a:gdLst/>
              <a:ahLst/>
              <a:cxnLst/>
              <a:rect l="l" t="t" r="r" b="b"/>
              <a:pathLst>
                <a:path w="2965450" h="3028950">
                  <a:moveTo>
                    <a:pt x="0" y="0"/>
                  </a:moveTo>
                  <a:lnTo>
                    <a:pt x="2965450" y="0"/>
                  </a:lnTo>
                  <a:lnTo>
                    <a:pt x="2965450" y="3028950"/>
                  </a:lnTo>
                  <a:lnTo>
                    <a:pt x="0" y="30289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285156" y="1870813"/>
            <a:ext cx="79438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10" dirty="0">
                <a:latin typeface="Arial"/>
                <a:cs typeface="Arial"/>
              </a:rPr>
              <a:t>Device Controller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588500" y="3210664"/>
          <a:ext cx="723900" cy="79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85090">
                        <a:lnSpc>
                          <a:spcPts val="1450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read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85090">
                        <a:lnSpc>
                          <a:spcPts val="15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write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85090">
                        <a:lnSpc>
                          <a:spcPts val="145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control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85090">
                        <a:lnSpc>
                          <a:spcPts val="15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status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626725" y="3201139"/>
            <a:ext cx="1162050" cy="1200150"/>
          </a:xfrm>
          <a:prstGeom prst="rect">
            <a:avLst/>
          </a:prstGeom>
          <a:solidFill>
            <a:srgbClr val="00FFFF"/>
          </a:solidFill>
          <a:ln w="28575">
            <a:solidFill>
              <a:srgbClr val="FFFFFF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87630" marR="79375">
              <a:lnSpc>
                <a:spcPct val="99200"/>
              </a:lnSpc>
              <a:spcBef>
                <a:spcPts val="1235"/>
              </a:spcBef>
            </a:pPr>
            <a:r>
              <a:rPr sz="1400" spc="-10" dirty="0">
                <a:latin typeface="Arial"/>
                <a:cs typeface="Arial"/>
              </a:rPr>
              <a:t>Addressable Memory and/or Queues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0376" y="4017113"/>
            <a:ext cx="93027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b="1" spc="-10" dirty="0">
                <a:latin typeface="Arial"/>
                <a:cs typeface="Arial"/>
              </a:rPr>
              <a:t>Registers </a:t>
            </a:r>
            <a:r>
              <a:rPr sz="1400" b="1" dirty="0">
                <a:latin typeface="Arial"/>
                <a:cs typeface="Arial"/>
              </a:rPr>
              <a:t>(port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0x20)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5875" y="2426439"/>
            <a:ext cx="1930400" cy="666750"/>
          </a:xfrm>
          <a:prstGeom prst="rect">
            <a:avLst/>
          </a:prstGeom>
          <a:solidFill>
            <a:srgbClr val="53FB25"/>
          </a:solidFill>
          <a:ln w="28575">
            <a:solidFill>
              <a:srgbClr val="FFFFFF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88265" marR="954405">
              <a:lnSpc>
                <a:spcPts val="1900"/>
              </a:lnSpc>
              <a:spcBef>
                <a:spcPts val="655"/>
              </a:spcBef>
            </a:pPr>
            <a:r>
              <a:rPr sz="1600" spc="-10" dirty="0">
                <a:latin typeface="Arial"/>
                <a:cs typeface="Arial"/>
              </a:rPr>
              <a:t>Hardware Controller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8360" y="4417164"/>
            <a:ext cx="167830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b="1" dirty="0">
                <a:latin typeface="Arial"/>
                <a:cs typeface="Arial"/>
              </a:rPr>
              <a:t>Memory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Mapped </a:t>
            </a:r>
            <a:r>
              <a:rPr sz="1400" b="1" dirty="0">
                <a:latin typeface="Arial"/>
                <a:cs typeface="Arial"/>
              </a:rPr>
              <a:t>Region: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0x8f008020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71000" y="2423264"/>
            <a:ext cx="838200" cy="666750"/>
          </a:xfrm>
          <a:custGeom>
            <a:avLst/>
            <a:gdLst/>
            <a:ahLst/>
            <a:cxnLst/>
            <a:rect l="l" t="t" r="r" b="b"/>
            <a:pathLst>
              <a:path w="838200" h="666750">
                <a:moveTo>
                  <a:pt x="838200" y="0"/>
                </a:moveTo>
                <a:lnTo>
                  <a:pt x="0" y="0"/>
                </a:lnTo>
                <a:lnTo>
                  <a:pt x="0" y="666750"/>
                </a:lnTo>
                <a:lnTo>
                  <a:pt x="838200" y="666750"/>
                </a:lnTo>
                <a:lnTo>
                  <a:pt x="838200" y="0"/>
                </a:lnTo>
                <a:close/>
              </a:path>
            </a:pathLst>
          </a:custGeom>
          <a:solidFill>
            <a:srgbClr val="53FB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71000" y="2426439"/>
            <a:ext cx="838200" cy="66675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805" marR="49530">
              <a:lnSpc>
                <a:spcPct val="101200"/>
              </a:lnSpc>
              <a:spcBef>
                <a:spcPts val="805"/>
              </a:spcBef>
            </a:pPr>
            <a:r>
              <a:rPr sz="1400" spc="-25" dirty="0">
                <a:latin typeface="Arial"/>
                <a:cs typeface="Arial"/>
              </a:rPr>
              <a:t>Bus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80350" y="1093336"/>
            <a:ext cx="4305300" cy="1584325"/>
            <a:chOff x="7880350" y="1093336"/>
            <a:chExt cx="4305300" cy="158432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8400" y="1093336"/>
              <a:ext cx="857250" cy="121580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899400" y="2194664"/>
              <a:ext cx="1390650" cy="463550"/>
            </a:xfrm>
            <a:custGeom>
              <a:avLst/>
              <a:gdLst/>
              <a:ahLst/>
              <a:cxnLst/>
              <a:rect l="l" t="t" r="r" b="b"/>
              <a:pathLst>
                <a:path w="1390650" h="463550">
                  <a:moveTo>
                    <a:pt x="0" y="0"/>
                  </a:moveTo>
                  <a:lnTo>
                    <a:pt x="0" y="463550"/>
                  </a:lnTo>
                  <a:lnTo>
                    <a:pt x="1390650" y="463550"/>
                  </a:lnTo>
                </a:path>
              </a:pathLst>
            </a:custGeom>
            <a:ln w="381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96749" y="2226413"/>
            <a:ext cx="838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Address+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96749" y="2442313"/>
            <a:ext cx="4102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56250" y="2867569"/>
            <a:ext cx="3734435" cy="114300"/>
          </a:xfrm>
          <a:custGeom>
            <a:avLst/>
            <a:gdLst/>
            <a:ahLst/>
            <a:cxnLst/>
            <a:rect l="l" t="t" r="r" b="b"/>
            <a:pathLst>
              <a:path w="3734434" h="114300">
                <a:moveTo>
                  <a:pt x="114202" y="0"/>
                </a:moveTo>
                <a:lnTo>
                  <a:pt x="0" y="57344"/>
                </a:lnTo>
                <a:lnTo>
                  <a:pt x="114396" y="114300"/>
                </a:lnTo>
                <a:lnTo>
                  <a:pt x="114331" y="76231"/>
                </a:lnTo>
                <a:lnTo>
                  <a:pt x="95284" y="76231"/>
                </a:lnTo>
                <a:lnTo>
                  <a:pt x="95219" y="38131"/>
                </a:lnTo>
                <a:lnTo>
                  <a:pt x="114266" y="38099"/>
                </a:lnTo>
                <a:lnTo>
                  <a:pt x="114202" y="0"/>
                </a:lnTo>
                <a:close/>
              </a:path>
              <a:path w="3734434" h="114300">
                <a:moveTo>
                  <a:pt x="114266" y="38099"/>
                </a:moveTo>
                <a:lnTo>
                  <a:pt x="95219" y="38131"/>
                </a:lnTo>
                <a:lnTo>
                  <a:pt x="95284" y="76231"/>
                </a:lnTo>
                <a:lnTo>
                  <a:pt x="114331" y="76199"/>
                </a:lnTo>
                <a:lnTo>
                  <a:pt x="114266" y="38099"/>
                </a:lnTo>
                <a:close/>
              </a:path>
              <a:path w="3734434" h="114300">
                <a:moveTo>
                  <a:pt x="114331" y="76199"/>
                </a:moveTo>
                <a:lnTo>
                  <a:pt x="95284" y="76231"/>
                </a:lnTo>
                <a:lnTo>
                  <a:pt x="114331" y="76231"/>
                </a:lnTo>
                <a:close/>
              </a:path>
              <a:path w="3734434" h="114300">
                <a:moveTo>
                  <a:pt x="3733766" y="31944"/>
                </a:moveTo>
                <a:lnTo>
                  <a:pt x="114266" y="38099"/>
                </a:lnTo>
                <a:lnTo>
                  <a:pt x="114331" y="76199"/>
                </a:lnTo>
                <a:lnTo>
                  <a:pt x="3733833" y="70044"/>
                </a:lnTo>
                <a:lnTo>
                  <a:pt x="3733766" y="31944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19877" y="2937613"/>
            <a:ext cx="1502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Interrupt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Request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16550" y="1470764"/>
            <a:ext cx="3238500" cy="228600"/>
          </a:xfrm>
          <a:custGeom>
            <a:avLst/>
            <a:gdLst/>
            <a:ahLst/>
            <a:cxnLst/>
            <a:rect l="l" t="t" r="r" b="b"/>
            <a:pathLst>
              <a:path w="3238500" h="228600">
                <a:moveTo>
                  <a:pt x="3238500" y="0"/>
                </a:moveTo>
                <a:lnTo>
                  <a:pt x="390853" y="0"/>
                </a:lnTo>
                <a:lnTo>
                  <a:pt x="0" y="22860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38252" y="1185014"/>
            <a:ext cx="1868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Processor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Memory</a:t>
            </a:r>
            <a:r>
              <a:rPr sz="1400" spc="-25" dirty="0">
                <a:latin typeface="Arial"/>
                <a:cs typeface="Arial"/>
              </a:rPr>
              <a:t> Bus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22800" y="1375514"/>
            <a:ext cx="1003300" cy="1028700"/>
            <a:chOff x="4622800" y="1375514"/>
            <a:chExt cx="1003300" cy="1028700"/>
          </a:xfrm>
        </p:grpSpPr>
        <p:sp>
          <p:nvSpPr>
            <p:cNvPr id="28" name="object 28"/>
            <p:cNvSpPr/>
            <p:nvPr/>
          </p:nvSpPr>
          <p:spPr>
            <a:xfrm>
              <a:off x="4641850" y="1394564"/>
              <a:ext cx="965200" cy="990600"/>
            </a:xfrm>
            <a:custGeom>
              <a:avLst/>
              <a:gdLst/>
              <a:ahLst/>
              <a:cxnLst/>
              <a:rect l="l" t="t" r="r" b="b"/>
              <a:pathLst>
                <a:path w="965200" h="990600">
                  <a:moveTo>
                    <a:pt x="482600" y="0"/>
                  </a:moveTo>
                  <a:lnTo>
                    <a:pt x="436122" y="2267"/>
                  </a:lnTo>
                  <a:lnTo>
                    <a:pt x="390894" y="8931"/>
                  </a:lnTo>
                  <a:lnTo>
                    <a:pt x="347119" y="19783"/>
                  </a:lnTo>
                  <a:lnTo>
                    <a:pt x="304998" y="34617"/>
                  </a:lnTo>
                  <a:lnTo>
                    <a:pt x="264734" y="53224"/>
                  </a:lnTo>
                  <a:lnTo>
                    <a:pt x="226528" y="75397"/>
                  </a:lnTo>
                  <a:lnTo>
                    <a:pt x="190584" y="100929"/>
                  </a:lnTo>
                  <a:lnTo>
                    <a:pt x="157103" y="129611"/>
                  </a:lnTo>
                  <a:lnTo>
                    <a:pt x="126288" y="161238"/>
                  </a:lnTo>
                  <a:lnTo>
                    <a:pt x="98341" y="195599"/>
                  </a:lnTo>
                  <a:lnTo>
                    <a:pt x="73464" y="232489"/>
                  </a:lnTo>
                  <a:lnTo>
                    <a:pt x="51859" y="271700"/>
                  </a:lnTo>
                  <a:lnTo>
                    <a:pt x="33729" y="313024"/>
                  </a:lnTo>
                  <a:lnTo>
                    <a:pt x="19276" y="356254"/>
                  </a:lnTo>
                  <a:lnTo>
                    <a:pt x="8702" y="401181"/>
                  </a:lnTo>
                  <a:lnTo>
                    <a:pt x="2209" y="447599"/>
                  </a:lnTo>
                  <a:lnTo>
                    <a:pt x="0" y="495300"/>
                  </a:lnTo>
                  <a:lnTo>
                    <a:pt x="2209" y="543000"/>
                  </a:lnTo>
                  <a:lnTo>
                    <a:pt x="8702" y="589418"/>
                  </a:lnTo>
                  <a:lnTo>
                    <a:pt x="19276" y="634345"/>
                  </a:lnTo>
                  <a:lnTo>
                    <a:pt x="33729" y="677575"/>
                  </a:lnTo>
                  <a:lnTo>
                    <a:pt x="51859" y="718899"/>
                  </a:lnTo>
                  <a:lnTo>
                    <a:pt x="73464" y="758110"/>
                  </a:lnTo>
                  <a:lnTo>
                    <a:pt x="98341" y="795000"/>
                  </a:lnTo>
                  <a:lnTo>
                    <a:pt x="126288" y="829361"/>
                  </a:lnTo>
                  <a:lnTo>
                    <a:pt x="157103" y="860988"/>
                  </a:lnTo>
                  <a:lnTo>
                    <a:pt x="190584" y="889670"/>
                  </a:lnTo>
                  <a:lnTo>
                    <a:pt x="226528" y="915202"/>
                  </a:lnTo>
                  <a:lnTo>
                    <a:pt x="264734" y="937375"/>
                  </a:lnTo>
                  <a:lnTo>
                    <a:pt x="304998" y="955982"/>
                  </a:lnTo>
                  <a:lnTo>
                    <a:pt x="347119" y="970816"/>
                  </a:lnTo>
                  <a:lnTo>
                    <a:pt x="390894" y="981668"/>
                  </a:lnTo>
                  <a:lnTo>
                    <a:pt x="436122" y="988332"/>
                  </a:lnTo>
                  <a:lnTo>
                    <a:pt x="482600" y="990600"/>
                  </a:lnTo>
                  <a:lnTo>
                    <a:pt x="529077" y="988332"/>
                  </a:lnTo>
                  <a:lnTo>
                    <a:pt x="574305" y="981668"/>
                  </a:lnTo>
                  <a:lnTo>
                    <a:pt x="618080" y="970816"/>
                  </a:lnTo>
                  <a:lnTo>
                    <a:pt x="660201" y="955982"/>
                  </a:lnTo>
                  <a:lnTo>
                    <a:pt x="700465" y="937375"/>
                  </a:lnTo>
                  <a:lnTo>
                    <a:pt x="738671" y="915202"/>
                  </a:lnTo>
                  <a:lnTo>
                    <a:pt x="774615" y="889670"/>
                  </a:lnTo>
                  <a:lnTo>
                    <a:pt x="808096" y="860988"/>
                  </a:lnTo>
                  <a:lnTo>
                    <a:pt x="838911" y="829361"/>
                  </a:lnTo>
                  <a:lnTo>
                    <a:pt x="866858" y="795000"/>
                  </a:lnTo>
                  <a:lnTo>
                    <a:pt x="891735" y="758110"/>
                  </a:lnTo>
                  <a:lnTo>
                    <a:pt x="913340" y="718899"/>
                  </a:lnTo>
                  <a:lnTo>
                    <a:pt x="931470" y="677575"/>
                  </a:lnTo>
                  <a:lnTo>
                    <a:pt x="945923" y="634345"/>
                  </a:lnTo>
                  <a:lnTo>
                    <a:pt x="956497" y="589418"/>
                  </a:lnTo>
                  <a:lnTo>
                    <a:pt x="962990" y="543000"/>
                  </a:lnTo>
                  <a:lnTo>
                    <a:pt x="965200" y="495300"/>
                  </a:lnTo>
                  <a:lnTo>
                    <a:pt x="962990" y="447599"/>
                  </a:lnTo>
                  <a:lnTo>
                    <a:pt x="956497" y="401181"/>
                  </a:lnTo>
                  <a:lnTo>
                    <a:pt x="945923" y="356254"/>
                  </a:lnTo>
                  <a:lnTo>
                    <a:pt x="931470" y="313024"/>
                  </a:lnTo>
                  <a:lnTo>
                    <a:pt x="913340" y="271700"/>
                  </a:lnTo>
                  <a:lnTo>
                    <a:pt x="891735" y="232489"/>
                  </a:lnTo>
                  <a:lnTo>
                    <a:pt x="866858" y="195599"/>
                  </a:lnTo>
                  <a:lnTo>
                    <a:pt x="838911" y="161238"/>
                  </a:lnTo>
                  <a:lnTo>
                    <a:pt x="808096" y="129611"/>
                  </a:lnTo>
                  <a:lnTo>
                    <a:pt x="774615" y="100929"/>
                  </a:lnTo>
                  <a:lnTo>
                    <a:pt x="738671" y="75397"/>
                  </a:lnTo>
                  <a:lnTo>
                    <a:pt x="700465" y="53224"/>
                  </a:lnTo>
                  <a:lnTo>
                    <a:pt x="660201" y="34617"/>
                  </a:lnTo>
                  <a:lnTo>
                    <a:pt x="618080" y="19783"/>
                  </a:lnTo>
                  <a:lnTo>
                    <a:pt x="574305" y="8931"/>
                  </a:lnTo>
                  <a:lnTo>
                    <a:pt x="529077" y="2267"/>
                  </a:lnTo>
                  <a:lnTo>
                    <a:pt x="4826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41850" y="1394564"/>
              <a:ext cx="965200" cy="990600"/>
            </a:xfrm>
            <a:custGeom>
              <a:avLst/>
              <a:gdLst/>
              <a:ahLst/>
              <a:cxnLst/>
              <a:rect l="l" t="t" r="r" b="b"/>
              <a:pathLst>
                <a:path w="965200" h="990600">
                  <a:moveTo>
                    <a:pt x="0" y="495300"/>
                  </a:moveTo>
                  <a:lnTo>
                    <a:pt x="2209" y="447599"/>
                  </a:lnTo>
                  <a:lnTo>
                    <a:pt x="8702" y="401181"/>
                  </a:lnTo>
                  <a:lnTo>
                    <a:pt x="19276" y="356254"/>
                  </a:lnTo>
                  <a:lnTo>
                    <a:pt x="33729" y="313024"/>
                  </a:lnTo>
                  <a:lnTo>
                    <a:pt x="51859" y="271700"/>
                  </a:lnTo>
                  <a:lnTo>
                    <a:pt x="73464" y="232489"/>
                  </a:lnTo>
                  <a:lnTo>
                    <a:pt x="98341" y="195599"/>
                  </a:lnTo>
                  <a:lnTo>
                    <a:pt x="126288" y="161238"/>
                  </a:lnTo>
                  <a:lnTo>
                    <a:pt x="157103" y="129611"/>
                  </a:lnTo>
                  <a:lnTo>
                    <a:pt x="190584" y="100929"/>
                  </a:lnTo>
                  <a:lnTo>
                    <a:pt x="226528" y="75397"/>
                  </a:lnTo>
                  <a:lnTo>
                    <a:pt x="264734" y="53224"/>
                  </a:lnTo>
                  <a:lnTo>
                    <a:pt x="304998" y="34617"/>
                  </a:lnTo>
                  <a:lnTo>
                    <a:pt x="347119" y="19783"/>
                  </a:lnTo>
                  <a:lnTo>
                    <a:pt x="390894" y="8931"/>
                  </a:lnTo>
                  <a:lnTo>
                    <a:pt x="436122" y="2267"/>
                  </a:lnTo>
                  <a:lnTo>
                    <a:pt x="482600" y="0"/>
                  </a:lnTo>
                  <a:lnTo>
                    <a:pt x="529077" y="2267"/>
                  </a:lnTo>
                  <a:lnTo>
                    <a:pt x="574305" y="8931"/>
                  </a:lnTo>
                  <a:lnTo>
                    <a:pt x="618080" y="19783"/>
                  </a:lnTo>
                  <a:lnTo>
                    <a:pt x="660201" y="34617"/>
                  </a:lnTo>
                  <a:lnTo>
                    <a:pt x="700465" y="53224"/>
                  </a:lnTo>
                  <a:lnTo>
                    <a:pt x="738671" y="75397"/>
                  </a:lnTo>
                  <a:lnTo>
                    <a:pt x="774615" y="100929"/>
                  </a:lnTo>
                  <a:lnTo>
                    <a:pt x="808096" y="129611"/>
                  </a:lnTo>
                  <a:lnTo>
                    <a:pt x="838911" y="161238"/>
                  </a:lnTo>
                  <a:lnTo>
                    <a:pt x="866858" y="195599"/>
                  </a:lnTo>
                  <a:lnTo>
                    <a:pt x="891735" y="232489"/>
                  </a:lnTo>
                  <a:lnTo>
                    <a:pt x="913340" y="271700"/>
                  </a:lnTo>
                  <a:lnTo>
                    <a:pt x="931470" y="313024"/>
                  </a:lnTo>
                  <a:lnTo>
                    <a:pt x="945923" y="356254"/>
                  </a:lnTo>
                  <a:lnTo>
                    <a:pt x="956498" y="401181"/>
                  </a:lnTo>
                  <a:lnTo>
                    <a:pt x="962990" y="447599"/>
                  </a:lnTo>
                  <a:lnTo>
                    <a:pt x="965200" y="495300"/>
                  </a:lnTo>
                  <a:lnTo>
                    <a:pt x="962990" y="543000"/>
                  </a:lnTo>
                  <a:lnTo>
                    <a:pt x="956498" y="589418"/>
                  </a:lnTo>
                  <a:lnTo>
                    <a:pt x="945923" y="634345"/>
                  </a:lnTo>
                  <a:lnTo>
                    <a:pt x="931470" y="677575"/>
                  </a:lnTo>
                  <a:lnTo>
                    <a:pt x="913340" y="718899"/>
                  </a:lnTo>
                  <a:lnTo>
                    <a:pt x="891735" y="758110"/>
                  </a:lnTo>
                  <a:lnTo>
                    <a:pt x="866858" y="795000"/>
                  </a:lnTo>
                  <a:lnTo>
                    <a:pt x="838911" y="829362"/>
                  </a:lnTo>
                  <a:lnTo>
                    <a:pt x="808096" y="860988"/>
                  </a:lnTo>
                  <a:lnTo>
                    <a:pt x="774615" y="889670"/>
                  </a:lnTo>
                  <a:lnTo>
                    <a:pt x="738671" y="915202"/>
                  </a:lnTo>
                  <a:lnTo>
                    <a:pt x="700465" y="937375"/>
                  </a:lnTo>
                  <a:lnTo>
                    <a:pt x="660201" y="955983"/>
                  </a:lnTo>
                  <a:lnTo>
                    <a:pt x="618080" y="970816"/>
                  </a:lnTo>
                  <a:lnTo>
                    <a:pt x="574305" y="981669"/>
                  </a:lnTo>
                  <a:lnTo>
                    <a:pt x="529077" y="988332"/>
                  </a:lnTo>
                  <a:lnTo>
                    <a:pt x="482600" y="990600"/>
                  </a:lnTo>
                  <a:lnTo>
                    <a:pt x="436122" y="988332"/>
                  </a:lnTo>
                  <a:lnTo>
                    <a:pt x="390894" y="981669"/>
                  </a:lnTo>
                  <a:lnTo>
                    <a:pt x="347119" y="970816"/>
                  </a:lnTo>
                  <a:lnTo>
                    <a:pt x="304998" y="955983"/>
                  </a:lnTo>
                  <a:lnTo>
                    <a:pt x="264734" y="937375"/>
                  </a:lnTo>
                  <a:lnTo>
                    <a:pt x="226528" y="915202"/>
                  </a:lnTo>
                  <a:lnTo>
                    <a:pt x="190584" y="889670"/>
                  </a:lnTo>
                  <a:lnTo>
                    <a:pt x="157103" y="860988"/>
                  </a:lnTo>
                  <a:lnTo>
                    <a:pt x="126288" y="829362"/>
                  </a:lnTo>
                  <a:lnTo>
                    <a:pt x="98341" y="795000"/>
                  </a:lnTo>
                  <a:lnTo>
                    <a:pt x="73464" y="758110"/>
                  </a:lnTo>
                  <a:lnTo>
                    <a:pt x="51859" y="718899"/>
                  </a:lnTo>
                  <a:lnTo>
                    <a:pt x="33729" y="677575"/>
                  </a:lnTo>
                  <a:lnTo>
                    <a:pt x="19276" y="634345"/>
                  </a:lnTo>
                  <a:lnTo>
                    <a:pt x="8702" y="589418"/>
                  </a:lnTo>
                  <a:lnTo>
                    <a:pt x="2209" y="543000"/>
                  </a:lnTo>
                  <a:lnTo>
                    <a:pt x="0" y="495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60397" y="1743813"/>
            <a:ext cx="452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55050" y="1242164"/>
            <a:ext cx="1085850" cy="457200"/>
          </a:xfrm>
          <a:prstGeom prst="rect">
            <a:avLst/>
          </a:prstGeom>
          <a:solidFill>
            <a:srgbClr val="00FFFF"/>
          </a:solidFill>
          <a:ln w="25400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207010" marR="231140">
              <a:lnSpc>
                <a:spcPts val="1400"/>
              </a:lnSpc>
              <a:spcBef>
                <a:spcPts val="130"/>
              </a:spcBef>
            </a:pPr>
            <a:r>
              <a:rPr sz="1400" spc="-10" dirty="0">
                <a:latin typeface="Arial"/>
                <a:cs typeface="Arial"/>
              </a:rPr>
              <a:t>Regular Memory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66876" y="2378813"/>
            <a:ext cx="121856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b="1" dirty="0">
                <a:latin typeface="Arial"/>
                <a:cs typeface="Arial"/>
              </a:rPr>
              <a:t>Other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Devices </a:t>
            </a:r>
            <a:r>
              <a:rPr sz="1400" b="1" dirty="0">
                <a:latin typeface="Arial"/>
                <a:cs typeface="Arial"/>
              </a:rPr>
              <a:t>or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Buses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22800" y="1604114"/>
            <a:ext cx="3314700" cy="1638300"/>
            <a:chOff x="4622800" y="1604114"/>
            <a:chExt cx="3314700" cy="163830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3050" y="2232764"/>
              <a:ext cx="1143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175500" y="2594715"/>
              <a:ext cx="704850" cy="114300"/>
            </a:xfrm>
            <a:custGeom>
              <a:avLst/>
              <a:gdLst/>
              <a:ahLst/>
              <a:cxnLst/>
              <a:rect l="l" t="t" r="r" b="b"/>
              <a:pathLst>
                <a:path w="70485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704850" h="114300">
                  <a:moveTo>
                    <a:pt x="114300" y="38099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704850" h="114300">
                  <a:moveTo>
                    <a:pt x="114300" y="76199"/>
                  </a:moveTo>
                  <a:lnTo>
                    <a:pt x="95250" y="76200"/>
                  </a:lnTo>
                  <a:lnTo>
                    <a:pt x="114300" y="76200"/>
                  </a:lnTo>
                  <a:close/>
                </a:path>
                <a:path w="704850" h="114300">
                  <a:moveTo>
                    <a:pt x="704850" y="38098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704850" y="76198"/>
                  </a:lnTo>
                  <a:lnTo>
                    <a:pt x="704850" y="38098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54900" y="1623164"/>
              <a:ext cx="463550" cy="114300"/>
            </a:xfrm>
            <a:custGeom>
              <a:avLst/>
              <a:gdLst/>
              <a:ahLst/>
              <a:cxnLst/>
              <a:rect l="l" t="t" r="r" b="b"/>
              <a:pathLst>
                <a:path w="463550" h="114300">
                  <a:moveTo>
                    <a:pt x="0" y="0"/>
                  </a:moveTo>
                  <a:lnTo>
                    <a:pt x="463550" y="11430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41850" y="2537564"/>
              <a:ext cx="901700" cy="685800"/>
            </a:xfrm>
            <a:custGeom>
              <a:avLst/>
              <a:gdLst/>
              <a:ahLst/>
              <a:cxnLst/>
              <a:rect l="l" t="t" r="r" b="b"/>
              <a:pathLst>
                <a:path w="901700" h="685800">
                  <a:moveTo>
                    <a:pt x="9017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901700" y="685800"/>
                  </a:lnTo>
                  <a:lnTo>
                    <a:pt x="9017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41850" y="2537564"/>
              <a:ext cx="901700" cy="685800"/>
            </a:xfrm>
            <a:custGeom>
              <a:avLst/>
              <a:gdLst/>
              <a:ahLst/>
              <a:cxnLst/>
              <a:rect l="l" t="t" r="r" b="b"/>
              <a:pathLst>
                <a:path w="901700" h="685800">
                  <a:moveTo>
                    <a:pt x="0" y="0"/>
                  </a:moveTo>
                  <a:lnTo>
                    <a:pt x="901700" y="0"/>
                  </a:lnTo>
                  <a:lnTo>
                    <a:pt x="901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718834" y="2639163"/>
            <a:ext cx="79438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10" dirty="0">
                <a:latin typeface="Arial"/>
                <a:cs typeface="Arial"/>
              </a:rPr>
              <a:t>Interrupt Controller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48550" y="1705714"/>
            <a:ext cx="952500" cy="571500"/>
            <a:chOff x="7448550" y="1705714"/>
            <a:chExt cx="952500" cy="571500"/>
          </a:xfrm>
        </p:grpSpPr>
        <p:sp>
          <p:nvSpPr>
            <p:cNvPr id="41" name="object 41"/>
            <p:cNvSpPr/>
            <p:nvPr/>
          </p:nvSpPr>
          <p:spPr>
            <a:xfrm>
              <a:off x="7467600" y="1724764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457200" y="0"/>
                  </a:moveTo>
                  <a:lnTo>
                    <a:pt x="399849" y="2077"/>
                  </a:lnTo>
                  <a:lnTo>
                    <a:pt x="344625" y="8145"/>
                  </a:lnTo>
                  <a:lnTo>
                    <a:pt x="291955" y="17951"/>
                  </a:lnTo>
                  <a:lnTo>
                    <a:pt x="242267" y="31248"/>
                  </a:lnTo>
                  <a:lnTo>
                    <a:pt x="195991" y="47783"/>
                  </a:lnTo>
                  <a:lnTo>
                    <a:pt x="153555" y="67308"/>
                  </a:lnTo>
                  <a:lnTo>
                    <a:pt x="115386" y="89573"/>
                  </a:lnTo>
                  <a:lnTo>
                    <a:pt x="81914" y="114328"/>
                  </a:lnTo>
                  <a:lnTo>
                    <a:pt x="53568" y="141322"/>
                  </a:lnTo>
                  <a:lnTo>
                    <a:pt x="13963" y="201031"/>
                  </a:lnTo>
                  <a:lnTo>
                    <a:pt x="0" y="266700"/>
                  </a:lnTo>
                  <a:lnTo>
                    <a:pt x="3562" y="300154"/>
                  </a:lnTo>
                  <a:lnTo>
                    <a:pt x="30774" y="363092"/>
                  </a:lnTo>
                  <a:lnTo>
                    <a:pt x="81914" y="419071"/>
                  </a:lnTo>
                  <a:lnTo>
                    <a:pt x="115386" y="443826"/>
                  </a:lnTo>
                  <a:lnTo>
                    <a:pt x="153555" y="466091"/>
                  </a:lnTo>
                  <a:lnTo>
                    <a:pt x="195991" y="485616"/>
                  </a:lnTo>
                  <a:lnTo>
                    <a:pt x="242267" y="502151"/>
                  </a:lnTo>
                  <a:lnTo>
                    <a:pt x="291955" y="515448"/>
                  </a:lnTo>
                  <a:lnTo>
                    <a:pt x="344625" y="525254"/>
                  </a:lnTo>
                  <a:lnTo>
                    <a:pt x="399849" y="531322"/>
                  </a:lnTo>
                  <a:lnTo>
                    <a:pt x="457200" y="533400"/>
                  </a:lnTo>
                  <a:lnTo>
                    <a:pt x="514550" y="531322"/>
                  </a:lnTo>
                  <a:lnTo>
                    <a:pt x="569774" y="525254"/>
                  </a:lnTo>
                  <a:lnTo>
                    <a:pt x="622444" y="515448"/>
                  </a:lnTo>
                  <a:lnTo>
                    <a:pt x="672131" y="502151"/>
                  </a:lnTo>
                  <a:lnTo>
                    <a:pt x="718407" y="485616"/>
                  </a:lnTo>
                  <a:lnTo>
                    <a:pt x="760844" y="466091"/>
                  </a:lnTo>
                  <a:lnTo>
                    <a:pt x="799012" y="443826"/>
                  </a:lnTo>
                  <a:lnTo>
                    <a:pt x="832484" y="419071"/>
                  </a:lnTo>
                  <a:lnTo>
                    <a:pt x="860831" y="392077"/>
                  </a:lnTo>
                  <a:lnTo>
                    <a:pt x="900436" y="332368"/>
                  </a:lnTo>
                  <a:lnTo>
                    <a:pt x="914400" y="266700"/>
                  </a:lnTo>
                  <a:lnTo>
                    <a:pt x="910837" y="233245"/>
                  </a:lnTo>
                  <a:lnTo>
                    <a:pt x="883625" y="170307"/>
                  </a:lnTo>
                  <a:lnTo>
                    <a:pt x="832484" y="114328"/>
                  </a:lnTo>
                  <a:lnTo>
                    <a:pt x="799012" y="89573"/>
                  </a:lnTo>
                  <a:lnTo>
                    <a:pt x="760844" y="67308"/>
                  </a:lnTo>
                  <a:lnTo>
                    <a:pt x="718407" y="47783"/>
                  </a:lnTo>
                  <a:lnTo>
                    <a:pt x="672131" y="31248"/>
                  </a:lnTo>
                  <a:lnTo>
                    <a:pt x="622444" y="17951"/>
                  </a:lnTo>
                  <a:lnTo>
                    <a:pt x="569774" y="8145"/>
                  </a:lnTo>
                  <a:lnTo>
                    <a:pt x="514550" y="207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67600" y="1724764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266700"/>
                  </a:moveTo>
                  <a:lnTo>
                    <a:pt x="13963" y="201031"/>
                  </a:lnTo>
                  <a:lnTo>
                    <a:pt x="53568" y="141322"/>
                  </a:lnTo>
                  <a:lnTo>
                    <a:pt x="81914" y="114328"/>
                  </a:lnTo>
                  <a:lnTo>
                    <a:pt x="115386" y="89573"/>
                  </a:lnTo>
                  <a:lnTo>
                    <a:pt x="153555" y="67308"/>
                  </a:lnTo>
                  <a:lnTo>
                    <a:pt x="195991" y="47783"/>
                  </a:lnTo>
                  <a:lnTo>
                    <a:pt x="242267" y="31248"/>
                  </a:lnTo>
                  <a:lnTo>
                    <a:pt x="291955" y="17951"/>
                  </a:lnTo>
                  <a:lnTo>
                    <a:pt x="344625" y="8145"/>
                  </a:lnTo>
                  <a:lnTo>
                    <a:pt x="399849" y="2077"/>
                  </a:lnTo>
                  <a:lnTo>
                    <a:pt x="457200" y="0"/>
                  </a:lnTo>
                  <a:lnTo>
                    <a:pt x="514550" y="2077"/>
                  </a:lnTo>
                  <a:lnTo>
                    <a:pt x="569774" y="8145"/>
                  </a:lnTo>
                  <a:lnTo>
                    <a:pt x="622444" y="17951"/>
                  </a:lnTo>
                  <a:lnTo>
                    <a:pt x="672132" y="31248"/>
                  </a:lnTo>
                  <a:lnTo>
                    <a:pt x="718408" y="47783"/>
                  </a:lnTo>
                  <a:lnTo>
                    <a:pt x="760844" y="67308"/>
                  </a:lnTo>
                  <a:lnTo>
                    <a:pt x="799013" y="89573"/>
                  </a:lnTo>
                  <a:lnTo>
                    <a:pt x="832485" y="114328"/>
                  </a:lnTo>
                  <a:lnTo>
                    <a:pt x="860831" y="141322"/>
                  </a:lnTo>
                  <a:lnTo>
                    <a:pt x="900436" y="201031"/>
                  </a:lnTo>
                  <a:lnTo>
                    <a:pt x="914400" y="266700"/>
                  </a:lnTo>
                  <a:lnTo>
                    <a:pt x="910837" y="300154"/>
                  </a:lnTo>
                  <a:lnTo>
                    <a:pt x="883625" y="363092"/>
                  </a:lnTo>
                  <a:lnTo>
                    <a:pt x="832485" y="419071"/>
                  </a:lnTo>
                  <a:lnTo>
                    <a:pt x="799013" y="443826"/>
                  </a:lnTo>
                  <a:lnTo>
                    <a:pt x="760844" y="466090"/>
                  </a:lnTo>
                  <a:lnTo>
                    <a:pt x="718408" y="485616"/>
                  </a:lnTo>
                  <a:lnTo>
                    <a:pt x="672132" y="502151"/>
                  </a:lnTo>
                  <a:lnTo>
                    <a:pt x="622444" y="515448"/>
                  </a:lnTo>
                  <a:lnTo>
                    <a:pt x="569774" y="525254"/>
                  </a:lnTo>
                  <a:lnTo>
                    <a:pt x="514550" y="531322"/>
                  </a:lnTo>
                  <a:lnTo>
                    <a:pt x="457200" y="533400"/>
                  </a:lnTo>
                  <a:lnTo>
                    <a:pt x="399849" y="531322"/>
                  </a:lnTo>
                  <a:lnTo>
                    <a:pt x="344625" y="525254"/>
                  </a:lnTo>
                  <a:lnTo>
                    <a:pt x="291955" y="515448"/>
                  </a:lnTo>
                  <a:lnTo>
                    <a:pt x="242267" y="502151"/>
                  </a:lnTo>
                  <a:lnTo>
                    <a:pt x="195991" y="485616"/>
                  </a:lnTo>
                  <a:lnTo>
                    <a:pt x="153555" y="466090"/>
                  </a:lnTo>
                  <a:lnTo>
                    <a:pt x="115386" y="443826"/>
                  </a:lnTo>
                  <a:lnTo>
                    <a:pt x="81914" y="419071"/>
                  </a:lnTo>
                  <a:lnTo>
                    <a:pt x="53568" y="392077"/>
                  </a:lnTo>
                  <a:lnTo>
                    <a:pt x="13963" y="332368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78047" y="1750163"/>
            <a:ext cx="64706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25" dirty="0">
                <a:latin typeface="Arial"/>
                <a:cs typeface="Arial"/>
              </a:rPr>
              <a:t>Bus </a:t>
            </a:r>
            <a:r>
              <a:rPr sz="1400" spc="-10" dirty="0">
                <a:latin typeface="Arial"/>
                <a:cs typeface="Arial"/>
              </a:rPr>
              <a:t>Adaptor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72200" y="1680314"/>
            <a:ext cx="952500" cy="571500"/>
            <a:chOff x="6172200" y="1680314"/>
            <a:chExt cx="952500" cy="571500"/>
          </a:xfrm>
        </p:grpSpPr>
        <p:sp>
          <p:nvSpPr>
            <p:cNvPr id="45" name="object 45"/>
            <p:cNvSpPr/>
            <p:nvPr/>
          </p:nvSpPr>
          <p:spPr>
            <a:xfrm>
              <a:off x="6191250" y="1699364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457200" y="0"/>
                  </a:moveTo>
                  <a:lnTo>
                    <a:pt x="399849" y="2077"/>
                  </a:lnTo>
                  <a:lnTo>
                    <a:pt x="344625" y="8145"/>
                  </a:lnTo>
                  <a:lnTo>
                    <a:pt x="291955" y="17951"/>
                  </a:lnTo>
                  <a:lnTo>
                    <a:pt x="242267" y="31248"/>
                  </a:lnTo>
                  <a:lnTo>
                    <a:pt x="195991" y="47783"/>
                  </a:lnTo>
                  <a:lnTo>
                    <a:pt x="153555" y="67308"/>
                  </a:lnTo>
                  <a:lnTo>
                    <a:pt x="115386" y="89573"/>
                  </a:lnTo>
                  <a:lnTo>
                    <a:pt x="81914" y="114328"/>
                  </a:lnTo>
                  <a:lnTo>
                    <a:pt x="53568" y="141322"/>
                  </a:lnTo>
                  <a:lnTo>
                    <a:pt x="13963" y="201031"/>
                  </a:lnTo>
                  <a:lnTo>
                    <a:pt x="0" y="266700"/>
                  </a:lnTo>
                  <a:lnTo>
                    <a:pt x="3562" y="300154"/>
                  </a:lnTo>
                  <a:lnTo>
                    <a:pt x="30774" y="363092"/>
                  </a:lnTo>
                  <a:lnTo>
                    <a:pt x="81914" y="419071"/>
                  </a:lnTo>
                  <a:lnTo>
                    <a:pt x="115386" y="443826"/>
                  </a:lnTo>
                  <a:lnTo>
                    <a:pt x="153555" y="466091"/>
                  </a:lnTo>
                  <a:lnTo>
                    <a:pt x="195991" y="485616"/>
                  </a:lnTo>
                  <a:lnTo>
                    <a:pt x="242267" y="502151"/>
                  </a:lnTo>
                  <a:lnTo>
                    <a:pt x="291955" y="515448"/>
                  </a:lnTo>
                  <a:lnTo>
                    <a:pt x="344625" y="525254"/>
                  </a:lnTo>
                  <a:lnTo>
                    <a:pt x="399849" y="531322"/>
                  </a:lnTo>
                  <a:lnTo>
                    <a:pt x="457200" y="533400"/>
                  </a:lnTo>
                  <a:lnTo>
                    <a:pt x="514550" y="531322"/>
                  </a:lnTo>
                  <a:lnTo>
                    <a:pt x="569774" y="525254"/>
                  </a:lnTo>
                  <a:lnTo>
                    <a:pt x="622444" y="515448"/>
                  </a:lnTo>
                  <a:lnTo>
                    <a:pt x="672131" y="502151"/>
                  </a:lnTo>
                  <a:lnTo>
                    <a:pt x="718407" y="485616"/>
                  </a:lnTo>
                  <a:lnTo>
                    <a:pt x="760844" y="466091"/>
                  </a:lnTo>
                  <a:lnTo>
                    <a:pt x="799012" y="443826"/>
                  </a:lnTo>
                  <a:lnTo>
                    <a:pt x="832484" y="419071"/>
                  </a:lnTo>
                  <a:lnTo>
                    <a:pt x="860831" y="392077"/>
                  </a:lnTo>
                  <a:lnTo>
                    <a:pt x="900436" y="332368"/>
                  </a:lnTo>
                  <a:lnTo>
                    <a:pt x="914400" y="266700"/>
                  </a:lnTo>
                  <a:lnTo>
                    <a:pt x="910837" y="233245"/>
                  </a:lnTo>
                  <a:lnTo>
                    <a:pt x="883625" y="170307"/>
                  </a:lnTo>
                  <a:lnTo>
                    <a:pt x="832484" y="114328"/>
                  </a:lnTo>
                  <a:lnTo>
                    <a:pt x="799012" y="89573"/>
                  </a:lnTo>
                  <a:lnTo>
                    <a:pt x="760844" y="67308"/>
                  </a:lnTo>
                  <a:lnTo>
                    <a:pt x="718407" y="47783"/>
                  </a:lnTo>
                  <a:lnTo>
                    <a:pt x="672131" y="31248"/>
                  </a:lnTo>
                  <a:lnTo>
                    <a:pt x="622444" y="17951"/>
                  </a:lnTo>
                  <a:lnTo>
                    <a:pt x="569774" y="8145"/>
                  </a:lnTo>
                  <a:lnTo>
                    <a:pt x="514550" y="207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91250" y="1699364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266700"/>
                  </a:moveTo>
                  <a:lnTo>
                    <a:pt x="13963" y="201031"/>
                  </a:lnTo>
                  <a:lnTo>
                    <a:pt x="53568" y="141322"/>
                  </a:lnTo>
                  <a:lnTo>
                    <a:pt x="81914" y="114328"/>
                  </a:lnTo>
                  <a:lnTo>
                    <a:pt x="115386" y="89573"/>
                  </a:lnTo>
                  <a:lnTo>
                    <a:pt x="153555" y="67308"/>
                  </a:lnTo>
                  <a:lnTo>
                    <a:pt x="195991" y="47783"/>
                  </a:lnTo>
                  <a:lnTo>
                    <a:pt x="242267" y="31248"/>
                  </a:lnTo>
                  <a:lnTo>
                    <a:pt x="291955" y="17951"/>
                  </a:lnTo>
                  <a:lnTo>
                    <a:pt x="344625" y="8145"/>
                  </a:lnTo>
                  <a:lnTo>
                    <a:pt x="399849" y="2077"/>
                  </a:lnTo>
                  <a:lnTo>
                    <a:pt x="457200" y="0"/>
                  </a:lnTo>
                  <a:lnTo>
                    <a:pt x="514550" y="2077"/>
                  </a:lnTo>
                  <a:lnTo>
                    <a:pt x="569774" y="8145"/>
                  </a:lnTo>
                  <a:lnTo>
                    <a:pt x="622444" y="17951"/>
                  </a:lnTo>
                  <a:lnTo>
                    <a:pt x="672132" y="31248"/>
                  </a:lnTo>
                  <a:lnTo>
                    <a:pt x="718408" y="47783"/>
                  </a:lnTo>
                  <a:lnTo>
                    <a:pt x="760844" y="67308"/>
                  </a:lnTo>
                  <a:lnTo>
                    <a:pt x="799013" y="89573"/>
                  </a:lnTo>
                  <a:lnTo>
                    <a:pt x="832485" y="114328"/>
                  </a:lnTo>
                  <a:lnTo>
                    <a:pt x="860831" y="141322"/>
                  </a:lnTo>
                  <a:lnTo>
                    <a:pt x="900436" y="201031"/>
                  </a:lnTo>
                  <a:lnTo>
                    <a:pt x="914400" y="266700"/>
                  </a:lnTo>
                  <a:lnTo>
                    <a:pt x="910837" y="300154"/>
                  </a:lnTo>
                  <a:lnTo>
                    <a:pt x="883625" y="363092"/>
                  </a:lnTo>
                  <a:lnTo>
                    <a:pt x="832485" y="419071"/>
                  </a:lnTo>
                  <a:lnTo>
                    <a:pt x="799013" y="443826"/>
                  </a:lnTo>
                  <a:lnTo>
                    <a:pt x="760844" y="466090"/>
                  </a:lnTo>
                  <a:lnTo>
                    <a:pt x="718408" y="485616"/>
                  </a:lnTo>
                  <a:lnTo>
                    <a:pt x="672132" y="502151"/>
                  </a:lnTo>
                  <a:lnTo>
                    <a:pt x="622444" y="515448"/>
                  </a:lnTo>
                  <a:lnTo>
                    <a:pt x="569774" y="525254"/>
                  </a:lnTo>
                  <a:lnTo>
                    <a:pt x="514550" y="531322"/>
                  </a:lnTo>
                  <a:lnTo>
                    <a:pt x="457200" y="533400"/>
                  </a:lnTo>
                  <a:lnTo>
                    <a:pt x="399849" y="531322"/>
                  </a:lnTo>
                  <a:lnTo>
                    <a:pt x="344625" y="525254"/>
                  </a:lnTo>
                  <a:lnTo>
                    <a:pt x="291955" y="515448"/>
                  </a:lnTo>
                  <a:lnTo>
                    <a:pt x="242267" y="502151"/>
                  </a:lnTo>
                  <a:lnTo>
                    <a:pt x="195991" y="485616"/>
                  </a:lnTo>
                  <a:lnTo>
                    <a:pt x="153555" y="466090"/>
                  </a:lnTo>
                  <a:lnTo>
                    <a:pt x="115386" y="443826"/>
                  </a:lnTo>
                  <a:lnTo>
                    <a:pt x="81914" y="419071"/>
                  </a:lnTo>
                  <a:lnTo>
                    <a:pt x="53568" y="392077"/>
                  </a:lnTo>
                  <a:lnTo>
                    <a:pt x="13963" y="332368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01882" y="1724763"/>
            <a:ext cx="64706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25" dirty="0">
                <a:latin typeface="Arial"/>
                <a:cs typeface="Arial"/>
              </a:rPr>
              <a:t>Bus </a:t>
            </a:r>
            <a:r>
              <a:rPr sz="1400" spc="-10" dirty="0">
                <a:latin typeface="Arial"/>
                <a:cs typeface="Arial"/>
              </a:rPr>
              <a:t>Adaptor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73650" y="1604114"/>
            <a:ext cx="2400300" cy="1035050"/>
            <a:chOff x="5073650" y="1604114"/>
            <a:chExt cx="2400300" cy="1035050"/>
          </a:xfrm>
        </p:grpSpPr>
        <p:sp>
          <p:nvSpPr>
            <p:cNvPr id="49" name="object 49"/>
            <p:cNvSpPr/>
            <p:nvPr/>
          </p:nvSpPr>
          <p:spPr>
            <a:xfrm>
              <a:off x="5626100" y="1927964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>
                  <a:moveTo>
                    <a:pt x="0" y="0"/>
                  </a:moveTo>
                  <a:lnTo>
                    <a:pt x="565150" y="1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73650" y="2308964"/>
              <a:ext cx="114300" cy="330200"/>
            </a:xfrm>
            <a:custGeom>
              <a:avLst/>
              <a:gdLst/>
              <a:ahLst/>
              <a:cxnLst/>
              <a:rect l="l" t="t" r="r" b="b"/>
              <a:pathLst>
                <a:path w="114300" h="330200">
                  <a:moveTo>
                    <a:pt x="38100" y="215900"/>
                  </a:moveTo>
                  <a:lnTo>
                    <a:pt x="0" y="215900"/>
                  </a:lnTo>
                  <a:lnTo>
                    <a:pt x="57151" y="330200"/>
                  </a:lnTo>
                  <a:lnTo>
                    <a:pt x="104775" y="234950"/>
                  </a:lnTo>
                  <a:lnTo>
                    <a:pt x="38100" y="234950"/>
                  </a:lnTo>
                  <a:lnTo>
                    <a:pt x="38100" y="215900"/>
                  </a:lnTo>
                  <a:close/>
                </a:path>
                <a:path w="114300" h="33020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234950"/>
                  </a:lnTo>
                  <a:lnTo>
                    <a:pt x="76200" y="234950"/>
                  </a:lnTo>
                  <a:lnTo>
                    <a:pt x="76200" y="95250"/>
                  </a:lnTo>
                  <a:close/>
                </a:path>
                <a:path w="114300" h="330200">
                  <a:moveTo>
                    <a:pt x="114300" y="215900"/>
                  </a:moveTo>
                  <a:lnTo>
                    <a:pt x="76200" y="215900"/>
                  </a:lnTo>
                  <a:lnTo>
                    <a:pt x="76200" y="234950"/>
                  </a:lnTo>
                  <a:lnTo>
                    <a:pt x="104775" y="234950"/>
                  </a:lnTo>
                  <a:lnTo>
                    <a:pt x="114300" y="215900"/>
                  </a:lnTo>
                  <a:close/>
                </a:path>
                <a:path w="114300" h="33020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3020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1550" y="1623164"/>
              <a:ext cx="1403350" cy="6350"/>
            </a:xfrm>
            <a:custGeom>
              <a:avLst/>
              <a:gdLst/>
              <a:ahLst/>
              <a:cxnLst/>
              <a:rect l="l" t="t" r="r" b="b"/>
              <a:pathLst>
                <a:path w="1403350" h="6350">
                  <a:moveTo>
                    <a:pt x="1403350" y="63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51550" y="1623164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1" y="30480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02" y="78231"/>
            <a:ext cx="1156271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581390" algn="l"/>
              </a:tabLst>
            </a:pPr>
            <a:r>
              <a:rPr sz="4300" dirty="0"/>
              <a:t>Example:</a:t>
            </a:r>
            <a:r>
              <a:rPr sz="4300" spc="-10" dirty="0"/>
              <a:t> </a:t>
            </a:r>
            <a:r>
              <a:rPr sz="4300" dirty="0"/>
              <a:t>Memory-Mapped</a:t>
            </a:r>
            <a:r>
              <a:rPr sz="4300" spc="-5" dirty="0"/>
              <a:t> </a:t>
            </a:r>
            <a:r>
              <a:rPr sz="4300" spc="-10" dirty="0"/>
              <a:t>Display</a:t>
            </a:r>
            <a:r>
              <a:rPr sz="4300" dirty="0"/>
              <a:t>	</a:t>
            </a:r>
            <a:r>
              <a:rPr sz="4300" spc="-10" dirty="0"/>
              <a:t>Controller</a:t>
            </a:r>
            <a:r>
              <a:rPr sz="4300" spc="-295" dirty="0"/>
              <a:t> </a:t>
            </a:r>
            <a:r>
              <a:rPr sz="2700" b="0" spc="-37" baseline="58641" dirty="0">
                <a:latin typeface="Gulim"/>
                <a:cs typeface="Gulim"/>
              </a:rPr>
              <a:t>114</a:t>
            </a:r>
            <a:endParaRPr sz="2700" baseline="58641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352" y="1071371"/>
            <a:ext cx="6922134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latin typeface="Dotum"/>
                <a:cs typeface="Dotum"/>
              </a:rPr>
              <a:t>Memory-</a:t>
            </a:r>
            <a:r>
              <a:rPr sz="2600" spc="-10" dirty="0">
                <a:latin typeface="Dotum"/>
                <a:cs typeface="Dotum"/>
              </a:rPr>
              <a:t>Mapped:</a:t>
            </a:r>
            <a:endParaRPr sz="2600">
              <a:latin typeface="Dotum"/>
              <a:cs typeface="Dotum"/>
            </a:endParaRPr>
          </a:p>
          <a:p>
            <a:pPr marL="697865" marR="5080" lvl="1" indent="-228600">
              <a:lnSpc>
                <a:spcPts val="2400"/>
              </a:lnSpc>
              <a:spcBef>
                <a:spcPts val="2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Hardware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80" dirty="0">
                <a:latin typeface="Dotum"/>
                <a:cs typeface="Dotum"/>
              </a:rPr>
              <a:t>maps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control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registers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and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35" dirty="0">
                <a:latin typeface="Dotum"/>
                <a:cs typeface="Dotum"/>
              </a:rPr>
              <a:t>display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me </a:t>
            </a:r>
            <a:r>
              <a:rPr sz="2200" dirty="0">
                <a:latin typeface="Dotum"/>
                <a:cs typeface="Dotum"/>
              </a:rPr>
              <a:t>mory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into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physical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70" dirty="0">
                <a:latin typeface="Dotum"/>
                <a:cs typeface="Dotum"/>
              </a:rPr>
              <a:t>address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space</a:t>
            </a:r>
            <a:endParaRPr sz="22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4553" y="2113279"/>
            <a:ext cx="6552565" cy="174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9235">
              <a:lnSpc>
                <a:spcPts val="175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-40" dirty="0">
                <a:latin typeface="Dotum"/>
                <a:cs typeface="Dotum"/>
              </a:rPr>
              <a:t>Addresses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spc="-30" dirty="0">
                <a:latin typeface="Dotum"/>
                <a:cs typeface="Dotum"/>
              </a:rPr>
              <a:t>set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by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hardware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jumpers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or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programming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at</a:t>
            </a:r>
            <a:r>
              <a:rPr sz="1500" spc="-1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boot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time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ts val="247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latin typeface="Dotum"/>
                <a:cs typeface="Dotum"/>
              </a:rPr>
              <a:t>Simply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85" dirty="0">
                <a:latin typeface="Dotum"/>
                <a:cs typeface="Dotum"/>
              </a:rPr>
              <a:t>writing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35" dirty="0">
                <a:latin typeface="Dotum"/>
                <a:cs typeface="Dotum"/>
              </a:rPr>
              <a:t>display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memory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60" dirty="0">
                <a:latin typeface="Dotum"/>
                <a:cs typeface="Dotum"/>
              </a:rPr>
              <a:t>(also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called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25" dirty="0">
                <a:latin typeface="Dotum"/>
                <a:cs typeface="Dotum"/>
              </a:rPr>
              <a:t>the</a:t>
            </a:r>
            <a:endParaRPr sz="2200">
              <a:latin typeface="Dotum"/>
              <a:cs typeface="Dotum"/>
            </a:endParaRPr>
          </a:p>
          <a:p>
            <a:pPr marL="240665">
              <a:lnSpc>
                <a:spcPts val="2520"/>
              </a:lnSpc>
            </a:pPr>
            <a:r>
              <a:rPr sz="2200" dirty="0">
                <a:latin typeface="MS PGothic"/>
                <a:cs typeface="MS PGothic"/>
              </a:rPr>
              <a:t>“</a:t>
            </a:r>
            <a:r>
              <a:rPr sz="2200" dirty="0">
                <a:latin typeface="Dotum"/>
                <a:cs typeface="Dotum"/>
              </a:rPr>
              <a:t>frame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buffer</a:t>
            </a:r>
            <a:r>
              <a:rPr sz="2200" dirty="0">
                <a:latin typeface="MS PGothic"/>
                <a:cs typeface="MS PGothic"/>
              </a:rPr>
              <a:t>”</a:t>
            </a:r>
            <a:r>
              <a:rPr sz="2200" dirty="0">
                <a:latin typeface="Dotum"/>
                <a:cs typeface="Dotum"/>
              </a:rPr>
              <a:t>)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changes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image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on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screen</a:t>
            </a:r>
            <a:endParaRPr sz="2200">
              <a:latin typeface="Dotum"/>
              <a:cs typeface="Dotum"/>
            </a:endParaRPr>
          </a:p>
          <a:p>
            <a:pPr marL="698500" lvl="1" indent="-22923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dirty="0">
                <a:latin typeface="Dotum"/>
                <a:cs typeface="Dotum"/>
              </a:rPr>
              <a:t>Addr:</a:t>
            </a:r>
            <a:r>
              <a:rPr sz="1500" spc="105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0x8000F000—</a:t>
            </a:r>
            <a:r>
              <a:rPr sz="1500" spc="-10" dirty="0">
                <a:latin typeface="Dotum"/>
                <a:cs typeface="Dotum"/>
              </a:rPr>
              <a:t>0x8000FFFF</a:t>
            </a:r>
            <a:endParaRPr sz="1500">
              <a:latin typeface="Dotum"/>
              <a:cs typeface="Dotum"/>
            </a:endParaRPr>
          </a:p>
          <a:p>
            <a:pPr marL="240665" marR="29845" indent="-228600">
              <a:lnSpc>
                <a:spcPts val="228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80" dirty="0">
                <a:latin typeface="Dotum"/>
                <a:cs typeface="Dotum"/>
              </a:rPr>
              <a:t>Writing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graphics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description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100" dirty="0">
                <a:latin typeface="Dotum"/>
                <a:cs typeface="Dotum"/>
              </a:rPr>
              <a:t>command-</a:t>
            </a:r>
            <a:r>
              <a:rPr sz="2200" spc="-10" dirty="0">
                <a:latin typeface="Dotum"/>
                <a:cs typeface="Dotum"/>
              </a:rPr>
              <a:t>queue </a:t>
            </a:r>
            <a:r>
              <a:rPr sz="2200" spc="-20" dirty="0">
                <a:latin typeface="Dotum"/>
                <a:cs typeface="Dotum"/>
              </a:rPr>
              <a:t>area</a:t>
            </a:r>
            <a:endParaRPr sz="22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1752" y="3841495"/>
            <a:ext cx="48475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85" dirty="0">
                <a:latin typeface="Dotum"/>
                <a:cs typeface="Dotum"/>
              </a:rPr>
              <a:t>Say</a:t>
            </a:r>
            <a:r>
              <a:rPr sz="1500" spc="-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enter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a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set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triangles</a:t>
            </a:r>
            <a:r>
              <a:rPr sz="1500" spc="-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that</a:t>
            </a:r>
            <a:r>
              <a:rPr sz="1500" spc="-25" dirty="0">
                <a:latin typeface="Dotum"/>
                <a:cs typeface="Dotum"/>
              </a:rPr>
              <a:t> </a:t>
            </a:r>
            <a:r>
              <a:rPr sz="1500" spc="-30" dirty="0">
                <a:latin typeface="Dotum"/>
                <a:cs typeface="Dotum"/>
              </a:rPr>
              <a:t>describe</a:t>
            </a:r>
            <a:r>
              <a:rPr sz="1500" spc="-50" dirty="0">
                <a:latin typeface="Dotum"/>
                <a:cs typeface="Dotum"/>
              </a:rPr>
              <a:t> some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scene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Addr:</a:t>
            </a:r>
            <a:r>
              <a:rPr sz="1500" spc="6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0x80010000—</a:t>
            </a:r>
            <a:r>
              <a:rPr sz="1500" spc="-10" dirty="0">
                <a:latin typeface="Dotum"/>
                <a:cs typeface="Dotum"/>
              </a:rPr>
              <a:t>0x8001FFFF</a:t>
            </a:r>
            <a:endParaRPr sz="15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553" y="4298188"/>
            <a:ext cx="6430010" cy="9582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0665" marR="5080" indent="-228600">
              <a:lnSpc>
                <a:spcPts val="2300"/>
              </a:lnSpc>
              <a:spcBef>
                <a:spcPts val="4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80" dirty="0">
                <a:latin typeface="Dotum"/>
                <a:cs typeface="Dotum"/>
              </a:rPr>
              <a:t>Writing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30" dirty="0">
                <a:latin typeface="Dotum"/>
                <a:cs typeface="Dotum"/>
              </a:rPr>
              <a:t>command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register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may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cause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on- </a:t>
            </a:r>
            <a:r>
              <a:rPr sz="2200" dirty="0">
                <a:latin typeface="Dotum"/>
                <a:cs typeface="Dotum"/>
              </a:rPr>
              <a:t>board</a:t>
            </a:r>
            <a:r>
              <a:rPr sz="2200" spc="-40" dirty="0">
                <a:latin typeface="Dotum"/>
                <a:cs typeface="Dotum"/>
              </a:rPr>
              <a:t> </a:t>
            </a:r>
            <a:r>
              <a:rPr sz="2200" spc="-30" dirty="0">
                <a:latin typeface="Dotum"/>
                <a:cs typeface="Dotum"/>
              </a:rPr>
              <a:t>graphics</a:t>
            </a:r>
            <a:r>
              <a:rPr sz="2200" spc="-3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hardware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3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do</a:t>
            </a:r>
            <a:endParaRPr sz="2200">
              <a:latin typeface="Dotum"/>
              <a:cs typeface="Dotum"/>
            </a:endParaRPr>
          </a:p>
          <a:p>
            <a:pPr marL="240665">
              <a:lnSpc>
                <a:spcPts val="2385"/>
              </a:lnSpc>
            </a:pPr>
            <a:r>
              <a:rPr sz="2200" spc="-10" dirty="0">
                <a:latin typeface="Dotum"/>
                <a:cs typeface="Dotum"/>
              </a:rPr>
              <a:t>something</a:t>
            </a:r>
            <a:endParaRPr sz="220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1752" y="5237479"/>
            <a:ext cx="2659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85" dirty="0">
                <a:latin typeface="Dotum"/>
                <a:cs typeface="Dotum"/>
              </a:rPr>
              <a:t>Say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render</a:t>
            </a:r>
            <a:r>
              <a:rPr sz="1500" spc="-1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the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above</a:t>
            </a:r>
            <a:r>
              <a:rPr sz="1500" spc="-25" dirty="0">
                <a:latin typeface="Dotum"/>
                <a:cs typeface="Dotum"/>
              </a:rPr>
              <a:t> scene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Addr:</a:t>
            </a:r>
            <a:r>
              <a:rPr sz="1500" spc="-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0x0007F004</a:t>
            </a:r>
            <a:endParaRPr sz="150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352" y="5682996"/>
            <a:ext cx="5783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latin typeface="Dotum"/>
                <a:cs typeface="Dotum"/>
              </a:rPr>
              <a:t>Can</a:t>
            </a:r>
            <a:r>
              <a:rPr sz="2600" spc="-9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protect</a:t>
            </a:r>
            <a:r>
              <a:rPr sz="2600" spc="-90" dirty="0">
                <a:latin typeface="Dotum"/>
                <a:cs typeface="Dotum"/>
              </a:rPr>
              <a:t> </a:t>
            </a:r>
            <a:r>
              <a:rPr sz="2600" spc="145" dirty="0">
                <a:latin typeface="Dotum"/>
                <a:cs typeface="Dotum"/>
              </a:rPr>
              <a:t>with</a:t>
            </a:r>
            <a:r>
              <a:rPr sz="2600" spc="-95" dirty="0">
                <a:latin typeface="Dotum"/>
                <a:cs typeface="Dotum"/>
              </a:rPr>
              <a:t> </a:t>
            </a:r>
            <a:r>
              <a:rPr sz="2600" spc="-85" dirty="0">
                <a:latin typeface="Dotum"/>
                <a:cs typeface="Dotum"/>
              </a:rPr>
              <a:t>address</a:t>
            </a:r>
            <a:r>
              <a:rPr sz="2600" spc="-9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translation</a:t>
            </a:r>
            <a:endParaRPr sz="2600">
              <a:latin typeface="Dotum"/>
              <a:cs typeface="Dotum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0502" y="4157459"/>
            <a:ext cx="1181099" cy="1551416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212552" y="723900"/>
          <a:ext cx="1257300" cy="4342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92710" marR="64135">
                        <a:lnSpc>
                          <a:spcPct val="995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Graphics Command Queue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92710" marR="292735">
                        <a:lnSpc>
                          <a:spcPts val="21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Display Memory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Command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Status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929428" y="2800350"/>
            <a:ext cx="1163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0x8000F000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35778" y="1962149"/>
            <a:ext cx="1153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0x80010000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9678" y="5245100"/>
            <a:ext cx="234759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b="1" dirty="0">
                <a:latin typeface="Arial"/>
                <a:cs typeface="Arial"/>
              </a:rPr>
              <a:t>Physical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Address Space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31016" y="3615690"/>
            <a:ext cx="1163955" cy="635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b="1" spc="-10" dirty="0">
                <a:latin typeface="Arial"/>
                <a:cs typeface="Arial"/>
              </a:rPr>
              <a:t>0x0007F004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-10" dirty="0">
                <a:latin typeface="Arial"/>
                <a:cs typeface="Arial"/>
              </a:rPr>
              <a:t>0x0007F000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48478" y="1015999"/>
            <a:ext cx="1153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Arial"/>
                <a:cs typeface="Arial"/>
              </a:rPr>
              <a:t>0x80020000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10064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3929" algn="l"/>
              </a:tabLst>
            </a:pPr>
            <a:r>
              <a:rPr spc="-10" dirty="0"/>
              <a:t>Transferring</a:t>
            </a:r>
            <a:r>
              <a:rPr dirty="0"/>
              <a:t>	Data</a:t>
            </a:r>
            <a:r>
              <a:rPr spc="-215" dirty="0"/>
              <a:t> </a:t>
            </a:r>
            <a:r>
              <a:rPr spc="-40" dirty="0"/>
              <a:t>To/From</a:t>
            </a:r>
            <a:r>
              <a:rPr spc="-135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281" y="1072388"/>
            <a:ext cx="4196715" cy="450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563C1"/>
                </a:solidFill>
                <a:latin typeface="Gulim"/>
                <a:cs typeface="Gulim"/>
              </a:rPr>
              <a:t>Programmed</a:t>
            </a:r>
            <a:r>
              <a:rPr sz="2400" spc="-65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-20" dirty="0">
                <a:solidFill>
                  <a:srgbClr val="0563C1"/>
                </a:solidFill>
                <a:latin typeface="Gulim"/>
                <a:cs typeface="Gulim"/>
              </a:rPr>
              <a:t>I/O:</a:t>
            </a:r>
            <a:endParaRPr sz="2400">
              <a:latin typeface="Gulim"/>
              <a:cs typeface="Gulim"/>
            </a:endParaRPr>
          </a:p>
          <a:p>
            <a:pPr marL="697865" marR="8255" lvl="1" indent="-228600">
              <a:lnSpc>
                <a:spcPts val="221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80" dirty="0">
                <a:latin typeface="Dotum"/>
                <a:cs typeface="Dotum"/>
              </a:rPr>
              <a:t>Each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byte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transferred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via </a:t>
            </a:r>
            <a:r>
              <a:rPr sz="2000" spc="-45" dirty="0">
                <a:latin typeface="Dotum"/>
                <a:cs typeface="Dotum"/>
              </a:rPr>
              <a:t>processor</a:t>
            </a:r>
            <a:r>
              <a:rPr sz="2000" spc="-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in/out</a:t>
            </a:r>
            <a:r>
              <a:rPr sz="2000" spc="-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or</a:t>
            </a:r>
            <a:r>
              <a:rPr sz="2000" spc="-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load/store</a:t>
            </a:r>
            <a:endParaRPr sz="2000">
              <a:latin typeface="Dotum"/>
              <a:cs typeface="Dotum"/>
            </a:endParaRPr>
          </a:p>
          <a:p>
            <a:pPr marL="698500" lvl="1" indent="-229235">
              <a:lnSpc>
                <a:spcPts val="204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latin typeface="Dotum"/>
                <a:cs typeface="Dotum"/>
              </a:rPr>
              <a:t>Pro: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Simple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hardware,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easy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30" dirty="0">
                <a:latin typeface="Dotum"/>
                <a:cs typeface="Dotum"/>
              </a:rPr>
              <a:t>to</a:t>
            </a:r>
            <a:endParaRPr sz="2000">
              <a:latin typeface="Dotum"/>
              <a:cs typeface="Dotum"/>
            </a:endParaRPr>
          </a:p>
          <a:p>
            <a:pPr marL="697865">
              <a:lnSpc>
                <a:spcPts val="2255"/>
              </a:lnSpc>
            </a:pPr>
            <a:r>
              <a:rPr sz="2000" spc="-10" dirty="0">
                <a:latin typeface="Dotum"/>
                <a:cs typeface="Dotum"/>
              </a:rPr>
              <a:t>program</a:t>
            </a:r>
            <a:endParaRPr sz="2000">
              <a:latin typeface="Dotum"/>
              <a:cs typeface="Dotum"/>
            </a:endParaRPr>
          </a:p>
          <a:p>
            <a:pPr marL="697865" marR="375285" lvl="1" indent="-228600">
              <a:lnSpc>
                <a:spcPct val="895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Dotum"/>
                <a:cs typeface="Dotum"/>
              </a:rPr>
              <a:t>Con:</a:t>
            </a:r>
            <a:r>
              <a:rPr sz="2000" spc="-13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Consumes</a:t>
            </a:r>
            <a:r>
              <a:rPr sz="2000" spc="-12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processor </a:t>
            </a:r>
            <a:r>
              <a:rPr sz="2000" spc="-100" dirty="0">
                <a:latin typeface="Dotum"/>
                <a:cs typeface="Dotum"/>
              </a:rPr>
              <a:t>cycles</a:t>
            </a:r>
            <a:r>
              <a:rPr sz="2000" spc="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proportional</a:t>
            </a:r>
            <a:r>
              <a:rPr sz="2000" spc="1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1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data size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ts val="263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Direct</a:t>
            </a:r>
            <a:r>
              <a:rPr sz="2400" spc="-135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60" dirty="0">
                <a:solidFill>
                  <a:srgbClr val="0563C1"/>
                </a:solidFill>
                <a:latin typeface="Gulim"/>
                <a:cs typeface="Gulim"/>
              </a:rPr>
              <a:t>Memory</a:t>
            </a:r>
            <a:r>
              <a:rPr sz="2400" spc="-14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Access:</a:t>
            </a:r>
            <a:endParaRPr sz="2400">
              <a:latin typeface="Gulim"/>
              <a:cs typeface="Gulim"/>
            </a:endParaRPr>
          </a:p>
          <a:p>
            <a:pPr marL="697865" marR="645795" lvl="1" indent="-228600">
              <a:lnSpc>
                <a:spcPts val="221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Give</a:t>
            </a:r>
            <a:r>
              <a:rPr sz="2000" spc="-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controller</a:t>
            </a:r>
            <a:r>
              <a:rPr sz="2000" spc="-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access</a:t>
            </a:r>
            <a:r>
              <a:rPr sz="2000" dirty="0">
                <a:latin typeface="Dotum"/>
                <a:cs typeface="Dotum"/>
              </a:rPr>
              <a:t> </a:t>
            </a:r>
            <a:r>
              <a:rPr sz="2000" spc="25" dirty="0">
                <a:latin typeface="Dotum"/>
                <a:cs typeface="Dotum"/>
              </a:rPr>
              <a:t>to </a:t>
            </a:r>
            <a:r>
              <a:rPr sz="2000" spc="-10" dirty="0">
                <a:latin typeface="Dotum"/>
                <a:cs typeface="Dotum"/>
              </a:rPr>
              <a:t>memory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bus</a:t>
            </a:r>
            <a:endParaRPr sz="2000">
              <a:latin typeface="Dotum"/>
              <a:cs typeface="Dotum"/>
            </a:endParaRPr>
          </a:p>
          <a:p>
            <a:pPr marL="697865" marR="147955" lvl="1" indent="-228600">
              <a:lnSpc>
                <a:spcPts val="218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Ask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it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to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transfer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blocks </a:t>
            </a:r>
            <a:r>
              <a:rPr sz="2000" dirty="0">
                <a:latin typeface="Dotum"/>
                <a:cs typeface="Dotum"/>
              </a:rPr>
              <a:t>to/from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memory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directly</a:t>
            </a:r>
            <a:endParaRPr sz="2000">
              <a:latin typeface="Dotum"/>
              <a:cs typeface="Dotum"/>
            </a:endParaRPr>
          </a:p>
          <a:p>
            <a:pPr marL="240665" marR="1062990" indent="-228600">
              <a:lnSpc>
                <a:spcPts val="2590"/>
              </a:lnSpc>
              <a:spcBef>
                <a:spcPts val="11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Gulim"/>
                <a:cs typeface="Gulim"/>
              </a:rPr>
              <a:t>Sample</a:t>
            </a:r>
            <a:r>
              <a:rPr sz="2400" spc="-14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interaction </a:t>
            </a:r>
            <a:r>
              <a:rPr sz="2400" spc="100" dirty="0">
                <a:latin typeface="Gulim"/>
                <a:cs typeface="Gulim"/>
              </a:rPr>
              <a:t>with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185" dirty="0">
                <a:latin typeface="Gulim"/>
                <a:cs typeface="Gulim"/>
              </a:rPr>
              <a:t>DMA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controller</a:t>
            </a:r>
            <a:endParaRPr sz="24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12559" y="1246814"/>
            <a:ext cx="7351395" cy="4904740"/>
            <a:chOff x="4512559" y="1246814"/>
            <a:chExt cx="7351395" cy="4904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2559" y="1246814"/>
              <a:ext cx="7350827" cy="49046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85860" y="3325713"/>
              <a:ext cx="5204460" cy="1562100"/>
            </a:xfrm>
            <a:custGeom>
              <a:avLst/>
              <a:gdLst/>
              <a:ahLst/>
              <a:cxnLst/>
              <a:rect l="l" t="t" r="r" b="b"/>
              <a:pathLst>
                <a:path w="5204459" h="1562100">
                  <a:moveTo>
                    <a:pt x="81665" y="1505941"/>
                  </a:moveTo>
                  <a:lnTo>
                    <a:pt x="61291" y="1549399"/>
                  </a:lnTo>
                  <a:lnTo>
                    <a:pt x="109623" y="1562099"/>
                  </a:lnTo>
                  <a:lnTo>
                    <a:pt x="125501" y="1536699"/>
                  </a:lnTo>
                  <a:lnTo>
                    <a:pt x="91353" y="1536699"/>
                  </a:lnTo>
                  <a:lnTo>
                    <a:pt x="81665" y="1505941"/>
                  </a:lnTo>
                  <a:close/>
                </a:path>
                <a:path w="5204459" h="1562100">
                  <a:moveTo>
                    <a:pt x="85107" y="1498599"/>
                  </a:moveTo>
                  <a:lnTo>
                    <a:pt x="81665" y="1505941"/>
                  </a:lnTo>
                  <a:lnTo>
                    <a:pt x="91353" y="1536699"/>
                  </a:lnTo>
                  <a:lnTo>
                    <a:pt x="103377" y="1523999"/>
                  </a:lnTo>
                  <a:lnTo>
                    <a:pt x="96369" y="1504518"/>
                  </a:lnTo>
                  <a:lnTo>
                    <a:pt x="85107" y="1498599"/>
                  </a:lnTo>
                  <a:close/>
                </a:path>
                <a:path w="5204459" h="1562100">
                  <a:moveTo>
                    <a:pt x="96369" y="1504518"/>
                  </a:moveTo>
                  <a:lnTo>
                    <a:pt x="103377" y="1523999"/>
                  </a:lnTo>
                  <a:lnTo>
                    <a:pt x="91353" y="1536699"/>
                  </a:lnTo>
                  <a:lnTo>
                    <a:pt x="125501" y="1536699"/>
                  </a:lnTo>
                  <a:lnTo>
                    <a:pt x="133440" y="1523999"/>
                  </a:lnTo>
                  <a:lnTo>
                    <a:pt x="96369" y="1504518"/>
                  </a:lnTo>
                  <a:close/>
                </a:path>
                <a:path w="5204459" h="1562100">
                  <a:moveTo>
                    <a:pt x="231169" y="901699"/>
                  </a:moveTo>
                  <a:lnTo>
                    <a:pt x="172532" y="901699"/>
                  </a:lnTo>
                  <a:lnTo>
                    <a:pt x="148941" y="914399"/>
                  </a:lnTo>
                  <a:lnTo>
                    <a:pt x="108936" y="939799"/>
                  </a:lnTo>
                  <a:lnTo>
                    <a:pt x="75910" y="965199"/>
                  </a:lnTo>
                  <a:lnTo>
                    <a:pt x="38487" y="1003299"/>
                  </a:lnTo>
                  <a:lnTo>
                    <a:pt x="29049" y="1028699"/>
                  </a:lnTo>
                  <a:lnTo>
                    <a:pt x="21046" y="1041399"/>
                  </a:lnTo>
                  <a:lnTo>
                    <a:pt x="14415" y="1054099"/>
                  </a:lnTo>
                  <a:lnTo>
                    <a:pt x="9099" y="1079499"/>
                  </a:lnTo>
                  <a:lnTo>
                    <a:pt x="5034" y="1092199"/>
                  </a:lnTo>
                  <a:lnTo>
                    <a:pt x="2155" y="1117599"/>
                  </a:lnTo>
                  <a:lnTo>
                    <a:pt x="392" y="1130299"/>
                  </a:lnTo>
                  <a:lnTo>
                    <a:pt x="0" y="1168399"/>
                  </a:lnTo>
                  <a:lnTo>
                    <a:pt x="3343" y="1219199"/>
                  </a:lnTo>
                  <a:lnTo>
                    <a:pt x="9937" y="1257299"/>
                  </a:lnTo>
                  <a:lnTo>
                    <a:pt x="19305" y="1308099"/>
                  </a:lnTo>
                  <a:lnTo>
                    <a:pt x="30972" y="1346199"/>
                  </a:lnTo>
                  <a:lnTo>
                    <a:pt x="44476" y="1396999"/>
                  </a:lnTo>
                  <a:lnTo>
                    <a:pt x="59353" y="1435099"/>
                  </a:lnTo>
                  <a:lnTo>
                    <a:pt x="81665" y="1505941"/>
                  </a:lnTo>
                  <a:lnTo>
                    <a:pt x="85107" y="1498599"/>
                  </a:lnTo>
                  <a:lnTo>
                    <a:pt x="94240" y="1498599"/>
                  </a:lnTo>
                  <a:lnTo>
                    <a:pt x="71398" y="1435099"/>
                  </a:lnTo>
                  <a:lnTo>
                    <a:pt x="56598" y="1384299"/>
                  </a:lnTo>
                  <a:lnTo>
                    <a:pt x="43188" y="1346199"/>
                  </a:lnTo>
                  <a:lnTo>
                    <a:pt x="31636" y="1295399"/>
                  </a:lnTo>
                  <a:lnTo>
                    <a:pt x="22400" y="1257299"/>
                  </a:lnTo>
                  <a:lnTo>
                    <a:pt x="15932" y="1219199"/>
                  </a:lnTo>
                  <a:lnTo>
                    <a:pt x="12682" y="1168399"/>
                  </a:lnTo>
                  <a:lnTo>
                    <a:pt x="13089" y="1130299"/>
                  </a:lnTo>
                  <a:lnTo>
                    <a:pt x="14786" y="1117599"/>
                  </a:lnTo>
                  <a:lnTo>
                    <a:pt x="17557" y="1092199"/>
                  </a:lnTo>
                  <a:lnTo>
                    <a:pt x="21451" y="1079499"/>
                  </a:lnTo>
                  <a:lnTo>
                    <a:pt x="26520" y="1066799"/>
                  </a:lnTo>
                  <a:lnTo>
                    <a:pt x="26363" y="1066799"/>
                  </a:lnTo>
                  <a:lnTo>
                    <a:pt x="32814" y="1041399"/>
                  </a:lnTo>
                  <a:lnTo>
                    <a:pt x="32611" y="1041399"/>
                  </a:lnTo>
                  <a:lnTo>
                    <a:pt x="40388" y="1028699"/>
                  </a:lnTo>
                  <a:lnTo>
                    <a:pt x="40137" y="1028699"/>
                  </a:lnTo>
                  <a:lnTo>
                    <a:pt x="49297" y="1015999"/>
                  </a:lnTo>
                  <a:lnTo>
                    <a:pt x="49000" y="1015999"/>
                  </a:lnTo>
                  <a:lnTo>
                    <a:pt x="59603" y="1003299"/>
                  </a:lnTo>
                  <a:lnTo>
                    <a:pt x="59263" y="1003299"/>
                  </a:lnTo>
                  <a:lnTo>
                    <a:pt x="71366" y="990599"/>
                  </a:lnTo>
                  <a:lnTo>
                    <a:pt x="70994" y="990599"/>
                  </a:lnTo>
                  <a:lnTo>
                    <a:pt x="84654" y="977899"/>
                  </a:lnTo>
                  <a:lnTo>
                    <a:pt x="84260" y="977899"/>
                  </a:lnTo>
                  <a:lnTo>
                    <a:pt x="99534" y="965199"/>
                  </a:lnTo>
                  <a:lnTo>
                    <a:pt x="99131" y="965199"/>
                  </a:lnTo>
                  <a:lnTo>
                    <a:pt x="116076" y="952499"/>
                  </a:lnTo>
                  <a:lnTo>
                    <a:pt x="115672" y="952499"/>
                  </a:lnTo>
                  <a:lnTo>
                    <a:pt x="134349" y="939799"/>
                  </a:lnTo>
                  <a:lnTo>
                    <a:pt x="133955" y="939799"/>
                  </a:lnTo>
                  <a:lnTo>
                    <a:pt x="154419" y="927099"/>
                  </a:lnTo>
                  <a:lnTo>
                    <a:pt x="153882" y="927099"/>
                  </a:lnTo>
                  <a:lnTo>
                    <a:pt x="176905" y="914399"/>
                  </a:lnTo>
                  <a:lnTo>
                    <a:pt x="202023" y="914399"/>
                  </a:lnTo>
                  <a:lnTo>
                    <a:pt x="231169" y="901699"/>
                  </a:lnTo>
                  <a:close/>
                </a:path>
                <a:path w="5204459" h="1562100">
                  <a:moveTo>
                    <a:pt x="94240" y="1498599"/>
                  </a:moveTo>
                  <a:lnTo>
                    <a:pt x="85107" y="1498599"/>
                  </a:lnTo>
                  <a:lnTo>
                    <a:pt x="96369" y="1504518"/>
                  </a:lnTo>
                  <a:lnTo>
                    <a:pt x="94240" y="1498599"/>
                  </a:lnTo>
                  <a:close/>
                </a:path>
                <a:path w="5204459" h="1562100">
                  <a:moveTo>
                    <a:pt x="1337478" y="927099"/>
                  </a:moveTo>
                  <a:lnTo>
                    <a:pt x="984515" y="927099"/>
                  </a:lnTo>
                  <a:lnTo>
                    <a:pt x="1080389" y="939799"/>
                  </a:lnTo>
                  <a:lnTo>
                    <a:pt x="1298962" y="939799"/>
                  </a:lnTo>
                  <a:lnTo>
                    <a:pt x="1337478" y="927099"/>
                  </a:lnTo>
                  <a:close/>
                </a:path>
                <a:path w="5204459" h="1562100">
                  <a:moveTo>
                    <a:pt x="985197" y="914399"/>
                  </a:moveTo>
                  <a:lnTo>
                    <a:pt x="786879" y="914399"/>
                  </a:lnTo>
                  <a:lnTo>
                    <a:pt x="886141" y="927099"/>
                  </a:lnTo>
                  <a:lnTo>
                    <a:pt x="1080954" y="927099"/>
                  </a:lnTo>
                  <a:lnTo>
                    <a:pt x="985197" y="914399"/>
                  </a:lnTo>
                  <a:close/>
                </a:path>
                <a:path w="5204459" h="1562100">
                  <a:moveTo>
                    <a:pt x="1407786" y="914399"/>
                  </a:moveTo>
                  <a:lnTo>
                    <a:pt x="1336132" y="914399"/>
                  </a:lnTo>
                  <a:lnTo>
                    <a:pt x="1297861" y="927099"/>
                  </a:lnTo>
                  <a:lnTo>
                    <a:pt x="1373816" y="927099"/>
                  </a:lnTo>
                  <a:lnTo>
                    <a:pt x="1407786" y="914399"/>
                  </a:lnTo>
                  <a:close/>
                </a:path>
                <a:path w="5204459" h="1562100">
                  <a:moveTo>
                    <a:pt x="787857" y="901699"/>
                  </a:moveTo>
                  <a:lnTo>
                    <a:pt x="592049" y="901699"/>
                  </a:lnTo>
                  <a:lnTo>
                    <a:pt x="688355" y="914399"/>
                  </a:lnTo>
                  <a:lnTo>
                    <a:pt x="887074" y="914399"/>
                  </a:lnTo>
                  <a:lnTo>
                    <a:pt x="787857" y="901699"/>
                  </a:lnTo>
                  <a:close/>
                </a:path>
                <a:path w="5204459" h="1562100">
                  <a:moveTo>
                    <a:pt x="1989344" y="114300"/>
                  </a:moveTo>
                  <a:lnTo>
                    <a:pt x="1965845" y="114300"/>
                  </a:lnTo>
                  <a:lnTo>
                    <a:pt x="1951973" y="127000"/>
                  </a:lnTo>
                  <a:lnTo>
                    <a:pt x="1939935" y="139700"/>
                  </a:lnTo>
                  <a:lnTo>
                    <a:pt x="1928300" y="152400"/>
                  </a:lnTo>
                  <a:lnTo>
                    <a:pt x="1915408" y="177800"/>
                  </a:lnTo>
                  <a:lnTo>
                    <a:pt x="1915558" y="177800"/>
                  </a:lnTo>
                  <a:lnTo>
                    <a:pt x="1899771" y="190500"/>
                  </a:lnTo>
                  <a:lnTo>
                    <a:pt x="1899955" y="190500"/>
                  </a:lnTo>
                  <a:lnTo>
                    <a:pt x="1890497" y="203200"/>
                  </a:lnTo>
                  <a:lnTo>
                    <a:pt x="1890646" y="203200"/>
                  </a:lnTo>
                  <a:lnTo>
                    <a:pt x="1879892" y="215900"/>
                  </a:lnTo>
                  <a:lnTo>
                    <a:pt x="1880050" y="215900"/>
                  </a:lnTo>
                  <a:lnTo>
                    <a:pt x="1867811" y="228600"/>
                  </a:lnTo>
                  <a:lnTo>
                    <a:pt x="1867976" y="228600"/>
                  </a:lnTo>
                  <a:lnTo>
                    <a:pt x="1853991" y="241300"/>
                  </a:lnTo>
                  <a:lnTo>
                    <a:pt x="1839495" y="254000"/>
                  </a:lnTo>
                  <a:lnTo>
                    <a:pt x="1826041" y="266700"/>
                  </a:lnTo>
                  <a:lnTo>
                    <a:pt x="1813675" y="292099"/>
                  </a:lnTo>
                  <a:lnTo>
                    <a:pt x="1802246" y="304799"/>
                  </a:lnTo>
                  <a:lnTo>
                    <a:pt x="1782023" y="342899"/>
                  </a:lnTo>
                  <a:lnTo>
                    <a:pt x="1764366" y="393699"/>
                  </a:lnTo>
                  <a:lnTo>
                    <a:pt x="1748481" y="431799"/>
                  </a:lnTo>
                  <a:lnTo>
                    <a:pt x="1733547" y="482599"/>
                  </a:lnTo>
                  <a:lnTo>
                    <a:pt x="1718749" y="533399"/>
                  </a:lnTo>
                  <a:lnTo>
                    <a:pt x="1703290" y="584199"/>
                  </a:lnTo>
                  <a:lnTo>
                    <a:pt x="1686389" y="622299"/>
                  </a:lnTo>
                  <a:lnTo>
                    <a:pt x="1667264" y="673099"/>
                  </a:lnTo>
                  <a:lnTo>
                    <a:pt x="1667445" y="673099"/>
                  </a:lnTo>
                  <a:lnTo>
                    <a:pt x="1645141" y="723899"/>
                  </a:lnTo>
                  <a:lnTo>
                    <a:pt x="1645339" y="723899"/>
                  </a:lnTo>
                  <a:lnTo>
                    <a:pt x="1632788" y="736599"/>
                  </a:lnTo>
                  <a:lnTo>
                    <a:pt x="1632959" y="736599"/>
                  </a:lnTo>
                  <a:lnTo>
                    <a:pt x="1619343" y="761999"/>
                  </a:lnTo>
                  <a:lnTo>
                    <a:pt x="1619552" y="761999"/>
                  </a:lnTo>
                  <a:lnTo>
                    <a:pt x="1604771" y="787399"/>
                  </a:lnTo>
                  <a:lnTo>
                    <a:pt x="1605019" y="787399"/>
                  </a:lnTo>
                  <a:lnTo>
                    <a:pt x="1588977" y="800099"/>
                  </a:lnTo>
                  <a:lnTo>
                    <a:pt x="1589267" y="800099"/>
                  </a:lnTo>
                  <a:lnTo>
                    <a:pt x="1571862" y="825499"/>
                  </a:lnTo>
                  <a:lnTo>
                    <a:pt x="1572195" y="825499"/>
                  </a:lnTo>
                  <a:lnTo>
                    <a:pt x="1553328" y="838199"/>
                  </a:lnTo>
                  <a:lnTo>
                    <a:pt x="1553704" y="838199"/>
                  </a:lnTo>
                  <a:lnTo>
                    <a:pt x="1533274" y="850899"/>
                  </a:lnTo>
                  <a:lnTo>
                    <a:pt x="1533687" y="850899"/>
                  </a:lnTo>
                  <a:lnTo>
                    <a:pt x="1511598" y="863599"/>
                  </a:lnTo>
                  <a:lnTo>
                    <a:pt x="1512039" y="863599"/>
                  </a:lnTo>
                  <a:lnTo>
                    <a:pt x="1488191" y="876299"/>
                  </a:lnTo>
                  <a:lnTo>
                    <a:pt x="1488650" y="876299"/>
                  </a:lnTo>
                  <a:lnTo>
                    <a:pt x="1462944" y="888999"/>
                  </a:lnTo>
                  <a:lnTo>
                    <a:pt x="1463447" y="888999"/>
                  </a:lnTo>
                  <a:lnTo>
                    <a:pt x="1435298" y="901699"/>
                  </a:lnTo>
                  <a:lnTo>
                    <a:pt x="1405187" y="901699"/>
                  </a:lnTo>
                  <a:lnTo>
                    <a:pt x="1371578" y="914399"/>
                  </a:lnTo>
                  <a:lnTo>
                    <a:pt x="1439203" y="914399"/>
                  </a:lnTo>
                  <a:lnTo>
                    <a:pt x="1467844" y="901699"/>
                  </a:lnTo>
                  <a:lnTo>
                    <a:pt x="1518331" y="876299"/>
                  </a:lnTo>
                  <a:lnTo>
                    <a:pt x="1561668" y="850899"/>
                  </a:lnTo>
                  <a:lnTo>
                    <a:pt x="1580889" y="825499"/>
                  </a:lnTo>
                  <a:lnTo>
                    <a:pt x="1598607" y="812799"/>
                  </a:lnTo>
                  <a:lnTo>
                    <a:pt x="1614918" y="787399"/>
                  </a:lnTo>
                  <a:lnTo>
                    <a:pt x="1629925" y="774699"/>
                  </a:lnTo>
                  <a:lnTo>
                    <a:pt x="1643729" y="749299"/>
                  </a:lnTo>
                  <a:lnTo>
                    <a:pt x="1656467" y="723899"/>
                  </a:lnTo>
                  <a:lnTo>
                    <a:pt x="1678960" y="685799"/>
                  </a:lnTo>
                  <a:lnTo>
                    <a:pt x="1698335" y="634999"/>
                  </a:lnTo>
                  <a:lnTo>
                    <a:pt x="1715376" y="584199"/>
                  </a:lnTo>
                  <a:lnTo>
                    <a:pt x="1730890" y="533399"/>
                  </a:lnTo>
                  <a:lnTo>
                    <a:pt x="1745689" y="482599"/>
                  </a:lnTo>
                  <a:lnTo>
                    <a:pt x="1760567" y="431799"/>
                  </a:lnTo>
                  <a:lnTo>
                    <a:pt x="1776300" y="393699"/>
                  </a:lnTo>
                  <a:lnTo>
                    <a:pt x="1793664" y="355599"/>
                  </a:lnTo>
                  <a:lnTo>
                    <a:pt x="1793439" y="355599"/>
                  </a:lnTo>
                  <a:lnTo>
                    <a:pt x="1813413" y="317499"/>
                  </a:lnTo>
                  <a:lnTo>
                    <a:pt x="1813145" y="317499"/>
                  </a:lnTo>
                  <a:lnTo>
                    <a:pt x="1824314" y="292099"/>
                  </a:lnTo>
                  <a:lnTo>
                    <a:pt x="1824067" y="292099"/>
                  </a:lnTo>
                  <a:lnTo>
                    <a:pt x="1836154" y="279400"/>
                  </a:lnTo>
                  <a:lnTo>
                    <a:pt x="1835842" y="279400"/>
                  </a:lnTo>
                  <a:lnTo>
                    <a:pt x="1848948" y="266700"/>
                  </a:lnTo>
                  <a:lnTo>
                    <a:pt x="1848561" y="266700"/>
                  </a:lnTo>
                  <a:lnTo>
                    <a:pt x="1862785" y="254000"/>
                  </a:lnTo>
                  <a:lnTo>
                    <a:pt x="1862646" y="254000"/>
                  </a:lnTo>
                  <a:lnTo>
                    <a:pt x="1899954" y="215900"/>
                  </a:lnTo>
                  <a:lnTo>
                    <a:pt x="1925532" y="177800"/>
                  </a:lnTo>
                  <a:lnTo>
                    <a:pt x="1938483" y="165100"/>
                  </a:lnTo>
                  <a:lnTo>
                    <a:pt x="1949950" y="152400"/>
                  </a:lnTo>
                  <a:lnTo>
                    <a:pt x="1949673" y="152400"/>
                  </a:lnTo>
                  <a:lnTo>
                    <a:pt x="1961294" y="139700"/>
                  </a:lnTo>
                  <a:lnTo>
                    <a:pt x="1960703" y="139700"/>
                  </a:lnTo>
                  <a:lnTo>
                    <a:pt x="1973971" y="127000"/>
                  </a:lnTo>
                  <a:lnTo>
                    <a:pt x="1980638" y="127000"/>
                  </a:lnTo>
                  <a:lnTo>
                    <a:pt x="1989344" y="114300"/>
                  </a:lnTo>
                  <a:close/>
                </a:path>
                <a:path w="5204459" h="1562100">
                  <a:moveTo>
                    <a:pt x="592913" y="888999"/>
                  </a:moveTo>
                  <a:lnTo>
                    <a:pt x="228823" y="888999"/>
                  </a:lnTo>
                  <a:lnTo>
                    <a:pt x="199252" y="901699"/>
                  </a:lnTo>
                  <a:lnTo>
                    <a:pt x="689272" y="901699"/>
                  </a:lnTo>
                  <a:lnTo>
                    <a:pt x="592913" y="888999"/>
                  </a:lnTo>
                  <a:close/>
                </a:path>
                <a:path w="5204459" h="1562100">
                  <a:moveTo>
                    <a:pt x="2009614" y="101600"/>
                  </a:moveTo>
                  <a:lnTo>
                    <a:pt x="1983258" y="101600"/>
                  </a:lnTo>
                  <a:lnTo>
                    <a:pt x="1974108" y="114300"/>
                  </a:lnTo>
                  <a:lnTo>
                    <a:pt x="1998376" y="114300"/>
                  </a:lnTo>
                  <a:lnTo>
                    <a:pt x="2009614" y="101600"/>
                  </a:lnTo>
                  <a:close/>
                </a:path>
                <a:path w="5204459" h="1562100">
                  <a:moveTo>
                    <a:pt x="2070834" y="88900"/>
                  </a:moveTo>
                  <a:lnTo>
                    <a:pt x="2018300" y="88900"/>
                  </a:lnTo>
                  <a:lnTo>
                    <a:pt x="2005180" y="101600"/>
                  </a:lnTo>
                  <a:lnTo>
                    <a:pt x="2052257" y="101600"/>
                  </a:lnTo>
                  <a:lnTo>
                    <a:pt x="2070834" y="88900"/>
                  </a:lnTo>
                  <a:close/>
                </a:path>
                <a:path w="5204459" h="1562100">
                  <a:moveTo>
                    <a:pt x="2169618" y="76200"/>
                  </a:moveTo>
                  <a:lnTo>
                    <a:pt x="2068568" y="76200"/>
                  </a:lnTo>
                  <a:lnTo>
                    <a:pt x="2049800" y="88900"/>
                  </a:lnTo>
                  <a:lnTo>
                    <a:pt x="2140666" y="88900"/>
                  </a:lnTo>
                  <a:lnTo>
                    <a:pt x="2169618" y="76200"/>
                  </a:lnTo>
                  <a:close/>
                </a:path>
                <a:path w="5204459" h="1562100">
                  <a:moveTo>
                    <a:pt x="2317790" y="63500"/>
                  </a:moveTo>
                  <a:lnTo>
                    <a:pt x="2168329" y="63500"/>
                  </a:lnTo>
                  <a:lnTo>
                    <a:pt x="2139294" y="76200"/>
                  </a:lnTo>
                  <a:lnTo>
                    <a:pt x="2275427" y="76200"/>
                  </a:lnTo>
                  <a:lnTo>
                    <a:pt x="2317790" y="63500"/>
                  </a:lnTo>
                  <a:close/>
                </a:path>
                <a:path w="5204459" h="1562100">
                  <a:moveTo>
                    <a:pt x="5128355" y="0"/>
                  </a:moveTo>
                  <a:lnTo>
                    <a:pt x="5127713" y="76200"/>
                  </a:lnTo>
                  <a:lnTo>
                    <a:pt x="5178726" y="50800"/>
                  </a:lnTo>
                  <a:lnTo>
                    <a:pt x="5140683" y="50800"/>
                  </a:lnTo>
                  <a:lnTo>
                    <a:pt x="5140786" y="38100"/>
                  </a:lnTo>
                  <a:lnTo>
                    <a:pt x="5204232" y="38100"/>
                  </a:lnTo>
                  <a:lnTo>
                    <a:pt x="5128355" y="0"/>
                  </a:lnTo>
                  <a:close/>
                </a:path>
                <a:path w="5204459" h="1562100">
                  <a:moveTo>
                    <a:pt x="2537222" y="50800"/>
                  </a:moveTo>
                  <a:lnTo>
                    <a:pt x="2316910" y="50800"/>
                  </a:lnTo>
                  <a:lnTo>
                    <a:pt x="2274514" y="63500"/>
                  </a:lnTo>
                  <a:lnTo>
                    <a:pt x="2503045" y="63500"/>
                  </a:lnTo>
                  <a:lnTo>
                    <a:pt x="2537222" y="50800"/>
                  </a:lnTo>
                  <a:close/>
                </a:path>
                <a:path w="5204459" h="1562100">
                  <a:moveTo>
                    <a:pt x="3308095" y="38100"/>
                  </a:moveTo>
                  <a:lnTo>
                    <a:pt x="2536746" y="38100"/>
                  </a:lnTo>
                  <a:lnTo>
                    <a:pt x="2502540" y="50800"/>
                  </a:lnTo>
                  <a:lnTo>
                    <a:pt x="3194900" y="50800"/>
                  </a:lnTo>
                  <a:lnTo>
                    <a:pt x="3308095" y="38100"/>
                  </a:lnTo>
                  <a:close/>
                </a:path>
                <a:path w="5204459" h="1562100">
                  <a:moveTo>
                    <a:pt x="5128034" y="38100"/>
                  </a:moveTo>
                  <a:lnTo>
                    <a:pt x="4520472" y="38100"/>
                  </a:lnTo>
                  <a:lnTo>
                    <a:pt x="4621058" y="50800"/>
                  </a:lnTo>
                  <a:lnTo>
                    <a:pt x="5127927" y="50800"/>
                  </a:lnTo>
                  <a:lnTo>
                    <a:pt x="5128034" y="38100"/>
                  </a:lnTo>
                  <a:close/>
                </a:path>
                <a:path w="5204459" h="1562100">
                  <a:moveTo>
                    <a:pt x="5204232" y="38100"/>
                  </a:moveTo>
                  <a:lnTo>
                    <a:pt x="5140786" y="38100"/>
                  </a:lnTo>
                  <a:lnTo>
                    <a:pt x="5140683" y="50800"/>
                  </a:lnTo>
                  <a:lnTo>
                    <a:pt x="5178726" y="50800"/>
                  </a:lnTo>
                  <a:lnTo>
                    <a:pt x="5204232" y="38100"/>
                  </a:lnTo>
                  <a:close/>
                </a:path>
                <a:path w="5204459" h="1562100">
                  <a:moveTo>
                    <a:pt x="4468364" y="25400"/>
                  </a:moveTo>
                  <a:lnTo>
                    <a:pt x="3308008" y="25400"/>
                  </a:lnTo>
                  <a:lnTo>
                    <a:pt x="3194789" y="38100"/>
                  </a:lnTo>
                  <a:lnTo>
                    <a:pt x="4571476" y="38100"/>
                  </a:lnTo>
                  <a:lnTo>
                    <a:pt x="4468364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35422" y="3355694"/>
              <a:ext cx="352425" cy="209550"/>
            </a:xfrm>
            <a:custGeom>
              <a:avLst/>
              <a:gdLst/>
              <a:ahLst/>
              <a:cxnLst/>
              <a:rect l="l" t="t" r="r" b="b"/>
              <a:pathLst>
                <a:path w="352425" h="209550">
                  <a:moveTo>
                    <a:pt x="352196" y="0"/>
                  </a:moveTo>
                  <a:lnTo>
                    <a:pt x="0" y="0"/>
                  </a:lnTo>
                  <a:lnTo>
                    <a:pt x="0" y="209224"/>
                  </a:lnTo>
                  <a:lnTo>
                    <a:pt x="352196" y="209224"/>
                  </a:lnTo>
                  <a:lnTo>
                    <a:pt x="352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35422" y="3355694"/>
              <a:ext cx="352425" cy="209550"/>
            </a:xfrm>
            <a:custGeom>
              <a:avLst/>
              <a:gdLst/>
              <a:ahLst/>
              <a:cxnLst/>
              <a:rect l="l" t="t" r="r" b="b"/>
              <a:pathLst>
                <a:path w="352425" h="209550">
                  <a:moveTo>
                    <a:pt x="0" y="0"/>
                  </a:moveTo>
                  <a:lnTo>
                    <a:pt x="352197" y="0"/>
                  </a:lnTo>
                  <a:lnTo>
                    <a:pt x="352197" y="209225"/>
                  </a:lnTo>
                  <a:lnTo>
                    <a:pt x="0" y="2092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4877" y="3571894"/>
              <a:ext cx="352425" cy="209550"/>
            </a:xfrm>
            <a:custGeom>
              <a:avLst/>
              <a:gdLst/>
              <a:ahLst/>
              <a:cxnLst/>
              <a:rect l="l" t="t" r="r" b="b"/>
              <a:pathLst>
                <a:path w="352425" h="209550">
                  <a:moveTo>
                    <a:pt x="0" y="0"/>
                  </a:moveTo>
                  <a:lnTo>
                    <a:pt x="352197" y="0"/>
                  </a:lnTo>
                  <a:lnTo>
                    <a:pt x="352197" y="209225"/>
                  </a:lnTo>
                  <a:lnTo>
                    <a:pt x="0" y="20922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04337" y="1691022"/>
              <a:ext cx="1765935" cy="1664970"/>
            </a:xfrm>
            <a:custGeom>
              <a:avLst/>
              <a:gdLst/>
              <a:ahLst/>
              <a:cxnLst/>
              <a:rect l="l" t="t" r="r" b="b"/>
              <a:pathLst>
                <a:path w="1765934" h="1664970">
                  <a:moveTo>
                    <a:pt x="32560" y="1564350"/>
                  </a:moveTo>
                  <a:lnTo>
                    <a:pt x="29029" y="1566271"/>
                  </a:lnTo>
                  <a:lnTo>
                    <a:pt x="0" y="1664690"/>
                  </a:lnTo>
                  <a:lnTo>
                    <a:pt x="17446" y="1660645"/>
                  </a:lnTo>
                  <a:lnTo>
                    <a:pt x="13548" y="1660645"/>
                  </a:lnTo>
                  <a:lnTo>
                    <a:pt x="4837" y="1651403"/>
                  </a:lnTo>
                  <a:lnTo>
                    <a:pt x="21906" y="1635312"/>
                  </a:lnTo>
                  <a:lnTo>
                    <a:pt x="41210" y="1569866"/>
                  </a:lnTo>
                  <a:lnTo>
                    <a:pt x="39288" y="1566334"/>
                  </a:lnTo>
                  <a:lnTo>
                    <a:pt x="32560" y="1564350"/>
                  </a:lnTo>
                  <a:close/>
                </a:path>
                <a:path w="1765934" h="1664970">
                  <a:moveTo>
                    <a:pt x="21906" y="1635312"/>
                  </a:moveTo>
                  <a:lnTo>
                    <a:pt x="4837" y="1651403"/>
                  </a:lnTo>
                  <a:lnTo>
                    <a:pt x="13548" y="1660645"/>
                  </a:lnTo>
                  <a:lnTo>
                    <a:pt x="16521" y="1657842"/>
                  </a:lnTo>
                  <a:lnTo>
                    <a:pt x="15261" y="1657842"/>
                  </a:lnTo>
                  <a:lnTo>
                    <a:pt x="7736" y="1649859"/>
                  </a:lnTo>
                  <a:lnTo>
                    <a:pt x="18341" y="1647400"/>
                  </a:lnTo>
                  <a:lnTo>
                    <a:pt x="21906" y="1635312"/>
                  </a:lnTo>
                  <a:close/>
                </a:path>
                <a:path w="1765934" h="1664970">
                  <a:moveTo>
                    <a:pt x="97090" y="1629143"/>
                  </a:moveTo>
                  <a:lnTo>
                    <a:pt x="30617" y="1644554"/>
                  </a:lnTo>
                  <a:lnTo>
                    <a:pt x="13548" y="1660645"/>
                  </a:lnTo>
                  <a:lnTo>
                    <a:pt x="17446" y="1660645"/>
                  </a:lnTo>
                  <a:lnTo>
                    <a:pt x="99959" y="1641515"/>
                  </a:lnTo>
                  <a:lnTo>
                    <a:pt x="102086" y="1638103"/>
                  </a:lnTo>
                  <a:lnTo>
                    <a:pt x="100501" y="1631270"/>
                  </a:lnTo>
                  <a:lnTo>
                    <a:pt x="97090" y="1629143"/>
                  </a:lnTo>
                  <a:close/>
                </a:path>
                <a:path w="1765934" h="1664970">
                  <a:moveTo>
                    <a:pt x="18341" y="1647400"/>
                  </a:moveTo>
                  <a:lnTo>
                    <a:pt x="7736" y="1649859"/>
                  </a:lnTo>
                  <a:lnTo>
                    <a:pt x="15261" y="1657842"/>
                  </a:lnTo>
                  <a:lnTo>
                    <a:pt x="18341" y="1647400"/>
                  </a:lnTo>
                  <a:close/>
                </a:path>
                <a:path w="1765934" h="1664970">
                  <a:moveTo>
                    <a:pt x="30617" y="1644554"/>
                  </a:moveTo>
                  <a:lnTo>
                    <a:pt x="18341" y="1647400"/>
                  </a:lnTo>
                  <a:lnTo>
                    <a:pt x="15261" y="1657842"/>
                  </a:lnTo>
                  <a:lnTo>
                    <a:pt x="16521" y="1657842"/>
                  </a:lnTo>
                  <a:lnTo>
                    <a:pt x="30617" y="1644554"/>
                  </a:lnTo>
                  <a:close/>
                </a:path>
                <a:path w="1765934" h="1664970">
                  <a:moveTo>
                    <a:pt x="1756653" y="0"/>
                  </a:moveTo>
                  <a:lnTo>
                    <a:pt x="21906" y="1635312"/>
                  </a:lnTo>
                  <a:lnTo>
                    <a:pt x="18341" y="1647400"/>
                  </a:lnTo>
                  <a:lnTo>
                    <a:pt x="30617" y="1644554"/>
                  </a:lnTo>
                  <a:lnTo>
                    <a:pt x="1765366" y="9241"/>
                  </a:lnTo>
                  <a:lnTo>
                    <a:pt x="175665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35422" y="3355694"/>
            <a:ext cx="352425" cy="2095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100" spc="-20" dirty="0">
                <a:solidFill>
                  <a:srgbClr val="FF0000"/>
                </a:solidFill>
                <a:latin typeface="Times New Roman"/>
                <a:cs typeface="Times New Roman"/>
              </a:rPr>
              <a:t>addr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93509" y="1228089"/>
            <a:ext cx="7389495" cy="4942840"/>
          </a:xfrm>
          <a:prstGeom prst="rect">
            <a:avLst/>
          </a:prstGeom>
          <a:ln w="38100">
            <a:solidFill>
              <a:srgbClr val="CC66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073275">
              <a:lnSpc>
                <a:spcPct val="100000"/>
              </a:lnSpc>
            </a:pPr>
            <a:r>
              <a:rPr sz="1100" spc="-25" dirty="0">
                <a:solidFill>
                  <a:srgbClr val="FF0000"/>
                </a:solidFill>
                <a:latin typeface="Times New Roman"/>
                <a:cs typeface="Times New Roman"/>
              </a:rPr>
              <a:t>len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3063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4340" algn="l"/>
              </a:tabLst>
            </a:pPr>
            <a:r>
              <a:rPr dirty="0"/>
              <a:t>I/O</a:t>
            </a:r>
            <a:r>
              <a:rPr spc="-30" dirty="0"/>
              <a:t> </a:t>
            </a:r>
            <a:r>
              <a:rPr dirty="0"/>
              <a:t>Device</a:t>
            </a:r>
            <a:r>
              <a:rPr spc="-25" dirty="0"/>
              <a:t> </a:t>
            </a:r>
            <a:r>
              <a:rPr spc="-10" dirty="0"/>
              <a:t>Notifying</a:t>
            </a:r>
            <a:r>
              <a:rPr dirty="0"/>
              <a:t>	the</a:t>
            </a:r>
            <a:r>
              <a:rPr spc="-5" dirty="0"/>
              <a:t> </a:t>
            </a:r>
            <a:r>
              <a:rPr spc="-35" dirty="0"/>
              <a:t>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2388"/>
            <a:ext cx="10392410" cy="482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indent="-203200">
              <a:lnSpc>
                <a:spcPts val="2840"/>
              </a:lnSpc>
              <a:spcBef>
                <a:spcPts val="100"/>
              </a:spcBef>
              <a:buFont typeface="Arial"/>
              <a:buChar char="•"/>
              <a:tabLst>
                <a:tab pos="215900" algn="l"/>
              </a:tabLst>
            </a:pPr>
            <a:r>
              <a:rPr sz="2400" spc="-10" dirty="0">
                <a:latin typeface="Gulim"/>
                <a:cs typeface="Gulim"/>
              </a:rPr>
              <a:t>The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OS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70" dirty="0">
                <a:latin typeface="Gulim"/>
                <a:cs typeface="Gulim"/>
              </a:rPr>
              <a:t>needs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80" dirty="0">
                <a:latin typeface="Gulim"/>
                <a:cs typeface="Gulim"/>
              </a:rPr>
              <a:t>know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when:</a:t>
            </a:r>
            <a:endParaRPr sz="2400">
              <a:latin typeface="Gulim"/>
              <a:cs typeface="Gulim"/>
            </a:endParaRPr>
          </a:p>
          <a:p>
            <a:pPr marL="520700" lvl="1" indent="-190500">
              <a:lnSpc>
                <a:spcPts val="2310"/>
              </a:lnSpc>
              <a:buFont typeface="Arial"/>
              <a:buChar char="•"/>
              <a:tabLst>
                <a:tab pos="520700" algn="l"/>
              </a:tabLst>
            </a:pPr>
            <a:r>
              <a:rPr sz="2000" dirty="0">
                <a:latin typeface="Dotum"/>
                <a:cs typeface="Dotum"/>
              </a:rPr>
              <a:t>The</a:t>
            </a:r>
            <a:r>
              <a:rPr sz="2000" spc="-1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I/O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device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has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completed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</a:t>
            </a:r>
            <a:r>
              <a:rPr sz="2000" spc="-12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operation</a:t>
            </a:r>
            <a:endParaRPr sz="2000">
              <a:latin typeface="Dotum"/>
              <a:cs typeface="Dotum"/>
            </a:endParaRPr>
          </a:p>
          <a:p>
            <a:pPr marL="520700" lvl="1" indent="-190500">
              <a:lnSpc>
                <a:spcPts val="2250"/>
              </a:lnSpc>
              <a:buFont typeface="Arial"/>
              <a:buChar char="•"/>
              <a:tabLst>
                <a:tab pos="520700" algn="l"/>
              </a:tabLst>
            </a:pPr>
            <a:r>
              <a:rPr sz="2000" dirty="0">
                <a:latin typeface="Dotum"/>
                <a:cs typeface="Dotum"/>
              </a:rPr>
              <a:t>The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I/O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operation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has </a:t>
            </a:r>
            <a:r>
              <a:rPr sz="2000" dirty="0">
                <a:latin typeface="Dotum"/>
                <a:cs typeface="Dotum"/>
              </a:rPr>
              <a:t>encountered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error</a:t>
            </a:r>
            <a:endParaRPr sz="2000">
              <a:latin typeface="Dotum"/>
              <a:cs typeface="Dotum"/>
            </a:endParaRPr>
          </a:p>
          <a:p>
            <a:pPr marL="215900" indent="-203200">
              <a:lnSpc>
                <a:spcPts val="2735"/>
              </a:lnSpc>
              <a:buFont typeface="Arial"/>
              <a:buChar char="•"/>
              <a:tabLst>
                <a:tab pos="215900" algn="l"/>
              </a:tabLst>
            </a:pPr>
            <a:r>
              <a:rPr sz="2400" spc="-50" dirty="0">
                <a:solidFill>
                  <a:srgbClr val="0563C1"/>
                </a:solidFill>
                <a:latin typeface="Gulim"/>
                <a:cs typeface="Gulim"/>
              </a:rPr>
              <a:t>I/O</a:t>
            </a:r>
            <a:r>
              <a:rPr sz="2400" spc="-15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Interrupt:</a:t>
            </a:r>
            <a:endParaRPr sz="2400">
              <a:latin typeface="Gulim"/>
              <a:cs typeface="Gulim"/>
            </a:endParaRPr>
          </a:p>
          <a:p>
            <a:pPr marL="520700" lvl="1" indent="-190500">
              <a:lnSpc>
                <a:spcPts val="2310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35" dirty="0">
                <a:latin typeface="Dotum"/>
                <a:cs typeface="Dotum"/>
              </a:rPr>
              <a:t>Device</a:t>
            </a:r>
            <a:r>
              <a:rPr sz="2000" spc="-12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generates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interrupt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45" dirty="0">
                <a:latin typeface="Dotum"/>
                <a:cs typeface="Dotum"/>
              </a:rPr>
              <a:t>whenever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it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needs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service</a:t>
            </a:r>
            <a:endParaRPr sz="2000">
              <a:latin typeface="Dotum"/>
              <a:cs typeface="Dotum"/>
            </a:endParaRPr>
          </a:p>
          <a:p>
            <a:pPr marL="520700" lvl="1" indent="-190500">
              <a:lnSpc>
                <a:spcPts val="2255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25" dirty="0">
                <a:latin typeface="Dotum"/>
                <a:cs typeface="Dotum"/>
              </a:rPr>
              <a:t>Pro: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handles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unpredictable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events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40" dirty="0">
                <a:latin typeface="Dotum"/>
                <a:cs typeface="Dotum"/>
              </a:rPr>
              <a:t>well</a:t>
            </a:r>
            <a:endParaRPr sz="2000">
              <a:latin typeface="Dotum"/>
              <a:cs typeface="Dotum"/>
            </a:endParaRPr>
          </a:p>
          <a:p>
            <a:pPr marL="520700" lvl="1" indent="-190500">
              <a:lnSpc>
                <a:spcPts val="2250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20" dirty="0">
                <a:latin typeface="Dotum"/>
                <a:cs typeface="Dotum"/>
              </a:rPr>
              <a:t>Con: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interrupts</a:t>
            </a:r>
            <a:r>
              <a:rPr sz="2000" spc="-1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relatively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high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overhead</a:t>
            </a:r>
            <a:endParaRPr sz="2000">
              <a:latin typeface="Dotum"/>
              <a:cs typeface="Dotum"/>
            </a:endParaRPr>
          </a:p>
          <a:p>
            <a:pPr marL="215900" indent="-203200">
              <a:lnSpc>
                <a:spcPts val="2785"/>
              </a:lnSpc>
              <a:buFont typeface="Arial"/>
              <a:buChar char="•"/>
              <a:tabLst>
                <a:tab pos="215900" algn="l"/>
              </a:tabLst>
            </a:pP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Polling:</a:t>
            </a:r>
            <a:endParaRPr sz="2400">
              <a:latin typeface="Gulim"/>
              <a:cs typeface="Gulim"/>
            </a:endParaRPr>
          </a:p>
          <a:p>
            <a:pPr marL="520700" lvl="1" indent="-190500">
              <a:lnSpc>
                <a:spcPts val="2315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70" dirty="0">
                <a:latin typeface="Dotum"/>
                <a:cs typeface="Dotum"/>
              </a:rPr>
              <a:t>OS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periodically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checks </a:t>
            </a:r>
            <a:r>
              <a:rPr sz="2000" spc="-90" dirty="0">
                <a:latin typeface="Dotum"/>
                <a:cs typeface="Dotum"/>
              </a:rPr>
              <a:t>a </a:t>
            </a:r>
            <a:r>
              <a:rPr sz="2000" spc="-105" dirty="0">
                <a:latin typeface="Dotum"/>
                <a:cs typeface="Dotum"/>
              </a:rPr>
              <a:t>device-</a:t>
            </a:r>
            <a:r>
              <a:rPr sz="2000" spc="-60" dirty="0">
                <a:latin typeface="Dotum"/>
                <a:cs typeface="Dotum"/>
              </a:rPr>
              <a:t>specific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status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register</a:t>
            </a:r>
            <a:endParaRPr sz="2000">
              <a:latin typeface="Dotum"/>
              <a:cs typeface="Dotum"/>
            </a:endParaRPr>
          </a:p>
          <a:p>
            <a:pPr marL="977900" lvl="2" indent="-342900">
              <a:lnSpc>
                <a:spcPts val="2030"/>
              </a:lnSpc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1800" spc="-10" dirty="0">
                <a:latin typeface="Dotum"/>
                <a:cs typeface="Dotum"/>
              </a:rPr>
              <a:t>I/O</a:t>
            </a:r>
            <a:r>
              <a:rPr sz="1800" spc="-70" dirty="0">
                <a:latin typeface="Dotum"/>
                <a:cs typeface="Dotum"/>
              </a:rPr>
              <a:t> </a:t>
            </a:r>
            <a:r>
              <a:rPr sz="1800" spc="-30" dirty="0">
                <a:latin typeface="Dotum"/>
                <a:cs typeface="Dotum"/>
              </a:rPr>
              <a:t>device</a:t>
            </a:r>
            <a:r>
              <a:rPr sz="1800" spc="-6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puts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completion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information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in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spc="-30" dirty="0">
                <a:latin typeface="Dotum"/>
                <a:cs typeface="Dotum"/>
              </a:rPr>
              <a:t>status</a:t>
            </a:r>
            <a:r>
              <a:rPr sz="1800" spc="-6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register</a:t>
            </a:r>
            <a:endParaRPr sz="1800">
              <a:latin typeface="Dotum"/>
              <a:cs typeface="Dotum"/>
            </a:endParaRPr>
          </a:p>
          <a:p>
            <a:pPr marL="520700" lvl="1" indent="-190500">
              <a:lnSpc>
                <a:spcPts val="2265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25" dirty="0">
                <a:latin typeface="Dotum"/>
                <a:cs typeface="Dotum"/>
              </a:rPr>
              <a:t>Pro:</a:t>
            </a:r>
            <a:r>
              <a:rPr sz="2000" spc="-125" dirty="0">
                <a:latin typeface="Dotum"/>
                <a:cs typeface="Dotum"/>
              </a:rPr>
              <a:t> </a:t>
            </a:r>
            <a:r>
              <a:rPr sz="2000" spc="90" dirty="0">
                <a:latin typeface="Dotum"/>
                <a:cs typeface="Dotum"/>
              </a:rPr>
              <a:t>low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overhead</a:t>
            </a:r>
            <a:endParaRPr sz="2000">
              <a:latin typeface="Dotum"/>
              <a:cs typeface="Dotum"/>
            </a:endParaRPr>
          </a:p>
          <a:p>
            <a:pPr marL="520700" lvl="1" indent="-190500">
              <a:lnSpc>
                <a:spcPts val="2250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20" dirty="0">
                <a:latin typeface="Dotum"/>
                <a:cs typeface="Dotum"/>
              </a:rPr>
              <a:t>Con:</a:t>
            </a:r>
            <a:r>
              <a:rPr sz="2000" spc="-50" dirty="0">
                <a:latin typeface="Dotum"/>
                <a:cs typeface="Dotum"/>
              </a:rPr>
              <a:t> may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waste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many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105" dirty="0">
                <a:latin typeface="Dotum"/>
                <a:cs typeface="Dotum"/>
              </a:rPr>
              <a:t>cycles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on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polling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if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infrequent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or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unpredictable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I/O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operations</a:t>
            </a:r>
            <a:endParaRPr sz="2000">
              <a:latin typeface="Dotum"/>
              <a:cs typeface="Dotum"/>
            </a:endParaRPr>
          </a:p>
          <a:p>
            <a:pPr marL="215900" indent="-203200">
              <a:lnSpc>
                <a:spcPts val="2735"/>
              </a:lnSpc>
              <a:buFont typeface="Arial"/>
              <a:buChar char="•"/>
              <a:tabLst>
                <a:tab pos="215900" algn="l"/>
              </a:tabLst>
            </a:pPr>
            <a:r>
              <a:rPr sz="2400" dirty="0">
                <a:latin typeface="Gulim"/>
                <a:cs typeface="Gulim"/>
              </a:rPr>
              <a:t>Actual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devices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combine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both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polling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and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interrupts</a:t>
            </a:r>
            <a:endParaRPr sz="2400">
              <a:latin typeface="Gulim"/>
              <a:cs typeface="Gulim"/>
            </a:endParaRPr>
          </a:p>
          <a:p>
            <a:pPr marL="520700" lvl="1" indent="-190500">
              <a:lnSpc>
                <a:spcPts val="2315"/>
              </a:lnSpc>
              <a:buFont typeface="Arial"/>
              <a:buChar char="•"/>
              <a:tabLst>
                <a:tab pos="520700" algn="l"/>
              </a:tabLst>
            </a:pPr>
            <a:r>
              <a:rPr sz="2000" spc="-40" dirty="0">
                <a:latin typeface="Dotum"/>
                <a:cs typeface="Dotum"/>
              </a:rPr>
              <a:t>For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instance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80" dirty="0">
                <a:latin typeface="Dotum"/>
                <a:cs typeface="Dotum"/>
              </a:rPr>
              <a:t>­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75" dirty="0">
                <a:latin typeface="Dotum"/>
                <a:cs typeface="Dotum"/>
              </a:rPr>
              <a:t>High-</a:t>
            </a:r>
            <a:r>
              <a:rPr sz="2000" spc="45" dirty="0">
                <a:latin typeface="Dotum"/>
                <a:cs typeface="Dotum"/>
              </a:rPr>
              <a:t>bandwidth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network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adapter:</a:t>
            </a:r>
            <a:endParaRPr sz="2000">
              <a:latin typeface="Dotum"/>
              <a:cs typeface="Dotum"/>
            </a:endParaRPr>
          </a:p>
          <a:p>
            <a:pPr marL="977900" lvl="2" indent="-342900">
              <a:lnSpc>
                <a:spcPts val="2030"/>
              </a:lnSpc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1800" dirty="0">
                <a:latin typeface="Dotum"/>
                <a:cs typeface="Dotum"/>
              </a:rPr>
              <a:t>Interrupt</a:t>
            </a:r>
            <a:r>
              <a:rPr sz="1800" spc="3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for</a:t>
            </a:r>
            <a:r>
              <a:rPr sz="1800" spc="3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first</a:t>
            </a:r>
            <a:r>
              <a:rPr sz="1800" spc="3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incoming</a:t>
            </a:r>
            <a:r>
              <a:rPr sz="1800" spc="3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packet</a:t>
            </a:r>
            <a:endParaRPr sz="1800">
              <a:latin typeface="Dotum"/>
              <a:cs typeface="Dotum"/>
            </a:endParaRPr>
          </a:p>
          <a:p>
            <a:pPr marL="977900" lvl="2" indent="-342900">
              <a:lnSpc>
                <a:spcPts val="2075"/>
              </a:lnSpc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1800" spc="-45" dirty="0">
                <a:latin typeface="Dotum"/>
                <a:cs typeface="Dotum"/>
              </a:rPr>
              <a:t>Poll</a:t>
            </a:r>
            <a:r>
              <a:rPr sz="1800" spc="-1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for</a:t>
            </a:r>
            <a:r>
              <a:rPr sz="1800" spc="-1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following</a:t>
            </a:r>
            <a:r>
              <a:rPr sz="1800" spc="-15" dirty="0">
                <a:latin typeface="Dotum"/>
                <a:cs typeface="Dotum"/>
              </a:rPr>
              <a:t> </a:t>
            </a:r>
            <a:r>
              <a:rPr sz="1800" spc="-50" dirty="0">
                <a:latin typeface="Dotum"/>
                <a:cs typeface="Dotum"/>
              </a:rPr>
              <a:t>packets</a:t>
            </a:r>
            <a:r>
              <a:rPr sz="1800" spc="-10" dirty="0">
                <a:latin typeface="Dotum"/>
                <a:cs typeface="Dotum"/>
              </a:rPr>
              <a:t> </a:t>
            </a:r>
            <a:r>
              <a:rPr sz="1800" spc="50" dirty="0">
                <a:latin typeface="Dotum"/>
                <a:cs typeface="Dotum"/>
              </a:rPr>
              <a:t>until</a:t>
            </a:r>
            <a:r>
              <a:rPr sz="1800" spc="-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hardware</a:t>
            </a:r>
            <a:r>
              <a:rPr sz="1800" spc="-2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queues are</a:t>
            </a:r>
            <a:r>
              <a:rPr sz="1800" spc="-2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empty</a:t>
            </a:r>
            <a:endParaRPr sz="18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What</a:t>
            </a:r>
            <a:r>
              <a:rPr sz="4000" spc="5" dirty="0"/>
              <a:t> </a:t>
            </a:r>
            <a:r>
              <a:rPr sz="4000" dirty="0"/>
              <a:t>is</a:t>
            </a:r>
            <a:r>
              <a:rPr sz="4000" spc="5" dirty="0"/>
              <a:t> </a:t>
            </a:r>
            <a:r>
              <a:rPr sz="4000" dirty="0"/>
              <a:t>the</a:t>
            </a:r>
            <a:r>
              <a:rPr sz="4000" spc="-5" dirty="0"/>
              <a:t> </a:t>
            </a:r>
            <a:r>
              <a:rPr sz="4000" dirty="0"/>
              <a:t>Role</a:t>
            </a:r>
            <a:r>
              <a:rPr sz="4000" spc="-5" dirty="0"/>
              <a:t> </a:t>
            </a:r>
            <a:r>
              <a:rPr sz="4000" dirty="0"/>
              <a:t>of</a:t>
            </a:r>
            <a:r>
              <a:rPr sz="4000" spc="5" dirty="0"/>
              <a:t> </a:t>
            </a:r>
            <a:r>
              <a:rPr sz="4000" spc="-20" dirty="0"/>
              <a:t>I/O?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7352" y="1044150"/>
            <a:ext cx="11141710" cy="46970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130" dirty="0">
                <a:latin typeface="Gulim"/>
                <a:cs typeface="Gulim"/>
              </a:rPr>
              <a:t>Without</a:t>
            </a:r>
            <a:r>
              <a:rPr sz="3200" spc="-180" dirty="0">
                <a:latin typeface="Gulim"/>
                <a:cs typeface="Gulim"/>
              </a:rPr>
              <a:t> </a:t>
            </a:r>
            <a:r>
              <a:rPr sz="3200" spc="-75" dirty="0">
                <a:latin typeface="Gulim"/>
                <a:cs typeface="Gulim"/>
              </a:rPr>
              <a:t>I/O,</a:t>
            </a:r>
            <a:r>
              <a:rPr sz="3200" spc="-165" dirty="0">
                <a:latin typeface="Gulim"/>
                <a:cs typeface="Gulim"/>
              </a:rPr>
              <a:t> </a:t>
            </a:r>
            <a:r>
              <a:rPr sz="3200" spc="-20" dirty="0">
                <a:latin typeface="Gulim"/>
                <a:cs typeface="Gulim"/>
              </a:rPr>
              <a:t>computers</a:t>
            </a:r>
            <a:r>
              <a:rPr sz="3200" spc="-17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are</a:t>
            </a:r>
            <a:r>
              <a:rPr sz="3200" spc="-165" dirty="0">
                <a:latin typeface="Gulim"/>
                <a:cs typeface="Gulim"/>
              </a:rPr>
              <a:t> </a:t>
            </a:r>
            <a:r>
              <a:rPr sz="3200" spc="-150" dirty="0">
                <a:latin typeface="Gulim"/>
                <a:cs typeface="Gulim"/>
              </a:rPr>
              <a:t>useless</a:t>
            </a:r>
            <a:r>
              <a:rPr sz="3200" spc="-160" dirty="0">
                <a:latin typeface="Gulim"/>
                <a:cs typeface="Gulim"/>
              </a:rPr>
              <a:t> </a:t>
            </a:r>
            <a:r>
              <a:rPr sz="3200" spc="-35" dirty="0">
                <a:latin typeface="Gulim"/>
                <a:cs typeface="Gulim"/>
              </a:rPr>
              <a:t>(disembodied</a:t>
            </a:r>
            <a:r>
              <a:rPr sz="3200" spc="-175" dirty="0">
                <a:latin typeface="Gulim"/>
                <a:cs typeface="Gulim"/>
              </a:rPr>
              <a:t> </a:t>
            </a:r>
            <a:r>
              <a:rPr sz="3200" spc="-10" dirty="0">
                <a:latin typeface="Gulim"/>
                <a:cs typeface="Gulim"/>
              </a:rPr>
              <a:t>brains?)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98500" algn="l"/>
              </a:tabLst>
            </a:pPr>
            <a:r>
              <a:rPr sz="2900" spc="-20" dirty="0">
                <a:latin typeface="Dotum"/>
                <a:cs typeface="Dotum"/>
              </a:rPr>
              <a:t>But…</a:t>
            </a:r>
            <a:r>
              <a:rPr sz="2900" spc="-140" dirty="0">
                <a:latin typeface="Dotum"/>
                <a:cs typeface="Dotum"/>
              </a:rPr>
              <a:t> </a:t>
            </a:r>
            <a:r>
              <a:rPr sz="2900" spc="-20" dirty="0">
                <a:latin typeface="Dotum"/>
                <a:cs typeface="Dotum"/>
              </a:rPr>
              <a:t>thousands</a:t>
            </a:r>
            <a:r>
              <a:rPr sz="2900" spc="-140" dirty="0">
                <a:latin typeface="Dotum"/>
                <a:cs typeface="Dotum"/>
              </a:rPr>
              <a:t> </a:t>
            </a:r>
            <a:r>
              <a:rPr sz="2900" dirty="0">
                <a:latin typeface="Dotum"/>
                <a:cs typeface="Dotum"/>
              </a:rPr>
              <a:t>of</a:t>
            </a:r>
            <a:r>
              <a:rPr sz="2900" spc="-145" dirty="0">
                <a:latin typeface="Dotum"/>
                <a:cs typeface="Dotum"/>
              </a:rPr>
              <a:t> </a:t>
            </a:r>
            <a:r>
              <a:rPr sz="2900" spc="-105" dirty="0">
                <a:latin typeface="Dotum"/>
                <a:cs typeface="Dotum"/>
              </a:rPr>
              <a:t>devices,</a:t>
            </a:r>
            <a:r>
              <a:rPr sz="2900" spc="-140" dirty="0">
                <a:latin typeface="Dotum"/>
                <a:cs typeface="Dotum"/>
              </a:rPr>
              <a:t> </a:t>
            </a:r>
            <a:r>
              <a:rPr sz="2900" spc="-70" dirty="0">
                <a:latin typeface="Dotum"/>
                <a:cs typeface="Dotum"/>
              </a:rPr>
              <a:t>each</a:t>
            </a:r>
            <a:r>
              <a:rPr sz="2900" spc="-135" dirty="0">
                <a:latin typeface="Dotum"/>
                <a:cs typeface="Dotum"/>
              </a:rPr>
              <a:t> </a:t>
            </a:r>
            <a:r>
              <a:rPr sz="2900" dirty="0">
                <a:latin typeface="Dotum"/>
                <a:cs typeface="Dotum"/>
              </a:rPr>
              <a:t>slightly</a:t>
            </a:r>
            <a:r>
              <a:rPr sz="2900" spc="-130" dirty="0">
                <a:latin typeface="Dotum"/>
                <a:cs typeface="Dotum"/>
              </a:rPr>
              <a:t> </a:t>
            </a:r>
            <a:r>
              <a:rPr sz="2900" spc="-10" dirty="0">
                <a:latin typeface="Dotum"/>
                <a:cs typeface="Dotum"/>
              </a:rPr>
              <a:t>different</a:t>
            </a:r>
            <a:endParaRPr sz="29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can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standardize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interfaces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these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devices?</a:t>
            </a:r>
            <a:endParaRPr sz="2800">
              <a:latin typeface="Gulim"/>
              <a:cs typeface="Gulim"/>
            </a:endParaRPr>
          </a:p>
          <a:p>
            <a:pPr marL="241300" marR="36195" indent="-228600">
              <a:lnSpc>
                <a:spcPct val="109400"/>
              </a:lnSpc>
              <a:spcBef>
                <a:spcPts val="17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130" dirty="0">
                <a:latin typeface="Gulim"/>
                <a:cs typeface="Gulim"/>
              </a:rPr>
              <a:t>Devices</a:t>
            </a:r>
            <a:r>
              <a:rPr sz="3200" spc="-16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are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unreliable: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media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spc="-20" dirty="0">
                <a:latin typeface="Gulim"/>
                <a:cs typeface="Gulim"/>
              </a:rPr>
              <a:t>failures</a:t>
            </a:r>
            <a:r>
              <a:rPr sz="3200" spc="-16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and</a:t>
            </a:r>
            <a:r>
              <a:rPr sz="3200" spc="-165" dirty="0">
                <a:latin typeface="Gulim"/>
                <a:cs typeface="Gulim"/>
              </a:rPr>
              <a:t> </a:t>
            </a:r>
            <a:r>
              <a:rPr sz="3200" spc="-45" dirty="0">
                <a:latin typeface="Gulim"/>
                <a:cs typeface="Gulim"/>
              </a:rPr>
              <a:t>transmission</a:t>
            </a:r>
            <a:r>
              <a:rPr sz="3200" spc="-165" dirty="0">
                <a:latin typeface="Gulim"/>
                <a:cs typeface="Gulim"/>
              </a:rPr>
              <a:t> </a:t>
            </a:r>
            <a:r>
              <a:rPr sz="3200" spc="-25" dirty="0">
                <a:latin typeface="Gulim"/>
                <a:cs typeface="Gulim"/>
              </a:rPr>
              <a:t>err ors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can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make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them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reliable???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53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125" dirty="0">
                <a:latin typeface="Gulim"/>
                <a:cs typeface="Gulim"/>
              </a:rPr>
              <a:t>Devices</a:t>
            </a:r>
            <a:r>
              <a:rPr sz="3200" spc="-16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are</a:t>
            </a:r>
            <a:r>
              <a:rPr sz="3200" spc="-23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unpredictable</a:t>
            </a:r>
            <a:r>
              <a:rPr sz="3200" spc="-19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and/or</a:t>
            </a:r>
            <a:r>
              <a:rPr sz="3200" spc="-200" dirty="0">
                <a:latin typeface="Gulim"/>
                <a:cs typeface="Gulim"/>
              </a:rPr>
              <a:t> </a:t>
            </a:r>
            <a:r>
              <a:rPr sz="3200" spc="-20" dirty="0">
                <a:latin typeface="Gulim"/>
                <a:cs typeface="Gulim"/>
              </a:rPr>
              <a:t>slow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can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manage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them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if</a:t>
            </a:r>
            <a:endParaRPr sz="2800">
              <a:latin typeface="Gulim"/>
              <a:cs typeface="Gulim"/>
            </a:endParaRPr>
          </a:p>
          <a:p>
            <a:pPr marL="697865">
              <a:lnSpc>
                <a:spcPct val="100000"/>
              </a:lnSpc>
              <a:spcBef>
                <a:spcPts val="240"/>
              </a:spcBef>
            </a:pPr>
            <a:r>
              <a:rPr sz="2800" spc="90" dirty="0">
                <a:latin typeface="Gulim"/>
                <a:cs typeface="Gulim"/>
              </a:rPr>
              <a:t>we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don’t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95" dirty="0">
                <a:latin typeface="Gulim"/>
                <a:cs typeface="Gulim"/>
              </a:rPr>
              <a:t>know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105" dirty="0">
                <a:latin typeface="Gulim"/>
                <a:cs typeface="Gulim"/>
              </a:rPr>
              <a:t>what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they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will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do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or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how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they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will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perform?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118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Operational</a:t>
            </a:r>
            <a:r>
              <a:rPr sz="3600" spc="-15" dirty="0"/>
              <a:t> </a:t>
            </a:r>
            <a:r>
              <a:rPr sz="3600" dirty="0"/>
              <a:t>Parameters</a:t>
            </a:r>
            <a:r>
              <a:rPr sz="3600" spc="-10" dirty="0"/>
              <a:t> </a:t>
            </a:r>
            <a:r>
              <a:rPr sz="3600" dirty="0"/>
              <a:t>for</a:t>
            </a:r>
            <a:r>
              <a:rPr sz="3600" spc="-70" dirty="0"/>
              <a:t> </a:t>
            </a:r>
            <a:r>
              <a:rPr sz="3600" spc="-25" dirty="0"/>
              <a:t>I/O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7352" y="1060453"/>
            <a:ext cx="9669145" cy="50780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85" dirty="0">
                <a:latin typeface="Gulim"/>
                <a:cs typeface="Gulim"/>
              </a:rPr>
              <a:t>Data</a:t>
            </a:r>
            <a:r>
              <a:rPr sz="2950" spc="-175" dirty="0">
                <a:latin typeface="Gulim"/>
                <a:cs typeface="Gulim"/>
              </a:rPr>
              <a:t> </a:t>
            </a:r>
            <a:r>
              <a:rPr sz="2950" spc="-60" dirty="0">
                <a:latin typeface="Gulim"/>
                <a:cs typeface="Gulim"/>
              </a:rPr>
              <a:t>granularity:</a:t>
            </a:r>
            <a:r>
              <a:rPr sz="2950" spc="-170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Byte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vs.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Gulim"/>
                <a:cs typeface="Gulim"/>
              </a:rPr>
              <a:t>Some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devices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provide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single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byte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at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time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(</a:t>
            </a:r>
            <a:r>
              <a:rPr sz="2500" spc="-100" dirty="0">
                <a:latin typeface="Gulim"/>
                <a:cs typeface="Gulim"/>
              </a:rPr>
              <a:t>e.g.,</a:t>
            </a:r>
            <a:r>
              <a:rPr sz="2500" spc="-14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keyboard)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Others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provide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whole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blocks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95" dirty="0">
                <a:latin typeface="Gulim"/>
                <a:cs typeface="Gulim"/>
              </a:rPr>
              <a:t>(</a:t>
            </a:r>
            <a:r>
              <a:rPr sz="2500" spc="-95" dirty="0">
                <a:latin typeface="Gulim"/>
                <a:cs typeface="Gulim"/>
              </a:rPr>
              <a:t>e.g.,</a:t>
            </a:r>
            <a:r>
              <a:rPr sz="2500" spc="-13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disks,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networks,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etc.)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365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254" dirty="0">
                <a:latin typeface="Gulim"/>
                <a:cs typeface="Gulim"/>
              </a:rPr>
              <a:t>Access</a:t>
            </a:r>
            <a:r>
              <a:rPr sz="2950" spc="-175" dirty="0">
                <a:latin typeface="Gulim"/>
                <a:cs typeface="Gulim"/>
              </a:rPr>
              <a:t> </a:t>
            </a:r>
            <a:r>
              <a:rPr sz="2950" spc="-30" dirty="0">
                <a:latin typeface="Gulim"/>
                <a:cs typeface="Gulim"/>
              </a:rPr>
              <a:t>patter</a:t>
            </a:r>
            <a:r>
              <a:rPr sz="2800" spc="-30" dirty="0">
                <a:latin typeface="Gulim"/>
                <a:cs typeface="Gulim"/>
              </a:rPr>
              <a:t>n: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Sequential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vs.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Random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Gulim"/>
                <a:cs typeface="Gulim"/>
              </a:rPr>
              <a:t>Some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devices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must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50" dirty="0">
                <a:latin typeface="Gulim"/>
                <a:cs typeface="Gulim"/>
              </a:rPr>
              <a:t>accessed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sequentially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(</a:t>
            </a:r>
            <a:r>
              <a:rPr sz="2500" spc="-100" dirty="0">
                <a:latin typeface="Gulim"/>
                <a:cs typeface="Gulim"/>
              </a:rPr>
              <a:t>e.g.,</a:t>
            </a:r>
            <a:r>
              <a:rPr sz="2500" spc="-14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tape)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Others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80" dirty="0">
                <a:latin typeface="Gulim"/>
                <a:cs typeface="Gulim"/>
              </a:rPr>
              <a:t>can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50" dirty="0">
                <a:latin typeface="Gulim"/>
                <a:cs typeface="Gulim"/>
              </a:rPr>
              <a:t>accessed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“randomly”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(</a:t>
            </a:r>
            <a:r>
              <a:rPr sz="2500" spc="-100" dirty="0">
                <a:latin typeface="Gulim"/>
                <a:cs typeface="Gulim"/>
              </a:rPr>
              <a:t>e.g.,</a:t>
            </a:r>
            <a:r>
              <a:rPr sz="2500" spc="-135" dirty="0">
                <a:latin typeface="Gulim"/>
                <a:cs typeface="Gulim"/>
              </a:rPr>
              <a:t> </a:t>
            </a:r>
            <a:r>
              <a:rPr sz="2400" spc="-65" dirty="0">
                <a:latin typeface="Gulim"/>
                <a:cs typeface="Gulim"/>
              </a:rPr>
              <a:t>disk,</a:t>
            </a:r>
            <a:r>
              <a:rPr sz="2400" spc="-105" dirty="0">
                <a:latin typeface="Gulim"/>
                <a:cs typeface="Gulim"/>
              </a:rPr>
              <a:t> cd, </a:t>
            </a:r>
            <a:r>
              <a:rPr sz="2400" spc="-10" dirty="0">
                <a:latin typeface="Gulim"/>
                <a:cs typeface="Gulim"/>
              </a:rPr>
              <a:t>etc.)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60" dirty="0">
                <a:latin typeface="Gulim"/>
                <a:cs typeface="Gulim"/>
              </a:rPr>
              <a:t>Fixed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overhead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start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sequential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transfer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(more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later)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140" dirty="0">
                <a:latin typeface="Gulim"/>
                <a:cs typeface="Gulim"/>
              </a:rPr>
              <a:t>Transfer</a:t>
            </a:r>
            <a:r>
              <a:rPr sz="2950" spc="-195" dirty="0">
                <a:latin typeface="Gulim"/>
                <a:cs typeface="Gulim"/>
              </a:rPr>
              <a:t> </a:t>
            </a:r>
            <a:r>
              <a:rPr sz="2950" spc="-70" dirty="0">
                <a:latin typeface="Gulim"/>
                <a:cs typeface="Gulim"/>
              </a:rPr>
              <a:t>Notification:</a:t>
            </a:r>
            <a:r>
              <a:rPr sz="2950" spc="-20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Polling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vs.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Interrupts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Gulim"/>
                <a:cs typeface="Gulim"/>
              </a:rPr>
              <a:t>Some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devices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require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continual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monitoring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Others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generate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interrupts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75" dirty="0">
                <a:latin typeface="Gulim"/>
                <a:cs typeface="Gulim"/>
              </a:rPr>
              <a:t>when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they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need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service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365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140" dirty="0">
                <a:latin typeface="Gulim"/>
                <a:cs typeface="Gulim"/>
              </a:rPr>
              <a:t>Transfer</a:t>
            </a:r>
            <a:r>
              <a:rPr sz="2950" spc="-190" dirty="0">
                <a:latin typeface="Gulim"/>
                <a:cs typeface="Gulim"/>
              </a:rPr>
              <a:t> </a:t>
            </a:r>
            <a:r>
              <a:rPr sz="2950" spc="-95" dirty="0">
                <a:latin typeface="Gulim"/>
                <a:cs typeface="Gulim"/>
              </a:rPr>
              <a:t>Mechanism:</a:t>
            </a:r>
            <a:r>
              <a:rPr sz="2950" spc="-1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Programmed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IO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185" dirty="0">
                <a:latin typeface="Gulim"/>
                <a:cs typeface="Gulim"/>
              </a:rPr>
              <a:t>DMA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119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The</a:t>
            </a:r>
            <a:r>
              <a:rPr sz="3600" spc="-20" dirty="0"/>
              <a:t> </a:t>
            </a:r>
            <a:r>
              <a:rPr sz="3600" dirty="0"/>
              <a:t>Goal</a:t>
            </a:r>
            <a:r>
              <a:rPr sz="3600" spc="-10" dirty="0"/>
              <a:t> </a:t>
            </a:r>
            <a:r>
              <a:rPr sz="3600" dirty="0"/>
              <a:t>of</a:t>
            </a:r>
            <a:r>
              <a:rPr sz="3600" spc="-5" dirty="0"/>
              <a:t> </a:t>
            </a:r>
            <a:r>
              <a:rPr sz="3600" dirty="0"/>
              <a:t>the</a:t>
            </a:r>
            <a:r>
              <a:rPr sz="3600" spc="-5" dirty="0"/>
              <a:t> </a:t>
            </a:r>
            <a:r>
              <a:rPr sz="3600" dirty="0"/>
              <a:t>I/O</a:t>
            </a:r>
            <a:r>
              <a:rPr sz="3600" spc="-10" dirty="0"/>
              <a:t> Subsystem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7352" y="992530"/>
            <a:ext cx="10815320" cy="516128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Gulim"/>
                <a:cs typeface="Gulim"/>
              </a:rPr>
              <a:t>Provide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45" dirty="0">
                <a:latin typeface="Gulim"/>
                <a:cs typeface="Gulim"/>
              </a:rPr>
              <a:t>uniform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interfaces,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despite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wide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range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different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devices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latin typeface="Dotum"/>
                <a:cs typeface="Dotum"/>
              </a:rPr>
              <a:t>This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code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works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on</a:t>
            </a:r>
            <a:r>
              <a:rPr sz="2000" spc="-20" dirty="0">
                <a:latin typeface="Dotum"/>
                <a:cs typeface="Dotum"/>
              </a:rPr>
              <a:t> many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different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devices:</a:t>
            </a:r>
            <a:endParaRPr sz="2000">
              <a:latin typeface="Dotum"/>
              <a:cs typeface="Dotum"/>
            </a:endParaRPr>
          </a:p>
          <a:p>
            <a:pPr marL="1264920" marR="4759325">
              <a:lnSpc>
                <a:spcPct val="121000"/>
              </a:lnSpc>
              <a:spcBef>
                <a:spcPts val="480"/>
              </a:spcBef>
            </a:pPr>
            <a:r>
              <a:rPr sz="2000" spc="-130" dirty="0">
                <a:latin typeface="Dotum"/>
                <a:cs typeface="Dotum"/>
              </a:rPr>
              <a:t>FILE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*fd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125" dirty="0">
                <a:latin typeface="Dotum"/>
                <a:cs typeface="Dotum"/>
              </a:rPr>
              <a:t>=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fopen(“/dev/something”,“rw”); </a:t>
            </a:r>
            <a:r>
              <a:rPr sz="2000" dirty="0">
                <a:latin typeface="Dotum"/>
                <a:cs typeface="Dotum"/>
              </a:rPr>
              <a:t>for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(int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125" dirty="0">
                <a:latin typeface="Dotum"/>
                <a:cs typeface="Dotum"/>
              </a:rPr>
              <a:t>=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0;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170" dirty="0">
                <a:latin typeface="Dotum"/>
                <a:cs typeface="Dotum"/>
              </a:rPr>
              <a:t>&lt;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10;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i++)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450" dirty="0">
                <a:latin typeface="Dotum"/>
                <a:cs typeface="Dotum"/>
              </a:rPr>
              <a:t>{</a:t>
            </a:r>
            <a:endParaRPr sz="2000">
              <a:latin typeface="Dotum"/>
              <a:cs typeface="Dotum"/>
            </a:endParaRPr>
          </a:p>
          <a:p>
            <a:pPr marL="1615440">
              <a:lnSpc>
                <a:spcPct val="100000"/>
              </a:lnSpc>
              <a:spcBef>
                <a:spcPts val="505"/>
              </a:spcBef>
            </a:pPr>
            <a:r>
              <a:rPr sz="2000" dirty="0">
                <a:latin typeface="Dotum"/>
                <a:cs typeface="Dotum"/>
              </a:rPr>
              <a:t>fprintf(fd,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“Count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%d\n”,i);</a:t>
            </a:r>
            <a:endParaRPr sz="2000">
              <a:latin typeface="Dotum"/>
              <a:cs typeface="Dotum"/>
            </a:endParaRPr>
          </a:p>
          <a:p>
            <a:pPr marL="1264920">
              <a:lnSpc>
                <a:spcPct val="100000"/>
              </a:lnSpc>
              <a:spcBef>
                <a:spcPts val="409"/>
              </a:spcBef>
            </a:pPr>
            <a:r>
              <a:rPr sz="2000" spc="-395" dirty="0">
                <a:latin typeface="Dotum"/>
                <a:cs typeface="Dotum"/>
              </a:rPr>
              <a:t>}</a:t>
            </a:r>
            <a:endParaRPr sz="2000">
              <a:latin typeface="Dotum"/>
              <a:cs typeface="Dotum"/>
            </a:endParaRPr>
          </a:p>
          <a:p>
            <a:pPr marL="1264920">
              <a:lnSpc>
                <a:spcPct val="100000"/>
              </a:lnSpc>
              <a:spcBef>
                <a:spcPts val="500"/>
              </a:spcBef>
            </a:pPr>
            <a:r>
              <a:rPr sz="2000" spc="-10" dirty="0">
                <a:latin typeface="Dotum"/>
                <a:cs typeface="Dotum"/>
              </a:rPr>
              <a:t>close(fd);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35" dirty="0">
                <a:latin typeface="Dotum"/>
                <a:cs typeface="Dotum"/>
              </a:rPr>
              <a:t>Why?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latin typeface="Dotum"/>
                <a:cs typeface="Dotum"/>
              </a:rPr>
              <a:t>Because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code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that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controls</a:t>
            </a:r>
            <a:r>
              <a:rPr sz="2000" spc="-65" dirty="0">
                <a:latin typeface="Dotum"/>
                <a:cs typeface="Dotum"/>
              </a:rPr>
              <a:t> devices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(</a:t>
            </a:r>
            <a:r>
              <a:rPr sz="2000" spc="-30" dirty="0">
                <a:latin typeface="MS PGothic"/>
                <a:cs typeface="MS PGothic"/>
              </a:rPr>
              <a:t>“</a:t>
            </a:r>
            <a:r>
              <a:rPr sz="2000" spc="-30" dirty="0">
                <a:latin typeface="Dotum"/>
                <a:cs typeface="Dotum"/>
              </a:rPr>
              <a:t>device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driver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dirty="0">
                <a:latin typeface="Dotum"/>
                <a:cs typeface="Dotum"/>
              </a:rPr>
              <a:t>)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implements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standard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interface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Dotum"/>
                <a:cs typeface="Dotum"/>
              </a:rPr>
              <a:t>Standard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user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library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raise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standard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driver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0" dirty="0">
                <a:latin typeface="Dotum"/>
                <a:cs typeface="Dotum"/>
              </a:rPr>
              <a:t>/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subsystem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interface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65" dirty="0">
                <a:latin typeface="Gulim"/>
                <a:cs typeface="Gulim"/>
              </a:rPr>
              <a:t>We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will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try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get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flavor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90" dirty="0">
                <a:latin typeface="Gulim"/>
                <a:cs typeface="Gulim"/>
              </a:rPr>
              <a:t>what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40" dirty="0">
                <a:latin typeface="Gulim"/>
                <a:cs typeface="Gulim"/>
              </a:rPr>
              <a:t>is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involved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actually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controlling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30" dirty="0">
                <a:latin typeface="Gulim"/>
                <a:cs typeface="Gulim"/>
              </a:rPr>
              <a:t>devices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latin typeface="Dotum"/>
                <a:cs typeface="Dotum"/>
              </a:rPr>
              <a:t>Can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only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scratch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surface!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Cache</a:t>
            </a:r>
            <a:r>
              <a:rPr spc="-40" dirty="0"/>
              <a:t> </a:t>
            </a:r>
            <a:r>
              <a:rPr dirty="0"/>
              <a:t>Design</a:t>
            </a:r>
            <a:r>
              <a:rPr spc="-10" dirty="0"/>
              <a:t> Issues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8340090" cy="434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Organization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cache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95" dirty="0">
                <a:latin typeface="Dotum"/>
                <a:cs typeface="Dotum"/>
              </a:rPr>
              <a:t>size,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size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latin typeface="Dotum"/>
                <a:cs typeface="Dotum"/>
              </a:rPr>
              <a:t>1-</a:t>
            </a:r>
            <a:r>
              <a:rPr sz="2400" dirty="0">
                <a:latin typeface="Dotum"/>
                <a:cs typeface="Dotum"/>
              </a:rPr>
              <a:t>way,</a:t>
            </a:r>
            <a:r>
              <a:rPr sz="2400" spc="-165" dirty="0">
                <a:latin typeface="Dotum"/>
                <a:cs typeface="Dotum"/>
              </a:rPr>
              <a:t> </a:t>
            </a:r>
            <a:r>
              <a:rPr sz="2400" spc="-245" dirty="0">
                <a:latin typeface="Dotum"/>
                <a:cs typeface="Dotum"/>
              </a:rPr>
              <a:t>n-</a:t>
            </a:r>
            <a:r>
              <a:rPr sz="2400" dirty="0">
                <a:latin typeface="Dotum"/>
                <a:cs typeface="Dotum"/>
              </a:rPr>
              <a:t>way,</a:t>
            </a:r>
            <a:r>
              <a:rPr sz="2400" spc="-16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associative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Policy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write-</a:t>
            </a:r>
            <a:r>
              <a:rPr sz="2400" dirty="0">
                <a:latin typeface="Dotum"/>
                <a:cs typeface="Dotum"/>
              </a:rPr>
              <a:t>through,</a:t>
            </a:r>
            <a:r>
              <a:rPr sz="2400" spc="2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write-</a:t>
            </a:r>
            <a:r>
              <a:rPr sz="2400" spc="-20" dirty="0">
                <a:latin typeface="Dotum"/>
                <a:cs typeface="Dotum"/>
              </a:rPr>
              <a:t>back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Replacement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policy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given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45" dirty="0">
                <a:latin typeface="Dotum"/>
                <a:cs typeface="Dotum"/>
              </a:rPr>
              <a:t>n-</a:t>
            </a:r>
            <a:r>
              <a:rPr sz="2400" dirty="0">
                <a:latin typeface="Dotum"/>
                <a:cs typeface="Dotum"/>
              </a:rPr>
              <a:t>way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associativity,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which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gets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replaced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latin typeface="Dotum"/>
                <a:cs typeface="Dotum"/>
              </a:rPr>
              <a:t>FIFO,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Random,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LRU,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Clock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Gulim"/>
                <a:cs typeface="Gulim"/>
              </a:rPr>
              <a:t>Coherence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Policy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(multi-</a:t>
            </a:r>
            <a:r>
              <a:rPr sz="2800" spc="-10" dirty="0">
                <a:latin typeface="Gulim"/>
                <a:cs typeface="Gulim"/>
              </a:rPr>
              <a:t>processor)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write-</a:t>
            </a:r>
            <a:r>
              <a:rPr sz="2400" spc="-10" dirty="0">
                <a:latin typeface="Dotum"/>
                <a:cs typeface="Dotum"/>
              </a:rPr>
              <a:t>invalidate,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write-</a:t>
            </a:r>
            <a:r>
              <a:rPr sz="2400" spc="-10" dirty="0">
                <a:latin typeface="Dotum"/>
                <a:cs typeface="Dotum"/>
              </a:rPr>
              <a:t>update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Want</a:t>
            </a:r>
            <a:r>
              <a:rPr sz="3600" spc="-60" dirty="0"/>
              <a:t> </a:t>
            </a:r>
            <a:r>
              <a:rPr sz="3600" dirty="0"/>
              <a:t>Standard</a:t>
            </a:r>
            <a:r>
              <a:rPr sz="3600" spc="-60" dirty="0"/>
              <a:t> </a:t>
            </a:r>
            <a:r>
              <a:rPr sz="3600" dirty="0"/>
              <a:t>Interfaces</a:t>
            </a:r>
            <a:r>
              <a:rPr sz="3600" spc="-65" dirty="0"/>
              <a:t> </a:t>
            </a:r>
            <a:r>
              <a:rPr sz="3600" dirty="0"/>
              <a:t>to</a:t>
            </a:r>
            <a:r>
              <a:rPr sz="3600" spc="-55" dirty="0"/>
              <a:t> </a:t>
            </a:r>
            <a:r>
              <a:rPr sz="3600" spc="-10" dirty="0"/>
              <a:t>Devices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7352" y="1006812"/>
            <a:ext cx="11032490" cy="488569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5" dirty="0">
                <a:solidFill>
                  <a:srgbClr val="0563C1"/>
                </a:solidFill>
                <a:latin typeface="Gulim"/>
                <a:cs typeface="Gulim"/>
              </a:rPr>
              <a:t>Block</a:t>
            </a:r>
            <a:r>
              <a:rPr sz="2400" spc="-95" dirty="0">
                <a:solidFill>
                  <a:srgbClr val="0563C1"/>
                </a:solidFill>
                <a:latin typeface="Gulim"/>
                <a:cs typeface="Gulim"/>
              </a:rPr>
              <a:t> Devices: </a:t>
            </a:r>
            <a:r>
              <a:rPr sz="2500" spc="-110" dirty="0">
                <a:latin typeface="Gulim"/>
                <a:cs typeface="Gulim"/>
              </a:rPr>
              <a:t>e.g.,</a:t>
            </a:r>
            <a:r>
              <a:rPr sz="2500" spc="-130" dirty="0">
                <a:latin typeface="Gulim"/>
                <a:cs typeface="Gulim"/>
              </a:rPr>
              <a:t> </a:t>
            </a:r>
            <a:r>
              <a:rPr sz="2400" spc="-55" dirty="0">
                <a:latin typeface="Gulim"/>
                <a:cs typeface="Gulim"/>
              </a:rPr>
              <a:t>disk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drives,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tape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drives,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25" dirty="0">
                <a:latin typeface="Gulim"/>
                <a:cs typeface="Gulim"/>
              </a:rPr>
              <a:t>DVD-</a:t>
            </a:r>
            <a:r>
              <a:rPr sz="2400" spc="70" dirty="0">
                <a:latin typeface="Gulim"/>
                <a:cs typeface="Gulim"/>
              </a:rPr>
              <a:t>ROM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14" dirty="0">
                <a:latin typeface="Dotum"/>
                <a:cs typeface="Dotum"/>
              </a:rPr>
              <a:t>Access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blocks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data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Driver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Commands </a:t>
            </a:r>
            <a:r>
              <a:rPr sz="2000" dirty="0">
                <a:latin typeface="Dotum"/>
                <a:cs typeface="Dotum"/>
              </a:rPr>
              <a:t>include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open(),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read(),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write(),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seek()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Raw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I/O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or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file-</a:t>
            </a:r>
            <a:r>
              <a:rPr sz="2000" spc="-70" dirty="0">
                <a:latin typeface="Dotum"/>
                <a:cs typeface="Dotum"/>
              </a:rPr>
              <a:t>system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access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latin typeface="Dotum"/>
                <a:cs typeface="Dotum"/>
              </a:rPr>
              <a:t>Memory-</a:t>
            </a:r>
            <a:r>
              <a:rPr sz="2000" spc="-25" dirty="0">
                <a:latin typeface="Dotum"/>
                <a:cs typeface="Dotum"/>
              </a:rPr>
              <a:t>mapped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file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access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possible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(discussed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later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20" dirty="0">
                <a:latin typeface="Dotum"/>
                <a:cs typeface="Dotum"/>
              </a:rPr>
              <a:t>…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VAS!)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0563C1"/>
                </a:solidFill>
                <a:latin typeface="Gulim"/>
                <a:cs typeface="Gulim"/>
              </a:rPr>
              <a:t>Character/Byte</a:t>
            </a:r>
            <a:r>
              <a:rPr sz="2400" spc="-11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-90" dirty="0">
                <a:solidFill>
                  <a:srgbClr val="0563C1"/>
                </a:solidFill>
                <a:latin typeface="Gulim"/>
                <a:cs typeface="Gulim"/>
              </a:rPr>
              <a:t>Devices:</a:t>
            </a:r>
            <a:r>
              <a:rPr sz="2400" spc="-12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500" spc="-110" dirty="0">
                <a:latin typeface="Gulim"/>
                <a:cs typeface="Gulim"/>
              </a:rPr>
              <a:t>e.g.,</a:t>
            </a:r>
            <a:r>
              <a:rPr sz="2500" spc="-15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keyboards,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mice,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serial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ports,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55" dirty="0">
                <a:latin typeface="Gulim"/>
                <a:cs typeface="Gulim"/>
              </a:rPr>
              <a:t>some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25" dirty="0">
                <a:latin typeface="Gulim"/>
                <a:cs typeface="Gulim"/>
              </a:rPr>
              <a:t>USB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devices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Dotum"/>
                <a:cs typeface="Dotum"/>
              </a:rPr>
              <a:t>Single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characters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at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time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latin typeface="Dotum"/>
                <a:cs typeface="Dotum"/>
              </a:rPr>
              <a:t>Commands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include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get(),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put()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latin typeface="Dotum"/>
                <a:cs typeface="Dotum"/>
              </a:rPr>
              <a:t>Libraries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layered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on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top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allow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line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editing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65" dirty="0">
                <a:solidFill>
                  <a:srgbClr val="0563C1"/>
                </a:solidFill>
                <a:latin typeface="Gulim"/>
                <a:cs typeface="Gulim"/>
              </a:rPr>
              <a:t>Network</a:t>
            </a:r>
            <a:r>
              <a:rPr sz="2400" spc="-85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spc="-95" dirty="0">
                <a:solidFill>
                  <a:srgbClr val="0563C1"/>
                </a:solidFill>
                <a:latin typeface="Gulim"/>
                <a:cs typeface="Gulim"/>
              </a:rPr>
              <a:t>Devices:</a:t>
            </a:r>
            <a:r>
              <a:rPr sz="2400" spc="-85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500" spc="-110" dirty="0">
                <a:latin typeface="Gulim"/>
                <a:cs typeface="Gulim"/>
              </a:rPr>
              <a:t>e.g.,</a:t>
            </a:r>
            <a:r>
              <a:rPr sz="25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Ethernet,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Wireless,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Bluetooth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Different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enough</a:t>
            </a:r>
            <a:r>
              <a:rPr sz="2000" spc="-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from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block/character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1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have</a:t>
            </a:r>
            <a:r>
              <a:rPr sz="2000" spc="-15" dirty="0">
                <a:latin typeface="Dotum"/>
                <a:cs typeface="Dotum"/>
              </a:rPr>
              <a:t> </a:t>
            </a:r>
            <a:r>
              <a:rPr sz="2000" spc="105" dirty="0">
                <a:latin typeface="Dotum"/>
                <a:cs typeface="Dotum"/>
              </a:rPr>
              <a:t>own</a:t>
            </a:r>
            <a:r>
              <a:rPr sz="2000" spc="-1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interface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Unix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Windows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include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45" dirty="0">
                <a:solidFill>
                  <a:srgbClr val="0563C1"/>
                </a:solidFill>
                <a:latin typeface="Dotum"/>
                <a:cs typeface="Dotum"/>
              </a:rPr>
              <a:t>socket</a:t>
            </a:r>
            <a:r>
              <a:rPr sz="2000" spc="-7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interface</a:t>
            </a:r>
            <a:endParaRPr sz="20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-50" dirty="0">
                <a:latin typeface="Dotum"/>
                <a:cs typeface="Dotum"/>
              </a:rPr>
              <a:t>Separates</a:t>
            </a:r>
            <a:r>
              <a:rPr sz="1800" spc="-65" dirty="0">
                <a:latin typeface="Dotum"/>
                <a:cs typeface="Dotum"/>
              </a:rPr>
              <a:t> </a:t>
            </a:r>
            <a:r>
              <a:rPr sz="1800" spc="55" dirty="0">
                <a:latin typeface="Dotum"/>
                <a:cs typeface="Dotum"/>
              </a:rPr>
              <a:t>network</a:t>
            </a:r>
            <a:r>
              <a:rPr sz="1800" spc="-6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protocol</a:t>
            </a:r>
            <a:r>
              <a:rPr sz="1800" spc="-6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from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spc="55" dirty="0">
                <a:latin typeface="Dotum"/>
                <a:cs typeface="Dotum"/>
              </a:rPr>
              <a:t>network</a:t>
            </a:r>
            <a:r>
              <a:rPr sz="1800" spc="-6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operation</a:t>
            </a:r>
            <a:endParaRPr sz="18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-30" dirty="0">
                <a:latin typeface="Dotum"/>
                <a:cs typeface="Dotum"/>
              </a:rPr>
              <a:t>Includes</a:t>
            </a:r>
            <a:r>
              <a:rPr sz="1800" spc="-95" dirty="0">
                <a:latin typeface="Dotum"/>
                <a:cs typeface="Dotum"/>
              </a:rPr>
              <a:t> </a:t>
            </a:r>
            <a:r>
              <a:rPr sz="1800" spc="-45" dirty="0">
                <a:latin typeface="Dotum"/>
                <a:cs typeface="Dotum"/>
              </a:rPr>
              <a:t>select()</a:t>
            </a:r>
            <a:r>
              <a:rPr sz="1800" spc="-9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functionality</a:t>
            </a:r>
            <a:endParaRPr sz="18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5" dirty="0"/>
              <a:t> </a:t>
            </a:r>
            <a:r>
              <a:rPr dirty="0"/>
              <a:t>&amp;</a:t>
            </a:r>
            <a:r>
              <a:rPr spc="-5" dirty="0"/>
              <a:t> </a:t>
            </a:r>
            <a:r>
              <a:rPr dirty="0"/>
              <a:t>Storage</a:t>
            </a:r>
            <a:r>
              <a:rPr spc="-15" dirty="0"/>
              <a:t> </a:t>
            </a:r>
            <a:r>
              <a:rPr spc="-10" dirty="0"/>
              <a:t>Layers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73474" y="2162429"/>
            <a:ext cx="157607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High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Level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I/O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0490" y="2142308"/>
            <a:ext cx="1581785" cy="412115"/>
          </a:xfrm>
          <a:custGeom>
            <a:avLst/>
            <a:gdLst/>
            <a:ahLst/>
            <a:cxnLst/>
            <a:rect l="l" t="t" r="r" b="b"/>
            <a:pathLst>
              <a:path w="1581785" h="412114">
                <a:moveTo>
                  <a:pt x="0" y="0"/>
                </a:moveTo>
                <a:lnTo>
                  <a:pt x="1581416" y="0"/>
                </a:lnTo>
                <a:lnTo>
                  <a:pt x="1581416" y="411765"/>
                </a:lnTo>
                <a:lnTo>
                  <a:pt x="0" y="411765"/>
                </a:lnTo>
                <a:lnTo>
                  <a:pt x="0" y="0"/>
                </a:lnTo>
                <a:close/>
              </a:path>
            </a:pathLst>
          </a:custGeom>
          <a:ln w="5967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7038" y="2526454"/>
            <a:ext cx="130302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Low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Level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25" dirty="0">
                <a:latin typeface="Times New Roman"/>
                <a:cs typeface="Times New Roman"/>
              </a:rPr>
              <a:t>I/O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3713" y="2583911"/>
            <a:ext cx="1295400" cy="245110"/>
          </a:xfrm>
          <a:custGeom>
            <a:avLst/>
            <a:gdLst/>
            <a:ahLst/>
            <a:cxnLst/>
            <a:rect l="l" t="t" r="r" b="b"/>
            <a:pathLst>
              <a:path w="1295400" h="245110">
                <a:moveTo>
                  <a:pt x="0" y="0"/>
                </a:moveTo>
                <a:lnTo>
                  <a:pt x="1294971" y="0"/>
                </a:lnTo>
                <a:lnTo>
                  <a:pt x="1294971" y="244672"/>
                </a:lnTo>
                <a:lnTo>
                  <a:pt x="0" y="244672"/>
                </a:lnTo>
                <a:lnTo>
                  <a:pt x="0" y="0"/>
                </a:lnTo>
                <a:close/>
              </a:path>
            </a:pathLst>
          </a:custGeom>
          <a:ln w="5967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50883" y="2860640"/>
            <a:ext cx="621030" cy="226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14"/>
              </a:spcBef>
            </a:pPr>
            <a:r>
              <a:rPr sz="1300" spc="-10" dirty="0">
                <a:latin typeface="Times New Roman"/>
                <a:cs typeface="Times New Roman"/>
              </a:rPr>
              <a:t>Syscall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7900" y="2834551"/>
            <a:ext cx="626745" cy="346710"/>
          </a:xfrm>
          <a:custGeom>
            <a:avLst/>
            <a:gdLst/>
            <a:ahLst/>
            <a:cxnLst/>
            <a:rect l="l" t="t" r="r" b="b"/>
            <a:pathLst>
              <a:path w="626745" h="346710">
                <a:moveTo>
                  <a:pt x="0" y="0"/>
                </a:moveTo>
                <a:lnTo>
                  <a:pt x="626598" y="0"/>
                </a:lnTo>
                <a:lnTo>
                  <a:pt x="626598" y="346121"/>
                </a:lnTo>
                <a:lnTo>
                  <a:pt x="0" y="346121"/>
                </a:lnTo>
                <a:lnTo>
                  <a:pt x="0" y="0"/>
                </a:lnTo>
                <a:close/>
              </a:path>
            </a:pathLst>
          </a:custGeom>
          <a:ln w="5967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40567" y="3302243"/>
            <a:ext cx="124460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File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System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61454" y="3186639"/>
            <a:ext cx="1205865" cy="584835"/>
          </a:xfrm>
          <a:custGeom>
            <a:avLst/>
            <a:gdLst/>
            <a:ahLst/>
            <a:cxnLst/>
            <a:rect l="l" t="t" r="r" b="b"/>
            <a:pathLst>
              <a:path w="1205864" h="584835">
                <a:moveTo>
                  <a:pt x="0" y="0"/>
                </a:moveTo>
                <a:lnTo>
                  <a:pt x="1205456" y="0"/>
                </a:lnTo>
                <a:lnTo>
                  <a:pt x="1205456" y="584825"/>
                </a:lnTo>
                <a:lnTo>
                  <a:pt x="0" y="584825"/>
                </a:lnTo>
                <a:lnTo>
                  <a:pt x="0" y="0"/>
                </a:lnTo>
                <a:close/>
              </a:path>
            </a:pathLst>
          </a:custGeom>
          <a:ln w="5967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33401" y="3785619"/>
            <a:ext cx="92646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I/O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Driver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67315" y="3792160"/>
            <a:ext cx="1597025" cy="859790"/>
            <a:chOff x="2367315" y="3792160"/>
            <a:chExt cx="1597025" cy="859790"/>
          </a:xfrm>
        </p:grpSpPr>
        <p:sp>
          <p:nvSpPr>
            <p:cNvPr id="14" name="object 14"/>
            <p:cNvSpPr/>
            <p:nvPr/>
          </p:nvSpPr>
          <p:spPr>
            <a:xfrm>
              <a:off x="2370490" y="3795335"/>
              <a:ext cx="1581785" cy="298450"/>
            </a:xfrm>
            <a:custGeom>
              <a:avLst/>
              <a:gdLst/>
              <a:ahLst/>
              <a:cxnLst/>
              <a:rect l="l" t="t" r="r" b="b"/>
              <a:pathLst>
                <a:path w="1581785" h="298450">
                  <a:moveTo>
                    <a:pt x="0" y="0"/>
                  </a:moveTo>
                  <a:lnTo>
                    <a:pt x="1581416" y="0"/>
                  </a:lnTo>
                  <a:lnTo>
                    <a:pt x="1581416" y="298380"/>
                  </a:lnTo>
                  <a:lnTo>
                    <a:pt x="0" y="298380"/>
                  </a:lnTo>
                  <a:lnTo>
                    <a:pt x="0" y="0"/>
                  </a:lnTo>
                  <a:close/>
                </a:path>
              </a:pathLst>
            </a:custGeom>
            <a:ln w="5967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6365" y="4293631"/>
              <a:ext cx="1011555" cy="0"/>
            </a:xfrm>
            <a:custGeom>
              <a:avLst/>
              <a:gdLst/>
              <a:ahLst/>
              <a:cxnLst/>
              <a:rect l="l" t="t" r="r" b="b"/>
              <a:pathLst>
                <a:path w="1011554">
                  <a:moveTo>
                    <a:pt x="0" y="0"/>
                  </a:moveTo>
                  <a:lnTo>
                    <a:pt x="1011490" y="0"/>
                  </a:lnTo>
                </a:path>
              </a:pathLst>
            </a:custGeom>
            <a:ln w="11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89587" y="4126538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7999"/>
                  </a:lnTo>
                </a:path>
              </a:pathLst>
            </a:custGeom>
            <a:ln w="11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07320" y="4293631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7999"/>
                  </a:lnTo>
                </a:path>
              </a:pathLst>
            </a:custGeom>
            <a:ln w="11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6919" y="4469676"/>
              <a:ext cx="227329" cy="179070"/>
            </a:xfrm>
            <a:custGeom>
              <a:avLst/>
              <a:gdLst/>
              <a:ahLst/>
              <a:cxnLst/>
              <a:rect l="l" t="t" r="r" b="b"/>
              <a:pathLst>
                <a:path w="227329" h="179070">
                  <a:moveTo>
                    <a:pt x="0" y="0"/>
                  </a:moveTo>
                  <a:lnTo>
                    <a:pt x="226769" y="0"/>
                  </a:lnTo>
                  <a:lnTo>
                    <a:pt x="226769" y="179028"/>
                  </a:lnTo>
                  <a:lnTo>
                    <a:pt x="0" y="179028"/>
                  </a:lnTo>
                  <a:lnTo>
                    <a:pt x="0" y="0"/>
                  </a:lnTo>
                  <a:close/>
                </a:path>
              </a:pathLst>
            </a:custGeom>
            <a:ln w="5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4976" y="4469676"/>
              <a:ext cx="173061" cy="1790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54976" y="4469676"/>
              <a:ext cx="173355" cy="179070"/>
            </a:xfrm>
            <a:custGeom>
              <a:avLst/>
              <a:gdLst/>
              <a:ahLst/>
              <a:cxnLst/>
              <a:rect l="l" t="t" r="r" b="b"/>
              <a:pathLst>
                <a:path w="173354" h="179070">
                  <a:moveTo>
                    <a:pt x="0" y="89514"/>
                  </a:moveTo>
                  <a:lnTo>
                    <a:pt x="6799" y="54671"/>
                  </a:lnTo>
                  <a:lnTo>
                    <a:pt x="25344" y="26218"/>
                  </a:lnTo>
                  <a:lnTo>
                    <a:pt x="52848" y="7034"/>
                  </a:lnTo>
                  <a:lnTo>
                    <a:pt x="86530" y="0"/>
                  </a:lnTo>
                  <a:lnTo>
                    <a:pt x="120211" y="7034"/>
                  </a:lnTo>
                  <a:lnTo>
                    <a:pt x="147716" y="26218"/>
                  </a:lnTo>
                  <a:lnTo>
                    <a:pt x="166260" y="54671"/>
                  </a:lnTo>
                  <a:lnTo>
                    <a:pt x="173060" y="89514"/>
                  </a:lnTo>
                  <a:lnTo>
                    <a:pt x="166260" y="124357"/>
                  </a:lnTo>
                  <a:lnTo>
                    <a:pt x="147716" y="152810"/>
                  </a:lnTo>
                  <a:lnTo>
                    <a:pt x="120211" y="171993"/>
                  </a:lnTo>
                  <a:lnTo>
                    <a:pt x="86530" y="179028"/>
                  </a:lnTo>
                  <a:lnTo>
                    <a:pt x="52848" y="171993"/>
                  </a:lnTo>
                  <a:lnTo>
                    <a:pt x="25344" y="152810"/>
                  </a:lnTo>
                  <a:lnTo>
                    <a:pt x="6799" y="124357"/>
                  </a:lnTo>
                  <a:lnTo>
                    <a:pt x="0" y="89514"/>
                  </a:lnTo>
                  <a:close/>
                </a:path>
              </a:pathLst>
            </a:custGeom>
            <a:ln w="5967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20705" y="4556206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29962" y="0"/>
                  </a:lnTo>
                </a:path>
              </a:pathLst>
            </a:custGeom>
            <a:ln w="11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68872" y="4284680"/>
              <a:ext cx="227329" cy="185420"/>
            </a:xfrm>
            <a:custGeom>
              <a:avLst/>
              <a:gdLst/>
              <a:ahLst/>
              <a:cxnLst/>
              <a:rect l="l" t="t" r="r" b="b"/>
              <a:pathLst>
                <a:path w="227330" h="185420">
                  <a:moveTo>
                    <a:pt x="0" y="0"/>
                  </a:moveTo>
                  <a:lnTo>
                    <a:pt x="226769" y="0"/>
                  </a:lnTo>
                  <a:lnTo>
                    <a:pt x="226769" y="184995"/>
                  </a:lnTo>
                  <a:lnTo>
                    <a:pt x="0" y="184995"/>
                  </a:lnTo>
                  <a:lnTo>
                    <a:pt x="0" y="0"/>
                  </a:lnTo>
                  <a:close/>
                </a:path>
              </a:pathLst>
            </a:custGeom>
            <a:ln w="5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61369" y="4114603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7999"/>
                  </a:lnTo>
                </a:path>
              </a:pathLst>
            </a:custGeom>
            <a:ln w="119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84209" y="1690988"/>
            <a:ext cx="185166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Application</a:t>
            </a:r>
            <a:r>
              <a:rPr sz="17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17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Times New Roman"/>
                <a:cs typeface="Times New Roman"/>
              </a:rPr>
              <a:t>Service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40830" y="1989369"/>
            <a:ext cx="68643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streams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40830" y="2425004"/>
            <a:ext cx="69405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handles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40830" y="2806931"/>
            <a:ext cx="76962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registers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40830" y="3314178"/>
            <a:ext cx="99250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descriptors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0829" y="3809490"/>
            <a:ext cx="271716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dirty="0">
                <a:solidFill>
                  <a:srgbClr val="3366FF"/>
                </a:solidFill>
                <a:latin typeface="Times New Roman"/>
                <a:cs typeface="Times New Roman"/>
              </a:rPr>
              <a:t>Commands</a:t>
            </a:r>
            <a:r>
              <a:rPr sz="1700" i="1" spc="-5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3366FF"/>
                </a:solidFill>
                <a:latin typeface="Times New Roman"/>
                <a:cs typeface="Times New Roman"/>
              </a:rPr>
              <a:t>and</a:t>
            </a:r>
            <a:r>
              <a:rPr sz="1700" i="1" spc="-5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3366FF"/>
                </a:solidFill>
                <a:latin typeface="Times New Roman"/>
                <a:cs typeface="Times New Roman"/>
              </a:rPr>
              <a:t>Data</a:t>
            </a:r>
            <a:r>
              <a:rPr sz="1700" i="1" spc="-5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Transfers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77025" y="4316736"/>
            <a:ext cx="276288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i="1" dirty="0">
                <a:solidFill>
                  <a:srgbClr val="3366FF"/>
                </a:solidFill>
                <a:latin typeface="Times New Roman"/>
                <a:cs typeface="Times New Roman"/>
              </a:rPr>
              <a:t>Disks,</a:t>
            </a:r>
            <a:r>
              <a:rPr sz="1700" i="1" spc="-6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3366FF"/>
                </a:solidFill>
                <a:latin typeface="Times New Roman"/>
                <a:cs typeface="Times New Roman"/>
              </a:rPr>
              <a:t>Flash,</a:t>
            </a:r>
            <a:r>
              <a:rPr sz="1700" i="1" spc="-6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Controllers,</a:t>
            </a:r>
            <a:r>
              <a:rPr sz="1700" i="1" spc="-6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700" i="1" spc="-25" dirty="0">
                <a:solidFill>
                  <a:srgbClr val="3366FF"/>
                </a:solidFill>
                <a:latin typeface="Times New Roman"/>
                <a:cs typeface="Times New Roman"/>
              </a:rPr>
              <a:t>DMA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2590" y="4735234"/>
            <a:ext cx="847400" cy="69224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3051" y="4735234"/>
            <a:ext cx="1653028" cy="113384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8098" y="5081355"/>
            <a:ext cx="883206" cy="6862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9301" y="5361833"/>
            <a:ext cx="1306906" cy="63256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12322" y="4961870"/>
            <a:ext cx="824325" cy="80575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7985" y="4932165"/>
            <a:ext cx="1193521" cy="85336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566087" y="1159871"/>
            <a:ext cx="3935729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i="1" dirty="0">
                <a:solidFill>
                  <a:srgbClr val="0000FF"/>
                </a:solidFill>
                <a:latin typeface="Times New Roman"/>
                <a:cs typeface="Times New Roman"/>
              </a:rPr>
              <a:t>Operations,</a:t>
            </a:r>
            <a:r>
              <a:rPr sz="2250" i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50" i="1" dirty="0">
                <a:solidFill>
                  <a:srgbClr val="0000FF"/>
                </a:solidFill>
                <a:latin typeface="Times New Roman"/>
                <a:cs typeface="Times New Roman"/>
              </a:rPr>
              <a:t>Entities</a:t>
            </a:r>
            <a:r>
              <a:rPr sz="225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50" i="1" dirty="0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sz="225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50" i="1" spc="-10" dirty="0">
                <a:solidFill>
                  <a:srgbClr val="0000FF"/>
                </a:solidFill>
                <a:latin typeface="Times New Roman"/>
                <a:cs typeface="Times New Roman"/>
              </a:rPr>
              <a:t>Interface</a:t>
            </a:r>
            <a:endParaRPr sz="225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57895" y="3452133"/>
            <a:ext cx="5678170" cy="322580"/>
            <a:chOff x="3757895" y="3452133"/>
            <a:chExt cx="5678170" cy="322580"/>
          </a:xfrm>
        </p:grpSpPr>
        <p:sp>
          <p:nvSpPr>
            <p:cNvPr id="39" name="object 39"/>
            <p:cNvSpPr/>
            <p:nvPr/>
          </p:nvSpPr>
          <p:spPr>
            <a:xfrm>
              <a:off x="3763927" y="3458165"/>
              <a:ext cx="1960880" cy="16510"/>
            </a:xfrm>
            <a:custGeom>
              <a:avLst/>
              <a:gdLst/>
              <a:ahLst/>
              <a:cxnLst/>
              <a:rect l="l" t="t" r="r" b="b"/>
              <a:pathLst>
                <a:path w="1960879" h="16510">
                  <a:moveTo>
                    <a:pt x="1960709" y="0"/>
                  </a:moveTo>
                  <a:lnTo>
                    <a:pt x="0" y="16489"/>
                  </a:lnTo>
                </a:path>
              </a:pathLst>
            </a:custGeom>
            <a:ln w="11935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36307" y="3768481"/>
              <a:ext cx="3893820" cy="0"/>
            </a:xfrm>
            <a:custGeom>
              <a:avLst/>
              <a:gdLst/>
              <a:ahLst/>
              <a:cxnLst/>
              <a:rect l="l" t="t" r="r" b="b"/>
              <a:pathLst>
                <a:path w="3893820">
                  <a:moveTo>
                    <a:pt x="0" y="0"/>
                  </a:moveTo>
                  <a:lnTo>
                    <a:pt x="3893636" y="0"/>
                  </a:lnTo>
                </a:path>
              </a:pathLst>
            </a:custGeom>
            <a:ln w="1193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59884" y="3003862"/>
            <a:ext cx="4208780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file_open,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file_read,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…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struct</a:t>
            </a:r>
            <a:r>
              <a:rPr sz="1700" b="1" spc="-45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file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*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&amp;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void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*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619854" y="3308976"/>
            <a:ext cx="3893820" cy="394335"/>
            <a:chOff x="5619854" y="3308976"/>
            <a:chExt cx="3893820" cy="394335"/>
          </a:xfrm>
        </p:grpSpPr>
        <p:sp>
          <p:nvSpPr>
            <p:cNvPr id="43" name="object 43"/>
            <p:cNvSpPr/>
            <p:nvPr/>
          </p:nvSpPr>
          <p:spPr>
            <a:xfrm>
              <a:off x="5619854" y="3314943"/>
              <a:ext cx="3893820" cy="0"/>
            </a:xfrm>
            <a:custGeom>
              <a:avLst/>
              <a:gdLst/>
              <a:ahLst/>
              <a:cxnLst/>
              <a:rect l="l" t="t" r="r" b="b"/>
              <a:pathLst>
                <a:path w="3893820">
                  <a:moveTo>
                    <a:pt x="0" y="0"/>
                  </a:moveTo>
                  <a:lnTo>
                    <a:pt x="3893636" y="0"/>
                  </a:lnTo>
                </a:path>
              </a:pathLst>
            </a:custGeom>
            <a:ln w="1193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67594" y="3350748"/>
              <a:ext cx="3843654" cy="352425"/>
            </a:xfrm>
            <a:custGeom>
              <a:avLst/>
              <a:gdLst/>
              <a:ahLst/>
              <a:cxnLst/>
              <a:rect l="l" t="t" r="r" b="b"/>
              <a:pathLst>
                <a:path w="3843654" h="352425">
                  <a:moveTo>
                    <a:pt x="3843140" y="0"/>
                  </a:moveTo>
                  <a:lnTo>
                    <a:pt x="0" y="0"/>
                  </a:lnTo>
                  <a:lnTo>
                    <a:pt x="0" y="352088"/>
                  </a:lnTo>
                  <a:lnTo>
                    <a:pt x="3843140" y="352088"/>
                  </a:lnTo>
                  <a:lnTo>
                    <a:pt x="3843140" y="0"/>
                  </a:lnTo>
                  <a:close/>
                </a:path>
              </a:pathLst>
            </a:custGeom>
            <a:solidFill>
              <a:srgbClr val="FFFFFF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40658" y="3373854"/>
            <a:ext cx="3659504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dirty="0">
                <a:latin typeface="Times New Roman"/>
                <a:cs typeface="Times New Roman"/>
              </a:rPr>
              <a:t>open,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read,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…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???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(blocks,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chars,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nets)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30" dirty="0"/>
              <a:t> </a:t>
            </a:r>
            <a:r>
              <a:rPr dirty="0"/>
              <a:t>Performance</a:t>
            </a:r>
            <a:r>
              <a:rPr spc="-30" dirty="0"/>
              <a:t> </a:t>
            </a:r>
            <a:r>
              <a:rPr spc="-10" dirty="0"/>
              <a:t>Concepts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953" y="1086947"/>
            <a:ext cx="11300460" cy="496887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66700" marR="30480" indent="-228600">
              <a:lnSpc>
                <a:spcPts val="3890"/>
              </a:lnSpc>
              <a:spcBef>
                <a:spcPts val="470"/>
              </a:spcBef>
              <a:buSzPct val="95652"/>
              <a:buFont typeface="Arial"/>
              <a:buChar char="•"/>
              <a:tabLst>
                <a:tab pos="266700" algn="l"/>
              </a:tabLst>
            </a:pPr>
            <a:r>
              <a:rPr sz="3450" spc="-190" dirty="0">
                <a:latin typeface="Dotum"/>
                <a:cs typeface="Dotum"/>
              </a:rPr>
              <a:t>Response </a:t>
            </a:r>
            <a:r>
              <a:rPr sz="3450" spc="-140" dirty="0">
                <a:latin typeface="Dotum"/>
                <a:cs typeface="Dotum"/>
              </a:rPr>
              <a:t>Time</a:t>
            </a:r>
            <a:r>
              <a:rPr sz="3450" spc="-180" dirty="0">
                <a:latin typeface="Dotum"/>
                <a:cs typeface="Dotum"/>
              </a:rPr>
              <a:t> </a:t>
            </a:r>
            <a:r>
              <a:rPr sz="3300" spc="75" dirty="0">
                <a:latin typeface="Dotum"/>
                <a:cs typeface="Dotum"/>
              </a:rPr>
              <a:t>or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450" spc="-150" dirty="0">
                <a:latin typeface="Dotum"/>
                <a:cs typeface="Dotum"/>
              </a:rPr>
              <a:t>Latency</a:t>
            </a:r>
            <a:r>
              <a:rPr sz="3300" spc="-150" dirty="0">
                <a:latin typeface="Dotum"/>
                <a:cs typeface="Dotum"/>
              </a:rPr>
              <a:t>:</a:t>
            </a:r>
            <a:r>
              <a:rPr sz="3300" spc="-135" dirty="0">
                <a:latin typeface="Dotum"/>
                <a:cs typeface="Dotum"/>
              </a:rPr>
              <a:t> </a:t>
            </a:r>
            <a:r>
              <a:rPr sz="3300" spc="-30" dirty="0">
                <a:latin typeface="Dotum"/>
                <a:cs typeface="Dotum"/>
              </a:rPr>
              <a:t>Time</a:t>
            </a:r>
            <a:r>
              <a:rPr sz="3300" spc="-135" dirty="0">
                <a:latin typeface="Dotum"/>
                <a:cs typeface="Dotum"/>
              </a:rPr>
              <a:t> </a:t>
            </a:r>
            <a:r>
              <a:rPr sz="3300" spc="90" dirty="0">
                <a:latin typeface="Dotum"/>
                <a:cs typeface="Dotum"/>
              </a:rPr>
              <a:t>to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perform</a:t>
            </a:r>
            <a:r>
              <a:rPr sz="3300" spc="-13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an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operation </a:t>
            </a:r>
            <a:r>
              <a:rPr sz="3300" spc="-25" dirty="0">
                <a:latin typeface="Dotum"/>
                <a:cs typeface="Dotum"/>
              </a:rPr>
              <a:t>(s)</a:t>
            </a:r>
            <a:endParaRPr sz="3300">
              <a:latin typeface="Dotum"/>
              <a:cs typeface="Dotum"/>
            </a:endParaRPr>
          </a:p>
          <a:p>
            <a:pPr marL="266700" marR="163830" indent="-228600">
              <a:lnSpc>
                <a:spcPts val="3890"/>
              </a:lnSpc>
              <a:spcBef>
                <a:spcPts val="1125"/>
              </a:spcBef>
              <a:buSzPct val="95652"/>
              <a:buFont typeface="Arial"/>
              <a:buChar char="•"/>
              <a:tabLst>
                <a:tab pos="266700" algn="l"/>
              </a:tabLst>
            </a:pPr>
            <a:r>
              <a:rPr sz="3450" spc="-30" dirty="0">
                <a:latin typeface="Dotum"/>
                <a:cs typeface="Dotum"/>
              </a:rPr>
              <a:t>Bandwidth</a:t>
            </a:r>
            <a:r>
              <a:rPr sz="3450" spc="-235" dirty="0">
                <a:latin typeface="Dotum"/>
                <a:cs typeface="Dotum"/>
              </a:rPr>
              <a:t> </a:t>
            </a:r>
            <a:r>
              <a:rPr sz="3300" spc="75" dirty="0">
                <a:latin typeface="Dotum"/>
                <a:cs typeface="Dotum"/>
              </a:rPr>
              <a:t>or</a:t>
            </a:r>
            <a:r>
              <a:rPr sz="3300" spc="-185" dirty="0">
                <a:latin typeface="Dotum"/>
                <a:cs typeface="Dotum"/>
              </a:rPr>
              <a:t> </a:t>
            </a:r>
            <a:r>
              <a:rPr sz="3450" spc="-10" dirty="0">
                <a:latin typeface="Dotum"/>
                <a:cs typeface="Dotum"/>
              </a:rPr>
              <a:t>Throughput</a:t>
            </a:r>
            <a:r>
              <a:rPr sz="3300" spc="-10" dirty="0">
                <a:latin typeface="Dotum"/>
                <a:cs typeface="Dotum"/>
              </a:rPr>
              <a:t>:</a:t>
            </a:r>
            <a:r>
              <a:rPr sz="3300" spc="-180" dirty="0">
                <a:latin typeface="Dotum"/>
                <a:cs typeface="Dotum"/>
              </a:rPr>
              <a:t> </a:t>
            </a:r>
            <a:r>
              <a:rPr sz="3300" spc="-30" dirty="0">
                <a:latin typeface="Dotum"/>
                <a:cs typeface="Dotum"/>
              </a:rPr>
              <a:t>Rate</a:t>
            </a:r>
            <a:r>
              <a:rPr sz="3300" spc="-18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at</a:t>
            </a:r>
            <a:r>
              <a:rPr sz="3300" spc="-185" dirty="0">
                <a:latin typeface="Dotum"/>
                <a:cs typeface="Dotum"/>
              </a:rPr>
              <a:t> </a:t>
            </a:r>
            <a:r>
              <a:rPr sz="3300" spc="95" dirty="0">
                <a:latin typeface="Dotum"/>
                <a:cs typeface="Dotum"/>
              </a:rPr>
              <a:t>which</a:t>
            </a:r>
            <a:r>
              <a:rPr sz="3300" spc="-18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operations</a:t>
            </a:r>
            <a:r>
              <a:rPr sz="3300" spc="-185" dirty="0">
                <a:latin typeface="Dotum"/>
                <a:cs typeface="Dotum"/>
              </a:rPr>
              <a:t> </a:t>
            </a:r>
            <a:r>
              <a:rPr sz="3300" spc="-25" dirty="0">
                <a:latin typeface="Dotum"/>
                <a:cs typeface="Dotum"/>
              </a:rPr>
              <a:t>are </a:t>
            </a:r>
            <a:r>
              <a:rPr sz="3300" dirty="0">
                <a:latin typeface="Dotum"/>
                <a:cs typeface="Dotum"/>
              </a:rPr>
              <a:t>performed</a:t>
            </a:r>
            <a:r>
              <a:rPr sz="3300" spc="30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(op/s)</a:t>
            </a:r>
            <a:endParaRPr sz="3300">
              <a:latin typeface="Dotum"/>
              <a:cs typeface="Dotum"/>
            </a:endParaRPr>
          </a:p>
          <a:p>
            <a:pPr marL="723900" lvl="1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723900" algn="l"/>
              </a:tabLst>
            </a:pPr>
            <a:r>
              <a:rPr sz="3000" spc="-130" dirty="0">
                <a:latin typeface="Gulim"/>
                <a:cs typeface="Gulim"/>
              </a:rPr>
              <a:t>Files:</a:t>
            </a:r>
            <a:r>
              <a:rPr sz="3000" spc="-45" dirty="0">
                <a:latin typeface="Gulim"/>
                <a:cs typeface="Gulim"/>
              </a:rPr>
              <a:t> </a:t>
            </a:r>
            <a:r>
              <a:rPr sz="3000" spc="-140" dirty="0">
                <a:latin typeface="Gulim"/>
                <a:cs typeface="Gulim"/>
              </a:rPr>
              <a:t>mB/s,</a:t>
            </a:r>
            <a:r>
              <a:rPr sz="3000" spc="-40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Networks:</a:t>
            </a:r>
            <a:r>
              <a:rPr sz="3000" spc="-40" dirty="0">
                <a:latin typeface="Gulim"/>
                <a:cs typeface="Gulim"/>
              </a:rPr>
              <a:t> </a:t>
            </a:r>
            <a:r>
              <a:rPr sz="3000" spc="-90" dirty="0">
                <a:latin typeface="Gulim"/>
                <a:cs typeface="Gulim"/>
              </a:rPr>
              <a:t>mb/s,</a:t>
            </a:r>
            <a:r>
              <a:rPr sz="3000" spc="-40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Arithmetic:</a:t>
            </a:r>
            <a:r>
              <a:rPr sz="3000" spc="-45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GFLOP/s</a:t>
            </a:r>
            <a:endParaRPr sz="3000">
              <a:latin typeface="Gulim"/>
              <a:cs typeface="Gulim"/>
            </a:endParaRPr>
          </a:p>
          <a:p>
            <a:pPr marL="266700" indent="-228600">
              <a:lnSpc>
                <a:spcPct val="100000"/>
              </a:lnSpc>
              <a:spcBef>
                <a:spcPts val="844"/>
              </a:spcBef>
              <a:buSzPct val="95652"/>
              <a:buFont typeface="Arial"/>
              <a:buChar char="•"/>
              <a:tabLst>
                <a:tab pos="266700" algn="l"/>
              </a:tabLst>
            </a:pPr>
            <a:r>
              <a:rPr sz="3450" spc="-65" dirty="0">
                <a:latin typeface="Dotum"/>
                <a:cs typeface="Dotum"/>
              </a:rPr>
              <a:t>Start</a:t>
            </a:r>
            <a:r>
              <a:rPr sz="3450" spc="-210" dirty="0">
                <a:latin typeface="Dotum"/>
                <a:cs typeface="Dotum"/>
              </a:rPr>
              <a:t> </a:t>
            </a:r>
            <a:r>
              <a:rPr sz="3450" dirty="0">
                <a:latin typeface="Dotum"/>
                <a:cs typeface="Dotum"/>
              </a:rPr>
              <a:t>up</a:t>
            </a:r>
            <a:r>
              <a:rPr sz="3450" spc="-210" dirty="0">
                <a:latin typeface="Dotum"/>
                <a:cs typeface="Dotum"/>
              </a:rPr>
              <a:t> </a:t>
            </a:r>
            <a:r>
              <a:rPr sz="3300" spc="75" dirty="0">
                <a:latin typeface="Dotum"/>
                <a:cs typeface="Dotum"/>
              </a:rPr>
              <a:t>or</a:t>
            </a:r>
            <a:r>
              <a:rPr sz="3300" spc="-160" dirty="0">
                <a:latin typeface="Dotum"/>
                <a:cs typeface="Dotum"/>
              </a:rPr>
              <a:t> </a:t>
            </a:r>
            <a:r>
              <a:rPr sz="3300" spc="-65" dirty="0">
                <a:latin typeface="Dotum"/>
                <a:cs typeface="Dotum"/>
              </a:rPr>
              <a:t>“Overhead”:</a:t>
            </a:r>
            <a:r>
              <a:rPr sz="3300" spc="-16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time</a:t>
            </a:r>
            <a:r>
              <a:rPr sz="3300" spc="-160" dirty="0">
                <a:latin typeface="Dotum"/>
                <a:cs typeface="Dotum"/>
              </a:rPr>
              <a:t> </a:t>
            </a:r>
            <a:r>
              <a:rPr sz="3300" spc="90" dirty="0">
                <a:latin typeface="Dotum"/>
                <a:cs typeface="Dotum"/>
              </a:rPr>
              <a:t>to</a:t>
            </a:r>
            <a:r>
              <a:rPr sz="3300" spc="-160" dirty="0">
                <a:latin typeface="Dotum"/>
                <a:cs typeface="Dotum"/>
              </a:rPr>
              <a:t> </a:t>
            </a:r>
            <a:r>
              <a:rPr sz="3300" spc="45" dirty="0">
                <a:latin typeface="Dotum"/>
                <a:cs typeface="Dotum"/>
              </a:rPr>
              <a:t>initiate</a:t>
            </a:r>
            <a:r>
              <a:rPr sz="3300" spc="-16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an</a:t>
            </a:r>
            <a:r>
              <a:rPr sz="3300" spc="-165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operation</a:t>
            </a:r>
            <a:endParaRPr sz="3300">
              <a:latin typeface="Dotum"/>
              <a:cs typeface="Dotum"/>
            </a:endParaRPr>
          </a:p>
          <a:p>
            <a:pPr marL="266700" indent="-228600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266700" algn="l"/>
              </a:tabLst>
            </a:pPr>
            <a:r>
              <a:rPr sz="3300" spc="95" dirty="0">
                <a:latin typeface="Dotum"/>
                <a:cs typeface="Dotum"/>
              </a:rPr>
              <a:t>Most</a:t>
            </a:r>
            <a:r>
              <a:rPr sz="3300" spc="-22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I/O</a:t>
            </a:r>
            <a:r>
              <a:rPr sz="3300" spc="-21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operations</a:t>
            </a:r>
            <a:r>
              <a:rPr sz="3300" spc="-22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are</a:t>
            </a:r>
            <a:r>
              <a:rPr sz="3300" spc="-220" dirty="0">
                <a:latin typeface="Dotum"/>
                <a:cs typeface="Dotum"/>
              </a:rPr>
              <a:t> </a:t>
            </a:r>
            <a:r>
              <a:rPr sz="3450" spc="-10" dirty="0">
                <a:latin typeface="Dotum"/>
                <a:cs typeface="Dotum"/>
              </a:rPr>
              <a:t>roughly</a:t>
            </a:r>
            <a:r>
              <a:rPr sz="3450" spc="-265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linear</a:t>
            </a:r>
            <a:endParaRPr sz="3300">
              <a:latin typeface="Dotum"/>
              <a:cs typeface="Dotum"/>
            </a:endParaRPr>
          </a:p>
          <a:p>
            <a:pPr marL="723900" lvl="1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723900" algn="l"/>
              </a:tabLst>
            </a:pPr>
            <a:r>
              <a:rPr sz="3000" spc="-75" dirty="0">
                <a:latin typeface="Gulim"/>
                <a:cs typeface="Gulim"/>
              </a:rPr>
              <a:t>Latency</a:t>
            </a:r>
            <a:r>
              <a:rPr sz="3000" spc="-155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(n)</a:t>
            </a:r>
            <a:r>
              <a:rPr sz="3000" spc="-145" dirty="0">
                <a:latin typeface="Gulim"/>
                <a:cs typeface="Gulim"/>
              </a:rPr>
              <a:t> </a:t>
            </a:r>
            <a:r>
              <a:rPr sz="3000" spc="75" dirty="0">
                <a:latin typeface="Gulim"/>
                <a:cs typeface="Gulim"/>
              </a:rPr>
              <a:t>=</a:t>
            </a:r>
            <a:r>
              <a:rPr sz="3000" spc="-145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Ovhd</a:t>
            </a:r>
            <a:r>
              <a:rPr sz="3000" spc="-155" dirty="0">
                <a:latin typeface="Gulim"/>
                <a:cs typeface="Gulim"/>
              </a:rPr>
              <a:t> </a:t>
            </a:r>
            <a:r>
              <a:rPr sz="3000" spc="75" dirty="0">
                <a:latin typeface="Gulim"/>
                <a:cs typeface="Gulim"/>
              </a:rPr>
              <a:t>+</a:t>
            </a:r>
            <a:r>
              <a:rPr sz="3000" spc="-145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n/Bandwdth</a:t>
            </a:r>
            <a:r>
              <a:rPr sz="3000" spc="-15" baseline="25000" dirty="0">
                <a:latin typeface="Dotum"/>
                <a:cs typeface="Dotum"/>
              </a:rPr>
              <a:t>*</a:t>
            </a:r>
            <a:endParaRPr sz="3000" baseline="25000">
              <a:latin typeface="Dotum"/>
              <a:cs typeface="Dotum"/>
            </a:endParaRPr>
          </a:p>
          <a:p>
            <a:pPr marL="1181100" lvl="2" indent="-2292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1181100" algn="l"/>
              </a:tabLst>
            </a:pPr>
            <a:r>
              <a:rPr sz="2700" dirty="0">
                <a:latin typeface="Dotum"/>
                <a:cs typeface="Dotum"/>
              </a:rPr>
              <a:t>Bandwdth</a:t>
            </a:r>
            <a:r>
              <a:rPr sz="2700" baseline="24691" dirty="0">
                <a:latin typeface="Dotum"/>
                <a:cs typeface="Dotum"/>
              </a:rPr>
              <a:t>*</a:t>
            </a:r>
            <a:r>
              <a:rPr sz="2700" spc="405" baseline="24691" dirty="0">
                <a:latin typeface="Dotum"/>
                <a:cs typeface="Dotum"/>
              </a:rPr>
              <a:t> </a:t>
            </a:r>
            <a:r>
              <a:rPr sz="2700" spc="-120" dirty="0">
                <a:latin typeface="Dotum"/>
                <a:cs typeface="Dotum"/>
              </a:rPr>
              <a:t>is</a:t>
            </a:r>
            <a:r>
              <a:rPr sz="2700" spc="-25" dirty="0">
                <a:latin typeface="Dotum"/>
                <a:cs typeface="Dotum"/>
              </a:rPr>
              <a:t> </a:t>
            </a:r>
            <a:r>
              <a:rPr sz="2700" spc="65" dirty="0">
                <a:latin typeface="Dotum"/>
                <a:cs typeface="Dotum"/>
              </a:rPr>
              <a:t>the</a:t>
            </a:r>
            <a:r>
              <a:rPr sz="2700" spc="-25" dirty="0">
                <a:latin typeface="Dotum"/>
                <a:cs typeface="Dotum"/>
              </a:rPr>
              <a:t> </a:t>
            </a:r>
            <a:r>
              <a:rPr sz="2700" dirty="0">
                <a:latin typeface="Dotum"/>
                <a:cs typeface="Dotum"/>
              </a:rPr>
              <a:t>bottleneck</a:t>
            </a:r>
            <a:r>
              <a:rPr sz="2700" spc="-35" dirty="0">
                <a:latin typeface="Dotum"/>
                <a:cs typeface="Dotum"/>
              </a:rPr>
              <a:t> </a:t>
            </a:r>
            <a:r>
              <a:rPr sz="2700" spc="55" dirty="0">
                <a:latin typeface="Dotum"/>
                <a:cs typeface="Dotum"/>
              </a:rPr>
              <a:t>bandwidth</a:t>
            </a:r>
            <a:endParaRPr sz="27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1075838"/>
            <a:ext cx="11575415" cy="5276850"/>
            <a:chOff x="308474" y="1075838"/>
            <a:chExt cx="11575415" cy="527685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903" y="1075838"/>
              <a:ext cx="6478333" cy="525437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123</a:t>
            </a:r>
            <a:endParaRPr sz="1800">
              <a:latin typeface="Gulim"/>
              <a:cs typeface="Guli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25" dirty="0"/>
              <a:t> </a:t>
            </a:r>
            <a:r>
              <a:rPr dirty="0"/>
              <a:t>(fast </a:t>
            </a:r>
            <a:r>
              <a:rPr spc="-10" dirty="0"/>
              <a:t>network)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7352" y="1073403"/>
            <a:ext cx="3999229" cy="172021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5557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Gulim"/>
                <a:cs typeface="Gulim"/>
              </a:rPr>
              <a:t>Consider</a:t>
            </a:r>
            <a:r>
              <a:rPr sz="2800" spc="-1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1Gbps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link </a:t>
            </a:r>
            <a:r>
              <a:rPr sz="2800" spc="50" dirty="0">
                <a:latin typeface="Gulim"/>
                <a:cs typeface="Gulim"/>
              </a:rPr>
              <a:t>(125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mB/s)</a:t>
            </a:r>
            <a:endParaRPr sz="2800">
              <a:latin typeface="Gulim"/>
              <a:cs typeface="Gulim"/>
            </a:endParaRPr>
          </a:p>
          <a:p>
            <a:pPr marL="241300" marR="5080" indent="-228600">
              <a:lnSpc>
                <a:spcPts val="3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35" dirty="0">
                <a:latin typeface="Gulim"/>
                <a:cs typeface="Gulim"/>
              </a:rPr>
              <a:t>With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startup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cost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54" dirty="0">
                <a:latin typeface="Gulim"/>
                <a:cs typeface="Gulim"/>
              </a:rPr>
              <a:t>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20" dirty="0">
                <a:latin typeface="Gulim"/>
                <a:cs typeface="Gulim"/>
              </a:rPr>
              <a:t>= </a:t>
            </a:r>
            <a:r>
              <a:rPr sz="2800" spc="80" dirty="0">
                <a:latin typeface="Gulim"/>
                <a:cs typeface="Gulim"/>
              </a:rPr>
              <a:t>1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ms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-15" dirty="0"/>
              <a:t> </a:t>
            </a:r>
            <a:r>
              <a:rPr dirty="0"/>
              <a:t>at</a:t>
            </a:r>
            <a:r>
              <a:rPr spc="-5" dirty="0"/>
              <a:t> </a:t>
            </a:r>
            <a:r>
              <a:rPr dirty="0"/>
              <a:t>10</a:t>
            </a:r>
            <a:r>
              <a:rPr spc="-5" dirty="0"/>
              <a:t> </a:t>
            </a:r>
            <a:r>
              <a:rPr dirty="0"/>
              <a:t>ms</a:t>
            </a:r>
            <a:r>
              <a:rPr spc="-15" dirty="0"/>
              <a:t> </a:t>
            </a:r>
            <a:r>
              <a:rPr dirty="0"/>
              <a:t>startup </a:t>
            </a:r>
            <a:r>
              <a:rPr spc="-10" dirty="0"/>
              <a:t>(disk)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77900"/>
            <a:ext cx="4954270" cy="481711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latin typeface="Gulim"/>
                <a:cs typeface="Gulim"/>
              </a:rPr>
              <a:t>Seagate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desktop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HDD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(3TB)</a:t>
            </a:r>
            <a:endParaRPr sz="2400">
              <a:latin typeface="Gulim"/>
              <a:cs typeface="Gulim"/>
            </a:endParaRPr>
          </a:p>
          <a:p>
            <a:pPr marL="241300" marR="5080" indent="-228600">
              <a:lnSpc>
                <a:spcPct val="99800"/>
              </a:lnSpc>
              <a:spcBef>
                <a:spcPts val="1040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https: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  <a:hlinkClick r:id="rId2"/>
              </a:rPr>
              <a:t>//w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ww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  <a:hlinkClick r:id="rId2"/>
              </a:rPr>
              <a:t>.seagate.com/www-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content/product-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content/barracuda-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fam/desktop-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u="sng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hdd/barracuda-</a:t>
            </a:r>
            <a:r>
              <a:rPr sz="2400" u="sng" spc="-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7200-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14/en-</a:t>
            </a:r>
            <a:r>
              <a:rPr sz="2400" spc="-10" dirty="0">
                <a:solidFill>
                  <a:srgbClr val="0563C1"/>
                </a:solidFill>
                <a:latin typeface="Gulim"/>
                <a:cs typeface="Gulim"/>
              </a:rPr>
              <a:t> 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ulim"/>
                <a:cs typeface="Gulim"/>
              </a:rPr>
              <a:t>us/docs/100686584v.pdf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10" dirty="0">
                <a:latin typeface="Gulim"/>
                <a:cs typeface="Gulim"/>
              </a:rPr>
              <a:t>Max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I/O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data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xfer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rate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65" dirty="0">
                <a:latin typeface="Gulim"/>
                <a:cs typeface="Gulim"/>
              </a:rPr>
              <a:t>600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MB/s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Gulim"/>
                <a:cs typeface="Gulim"/>
              </a:rPr>
              <a:t>Average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data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rate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R/W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156MB/s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Gulim"/>
                <a:cs typeface="Gulim"/>
              </a:rPr>
              <a:t>Average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80" dirty="0">
                <a:latin typeface="Gulim"/>
                <a:cs typeface="Gulim"/>
              </a:rPr>
              <a:t>seek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time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R: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8.5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ms,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95" dirty="0">
                <a:latin typeface="Gulim"/>
                <a:cs typeface="Gulim"/>
              </a:rPr>
              <a:t>W:</a:t>
            </a:r>
            <a:endParaRPr sz="2400">
              <a:latin typeface="Gulim"/>
              <a:cs typeface="Gulim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Gulim"/>
                <a:cs typeface="Gulim"/>
              </a:rPr>
              <a:t>9.5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ms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5" dirty="0">
                <a:latin typeface="Gulim"/>
                <a:cs typeface="Gulim"/>
              </a:rPr>
              <a:t>Cache</a:t>
            </a:r>
            <a:r>
              <a:rPr sz="2400" spc="-2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buffer</a:t>
            </a:r>
            <a:r>
              <a:rPr sz="2400" spc="-2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64MB</a:t>
            </a:r>
            <a:endParaRPr sz="24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48250" y="1540423"/>
            <a:ext cx="4841875" cy="4065904"/>
            <a:chOff x="6548250" y="1540423"/>
            <a:chExt cx="4841875" cy="4065904"/>
          </a:xfrm>
        </p:grpSpPr>
        <p:sp>
          <p:nvSpPr>
            <p:cNvPr id="6" name="object 6"/>
            <p:cNvSpPr/>
            <p:nvPr/>
          </p:nvSpPr>
          <p:spPr>
            <a:xfrm>
              <a:off x="6656538" y="1551268"/>
              <a:ext cx="4689475" cy="3501390"/>
            </a:xfrm>
            <a:custGeom>
              <a:avLst/>
              <a:gdLst/>
              <a:ahLst/>
              <a:cxnLst/>
              <a:rect l="l" t="t" r="r" b="b"/>
              <a:pathLst>
                <a:path w="4689475" h="3501390">
                  <a:moveTo>
                    <a:pt x="0" y="3501292"/>
                  </a:moveTo>
                  <a:lnTo>
                    <a:pt x="4689166" y="3501292"/>
                  </a:lnTo>
                </a:path>
                <a:path w="4689475" h="3501390">
                  <a:moveTo>
                    <a:pt x="0" y="3056110"/>
                  </a:moveTo>
                  <a:lnTo>
                    <a:pt x="4689166" y="3056110"/>
                  </a:lnTo>
                </a:path>
                <a:path w="4689475" h="3501390">
                  <a:moveTo>
                    <a:pt x="0" y="2622961"/>
                  </a:moveTo>
                  <a:lnTo>
                    <a:pt x="4689166" y="2622961"/>
                  </a:lnTo>
                </a:path>
                <a:path w="4689475" h="3501390">
                  <a:moveTo>
                    <a:pt x="0" y="2189811"/>
                  </a:moveTo>
                  <a:lnTo>
                    <a:pt x="4689166" y="2189811"/>
                  </a:lnTo>
                </a:path>
                <a:path w="4689475" h="3501390">
                  <a:moveTo>
                    <a:pt x="0" y="1744630"/>
                  </a:moveTo>
                  <a:lnTo>
                    <a:pt x="4689166" y="1744630"/>
                  </a:lnTo>
                </a:path>
                <a:path w="4689475" h="3501390">
                  <a:moveTo>
                    <a:pt x="0" y="1311480"/>
                  </a:moveTo>
                  <a:lnTo>
                    <a:pt x="4689166" y="1311480"/>
                  </a:lnTo>
                </a:path>
                <a:path w="4689475" h="3501390">
                  <a:moveTo>
                    <a:pt x="0" y="866299"/>
                  </a:moveTo>
                  <a:lnTo>
                    <a:pt x="4689166" y="866299"/>
                  </a:lnTo>
                </a:path>
                <a:path w="4689475" h="3501390">
                  <a:moveTo>
                    <a:pt x="0" y="433149"/>
                  </a:moveTo>
                  <a:lnTo>
                    <a:pt x="4689166" y="433149"/>
                  </a:lnTo>
                </a:path>
                <a:path w="4689475" h="3501390">
                  <a:moveTo>
                    <a:pt x="0" y="0"/>
                  </a:moveTo>
                  <a:lnTo>
                    <a:pt x="4689166" y="0"/>
                  </a:lnTo>
                </a:path>
              </a:pathLst>
            </a:custGeom>
            <a:ln w="120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45705" y="1546456"/>
              <a:ext cx="38735" cy="3939540"/>
            </a:xfrm>
            <a:custGeom>
              <a:avLst/>
              <a:gdLst/>
              <a:ahLst/>
              <a:cxnLst/>
              <a:rect l="l" t="t" r="r" b="b"/>
              <a:pathLst>
                <a:path w="38734" h="3939540">
                  <a:moveTo>
                    <a:pt x="0" y="3939497"/>
                  </a:moveTo>
                  <a:lnTo>
                    <a:pt x="1" y="0"/>
                  </a:lnTo>
                </a:path>
                <a:path w="38734" h="3939540">
                  <a:moveTo>
                    <a:pt x="3287" y="3939254"/>
                  </a:moveTo>
                  <a:lnTo>
                    <a:pt x="38181" y="3939254"/>
                  </a:lnTo>
                </a:path>
                <a:path w="38734" h="3939540">
                  <a:moveTo>
                    <a:pt x="3287" y="3542200"/>
                  </a:moveTo>
                  <a:lnTo>
                    <a:pt x="38181" y="3542200"/>
                  </a:lnTo>
                </a:path>
                <a:path w="38734" h="3939540">
                  <a:moveTo>
                    <a:pt x="3287" y="3157179"/>
                  </a:moveTo>
                  <a:lnTo>
                    <a:pt x="38181" y="3157179"/>
                  </a:lnTo>
                </a:path>
                <a:path w="38734" h="3939540">
                  <a:moveTo>
                    <a:pt x="3287" y="2760125"/>
                  </a:moveTo>
                  <a:lnTo>
                    <a:pt x="38181" y="2760125"/>
                  </a:lnTo>
                </a:path>
                <a:path w="38734" h="3939540">
                  <a:moveTo>
                    <a:pt x="3287" y="2363071"/>
                  </a:moveTo>
                  <a:lnTo>
                    <a:pt x="38181" y="2363071"/>
                  </a:lnTo>
                </a:path>
                <a:path w="38734" h="3939540">
                  <a:moveTo>
                    <a:pt x="3287" y="1966017"/>
                  </a:moveTo>
                  <a:lnTo>
                    <a:pt x="38181" y="1966017"/>
                  </a:lnTo>
                </a:path>
                <a:path w="38734" h="3939540">
                  <a:moveTo>
                    <a:pt x="3287" y="1580995"/>
                  </a:moveTo>
                  <a:lnTo>
                    <a:pt x="38181" y="1580995"/>
                  </a:lnTo>
                </a:path>
                <a:path w="38734" h="3939540">
                  <a:moveTo>
                    <a:pt x="3287" y="1183942"/>
                  </a:moveTo>
                  <a:lnTo>
                    <a:pt x="38181" y="1183942"/>
                  </a:lnTo>
                </a:path>
                <a:path w="38734" h="3939540">
                  <a:moveTo>
                    <a:pt x="3287" y="786888"/>
                  </a:moveTo>
                  <a:lnTo>
                    <a:pt x="38181" y="786888"/>
                  </a:lnTo>
                </a:path>
                <a:path w="38734" h="3939540">
                  <a:moveTo>
                    <a:pt x="3287" y="389834"/>
                  </a:moveTo>
                  <a:lnTo>
                    <a:pt x="38181" y="389834"/>
                  </a:lnTo>
                </a:path>
                <a:path w="38734" h="3939540">
                  <a:moveTo>
                    <a:pt x="3287" y="4812"/>
                  </a:moveTo>
                  <a:lnTo>
                    <a:pt x="38181" y="4812"/>
                  </a:lnTo>
                </a:path>
              </a:pathLst>
            </a:custGeom>
            <a:ln w="120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51406" y="1546456"/>
              <a:ext cx="0" cy="3939540"/>
            </a:xfrm>
            <a:custGeom>
              <a:avLst/>
              <a:gdLst/>
              <a:ahLst/>
              <a:cxnLst/>
              <a:rect l="l" t="t" r="r" b="b"/>
              <a:pathLst>
                <a:path h="3939540">
                  <a:moveTo>
                    <a:pt x="0" y="3939497"/>
                  </a:moveTo>
                  <a:lnTo>
                    <a:pt x="0" y="0"/>
                  </a:lnTo>
                </a:path>
              </a:pathLst>
            </a:custGeom>
            <a:ln w="120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08410" y="1551268"/>
              <a:ext cx="43180" cy="3934460"/>
            </a:xfrm>
            <a:custGeom>
              <a:avLst/>
              <a:gdLst/>
              <a:ahLst/>
              <a:cxnLst/>
              <a:rect l="l" t="t" r="r" b="b"/>
              <a:pathLst>
                <a:path w="43179" h="3934460">
                  <a:moveTo>
                    <a:pt x="0" y="3934441"/>
                  </a:moveTo>
                  <a:lnTo>
                    <a:pt x="42995" y="3934441"/>
                  </a:lnTo>
                </a:path>
                <a:path w="43179" h="3934460">
                  <a:moveTo>
                    <a:pt x="0" y="3501292"/>
                  </a:moveTo>
                  <a:lnTo>
                    <a:pt x="42995" y="3501292"/>
                  </a:lnTo>
                </a:path>
                <a:path w="43179" h="3934460">
                  <a:moveTo>
                    <a:pt x="0" y="3056110"/>
                  </a:moveTo>
                  <a:lnTo>
                    <a:pt x="42995" y="3056110"/>
                  </a:lnTo>
                </a:path>
                <a:path w="43179" h="3934460">
                  <a:moveTo>
                    <a:pt x="0" y="2622961"/>
                  </a:moveTo>
                  <a:lnTo>
                    <a:pt x="42995" y="2622961"/>
                  </a:lnTo>
                </a:path>
                <a:path w="43179" h="3934460">
                  <a:moveTo>
                    <a:pt x="0" y="2189811"/>
                  </a:moveTo>
                  <a:lnTo>
                    <a:pt x="42995" y="2189811"/>
                  </a:lnTo>
                </a:path>
                <a:path w="43179" h="3934460">
                  <a:moveTo>
                    <a:pt x="0" y="1744630"/>
                  </a:moveTo>
                  <a:lnTo>
                    <a:pt x="42995" y="1744630"/>
                  </a:lnTo>
                </a:path>
                <a:path w="43179" h="3934460">
                  <a:moveTo>
                    <a:pt x="0" y="1311480"/>
                  </a:moveTo>
                  <a:lnTo>
                    <a:pt x="42995" y="1311480"/>
                  </a:lnTo>
                </a:path>
                <a:path w="43179" h="3934460">
                  <a:moveTo>
                    <a:pt x="0" y="866299"/>
                  </a:moveTo>
                  <a:lnTo>
                    <a:pt x="42995" y="866299"/>
                  </a:lnTo>
                </a:path>
                <a:path w="43179" h="3934460">
                  <a:moveTo>
                    <a:pt x="0" y="433149"/>
                  </a:moveTo>
                  <a:lnTo>
                    <a:pt x="42995" y="433149"/>
                  </a:lnTo>
                </a:path>
                <a:path w="43179" h="3934460">
                  <a:moveTo>
                    <a:pt x="0" y="0"/>
                  </a:moveTo>
                  <a:lnTo>
                    <a:pt x="42995" y="0"/>
                  </a:lnTo>
                </a:path>
              </a:pathLst>
            </a:custGeom>
            <a:ln w="120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51406" y="5485710"/>
              <a:ext cx="4694555" cy="42545"/>
            </a:xfrm>
            <a:custGeom>
              <a:avLst/>
              <a:gdLst/>
              <a:ahLst/>
              <a:cxnLst/>
              <a:rect l="l" t="t" r="r" b="b"/>
              <a:pathLst>
                <a:path w="4694555" h="42545">
                  <a:moveTo>
                    <a:pt x="0" y="242"/>
                  </a:moveTo>
                  <a:lnTo>
                    <a:pt x="4694298" y="243"/>
                  </a:lnTo>
                </a:path>
                <a:path w="4694555" h="42545">
                  <a:moveTo>
                    <a:pt x="5132" y="0"/>
                  </a:moveTo>
                  <a:lnTo>
                    <a:pt x="5132" y="42233"/>
                  </a:lnTo>
                </a:path>
                <a:path w="4694555" h="42545">
                  <a:moveTo>
                    <a:pt x="474377" y="0"/>
                  </a:moveTo>
                  <a:lnTo>
                    <a:pt x="474377" y="42233"/>
                  </a:lnTo>
                </a:path>
                <a:path w="4694555" h="42545">
                  <a:moveTo>
                    <a:pt x="943622" y="0"/>
                  </a:moveTo>
                  <a:lnTo>
                    <a:pt x="943622" y="42233"/>
                  </a:lnTo>
                </a:path>
                <a:path w="4694555" h="42545">
                  <a:moveTo>
                    <a:pt x="1412868" y="0"/>
                  </a:moveTo>
                  <a:lnTo>
                    <a:pt x="1412868" y="42233"/>
                  </a:lnTo>
                </a:path>
                <a:path w="4694555" h="42545">
                  <a:moveTo>
                    <a:pt x="1882113" y="0"/>
                  </a:moveTo>
                  <a:lnTo>
                    <a:pt x="1882113" y="42233"/>
                  </a:lnTo>
                </a:path>
                <a:path w="4694555" h="42545">
                  <a:moveTo>
                    <a:pt x="2351358" y="0"/>
                  </a:moveTo>
                  <a:lnTo>
                    <a:pt x="2351358" y="42233"/>
                  </a:lnTo>
                </a:path>
                <a:path w="4694555" h="42545">
                  <a:moveTo>
                    <a:pt x="2820604" y="0"/>
                  </a:moveTo>
                  <a:lnTo>
                    <a:pt x="2820604" y="42233"/>
                  </a:lnTo>
                </a:path>
                <a:path w="4694555" h="42545">
                  <a:moveTo>
                    <a:pt x="3289849" y="0"/>
                  </a:moveTo>
                  <a:lnTo>
                    <a:pt x="3289849" y="42233"/>
                  </a:lnTo>
                </a:path>
                <a:path w="4694555" h="42545">
                  <a:moveTo>
                    <a:pt x="3759094" y="0"/>
                  </a:moveTo>
                  <a:lnTo>
                    <a:pt x="3759094" y="42233"/>
                  </a:lnTo>
                </a:path>
                <a:path w="4694555" h="42545">
                  <a:moveTo>
                    <a:pt x="4228340" y="0"/>
                  </a:moveTo>
                  <a:lnTo>
                    <a:pt x="4228340" y="42233"/>
                  </a:lnTo>
                </a:path>
                <a:path w="4694555" h="42545">
                  <a:moveTo>
                    <a:pt x="4694298" y="0"/>
                  </a:moveTo>
                  <a:lnTo>
                    <a:pt x="4694298" y="42233"/>
                  </a:lnTo>
                </a:path>
              </a:pathLst>
            </a:custGeom>
            <a:ln w="12031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8250" y="3211675"/>
              <a:ext cx="228606" cy="2045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2314" y="3211675"/>
              <a:ext cx="216574" cy="2045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6378" y="3199643"/>
              <a:ext cx="216574" cy="2045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4506" y="3199643"/>
              <a:ext cx="216574" cy="2045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0762" y="3175579"/>
              <a:ext cx="216574" cy="2045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3272" y="3139483"/>
              <a:ext cx="216574" cy="2045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6262" y="3067292"/>
              <a:ext cx="216574" cy="2045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6305" y="2922909"/>
              <a:ext cx="216574" cy="204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394" y="2634143"/>
              <a:ext cx="216574" cy="2045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6538" y="3201146"/>
              <a:ext cx="407581" cy="1173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041560" y="2420100"/>
              <a:ext cx="4307840" cy="803910"/>
            </a:xfrm>
            <a:custGeom>
              <a:avLst/>
              <a:gdLst/>
              <a:ahLst/>
              <a:cxnLst/>
              <a:rect l="l" t="t" r="r" b="b"/>
              <a:pathLst>
                <a:path w="4307840" h="803910">
                  <a:moveTo>
                    <a:pt x="0" y="803606"/>
                  </a:moveTo>
                  <a:lnTo>
                    <a:pt x="372989" y="731415"/>
                  </a:lnTo>
                </a:path>
                <a:path w="4307840" h="803910">
                  <a:moveTo>
                    <a:pt x="372989" y="731415"/>
                  </a:moveTo>
                  <a:lnTo>
                    <a:pt x="1143033" y="587031"/>
                  </a:lnTo>
                </a:path>
                <a:path w="4307840" h="803910">
                  <a:moveTo>
                    <a:pt x="1143033" y="587031"/>
                  </a:moveTo>
                  <a:lnTo>
                    <a:pt x="2683120" y="298265"/>
                  </a:lnTo>
                </a:path>
                <a:path w="4307840" h="803910">
                  <a:moveTo>
                    <a:pt x="2683120" y="298265"/>
                  </a:moveTo>
                  <a:lnTo>
                    <a:pt x="4307431" y="0"/>
                  </a:lnTo>
                </a:path>
              </a:pathLst>
            </a:custGeom>
            <a:ln w="45119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6378" y="3235739"/>
              <a:ext cx="132351" cy="1203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0442" y="3235739"/>
              <a:ext cx="120319" cy="1203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4506" y="3223707"/>
              <a:ext cx="120319" cy="120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2634" y="3223707"/>
              <a:ext cx="120319" cy="1203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8890" y="3199643"/>
              <a:ext cx="120319" cy="1203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1400" y="3163547"/>
              <a:ext cx="120319" cy="1203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4390" y="3091355"/>
              <a:ext cx="120319" cy="1203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4433" y="2946973"/>
              <a:ext cx="120319" cy="1203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4520" y="2658207"/>
              <a:ext cx="120319" cy="1203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8250" y="5389455"/>
              <a:ext cx="228606" cy="2165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2314" y="5377423"/>
              <a:ext cx="216574" cy="20454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6378" y="5365391"/>
              <a:ext cx="216574" cy="2045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4506" y="5317263"/>
              <a:ext cx="216574" cy="2045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0762" y="5245071"/>
              <a:ext cx="216574" cy="2045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3272" y="5088657"/>
              <a:ext cx="216574" cy="2045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6262" y="4799890"/>
              <a:ext cx="216574" cy="2045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6305" y="4258452"/>
              <a:ext cx="216574" cy="20454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6394" y="3356058"/>
              <a:ext cx="216574" cy="2045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3978" y="5150320"/>
              <a:ext cx="430141" cy="35794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41560" y="2729521"/>
              <a:ext cx="4307840" cy="2443480"/>
            </a:xfrm>
            <a:custGeom>
              <a:avLst/>
              <a:gdLst/>
              <a:ahLst/>
              <a:cxnLst/>
              <a:rect l="l" t="t" r="r" b="b"/>
              <a:pathLst>
                <a:path w="4307840" h="2443479">
                  <a:moveTo>
                    <a:pt x="0" y="2443358"/>
                  </a:moveTo>
                  <a:lnTo>
                    <a:pt x="372989" y="2154592"/>
                  </a:lnTo>
                </a:path>
                <a:path w="4307840" h="2443479">
                  <a:moveTo>
                    <a:pt x="372989" y="2154592"/>
                  </a:moveTo>
                  <a:lnTo>
                    <a:pt x="1143033" y="1613155"/>
                  </a:lnTo>
                </a:path>
                <a:path w="4307840" h="2443479">
                  <a:moveTo>
                    <a:pt x="1143033" y="1613155"/>
                  </a:moveTo>
                  <a:lnTo>
                    <a:pt x="2683120" y="710760"/>
                  </a:lnTo>
                </a:path>
                <a:path w="4307840" h="2443479">
                  <a:moveTo>
                    <a:pt x="2683120" y="710760"/>
                  </a:moveTo>
                  <a:lnTo>
                    <a:pt x="4307431" y="0"/>
                  </a:lnTo>
                </a:path>
              </a:pathLst>
            </a:custGeom>
            <a:ln w="45119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6378" y="5413519"/>
              <a:ext cx="132351" cy="1323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0442" y="5401486"/>
              <a:ext cx="120319" cy="1203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4506" y="5389455"/>
              <a:ext cx="120319" cy="1203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2634" y="5341326"/>
              <a:ext cx="120319" cy="1203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8890" y="5269136"/>
              <a:ext cx="120319" cy="1203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81400" y="5112720"/>
              <a:ext cx="120319" cy="12031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4390" y="4823954"/>
              <a:ext cx="120319" cy="1203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4433" y="4282517"/>
              <a:ext cx="120319" cy="1203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4520" y="3380121"/>
              <a:ext cx="120319" cy="12031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6238650" y="4963340"/>
            <a:ext cx="28702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2,000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38650" y="4525618"/>
            <a:ext cx="28702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4,000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38650" y="4087896"/>
            <a:ext cx="28702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6,000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38650" y="3650174"/>
            <a:ext cx="28702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8,000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77667" y="3212452"/>
            <a:ext cx="3479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10,000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77667" y="2774730"/>
            <a:ext cx="3479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12,000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7667" y="2337008"/>
            <a:ext cx="3479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14,000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77667" y="1899286"/>
            <a:ext cx="347980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950" spc="-10" dirty="0">
                <a:latin typeface="Calibri"/>
                <a:cs typeface="Calibri"/>
              </a:rPr>
              <a:t>16,000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646251" y="2680553"/>
            <a:ext cx="290195" cy="167068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700" b="1" dirty="0">
                <a:solidFill>
                  <a:srgbClr val="953735"/>
                </a:solidFill>
                <a:latin typeface="Calibri"/>
                <a:cs typeface="Calibri"/>
              </a:rPr>
              <a:t>Bandwidth</a:t>
            </a:r>
            <a:r>
              <a:rPr sz="1700" b="1" spc="-20" dirty="0">
                <a:solidFill>
                  <a:srgbClr val="953735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953735"/>
                </a:solidFill>
                <a:latin typeface="Calibri"/>
                <a:cs typeface="Calibri"/>
              </a:rPr>
              <a:t>(mB/s)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01055" y="3022878"/>
            <a:ext cx="260985" cy="985519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500" b="1" dirty="0">
                <a:solidFill>
                  <a:srgbClr val="0000FF"/>
                </a:solidFill>
                <a:latin typeface="Calibri"/>
                <a:cs typeface="Calibri"/>
              </a:rPr>
              <a:t>Latency</a:t>
            </a:r>
            <a:r>
              <a:rPr sz="1500" b="1" spc="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00" b="1" spc="-20" dirty="0">
                <a:solidFill>
                  <a:srgbClr val="0000FF"/>
                </a:solidFill>
                <a:latin typeface="Calibri"/>
                <a:cs typeface="Calibri"/>
              </a:rPr>
              <a:t>(us)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77667" y="1099403"/>
            <a:ext cx="5414645" cy="4886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latin typeface="Calibri"/>
                <a:cs typeface="Calibri"/>
              </a:rPr>
              <a:t>Performance</a:t>
            </a:r>
            <a:r>
              <a:rPr sz="1700" b="1" spc="-5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of gbps link with 10 ms </a:t>
            </a:r>
            <a:r>
              <a:rPr sz="1700" b="1" spc="-10" dirty="0">
                <a:latin typeface="Calibri"/>
                <a:cs typeface="Calibri"/>
              </a:rPr>
              <a:t>startup</a:t>
            </a:r>
            <a:endParaRPr sz="1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05"/>
              </a:spcBef>
              <a:tabLst>
                <a:tab pos="5279390" algn="l"/>
              </a:tabLst>
            </a:pPr>
            <a:r>
              <a:rPr sz="950" spc="-10" dirty="0">
                <a:latin typeface="Calibri"/>
                <a:cs typeface="Calibri"/>
              </a:rPr>
              <a:t>18,000</a:t>
            </a:r>
            <a:r>
              <a:rPr sz="950" dirty="0">
                <a:latin typeface="Calibri"/>
                <a:cs typeface="Calibri"/>
              </a:rPr>
              <a:t>	</a:t>
            </a:r>
            <a:r>
              <a:rPr sz="950" spc="-25" dirty="0">
                <a:latin typeface="Calibri"/>
                <a:cs typeface="Calibri"/>
              </a:rPr>
              <a:t>50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45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40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35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950" spc="-25" dirty="0">
                <a:latin typeface="Calibri"/>
                <a:cs typeface="Calibri"/>
              </a:rPr>
              <a:t>30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20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950" spc="-25" dirty="0">
                <a:latin typeface="Calibri"/>
                <a:cs typeface="Calibri"/>
              </a:rPr>
              <a:t>15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950" spc="-25" dirty="0">
                <a:latin typeface="Calibri"/>
                <a:cs typeface="Calibri"/>
              </a:rPr>
              <a:t>10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R="66040" algn="r">
              <a:lnSpc>
                <a:spcPct val="100000"/>
              </a:lnSpc>
            </a:pPr>
            <a:r>
              <a:rPr sz="950" spc="-5" dirty="0">
                <a:latin typeface="Calibri"/>
                <a:cs typeface="Calibri"/>
              </a:rPr>
              <a:t>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ibri"/>
              <a:cs typeface="Calibri"/>
            </a:endParaRPr>
          </a:p>
          <a:p>
            <a:pPr marR="66040" algn="r">
              <a:lnSpc>
                <a:spcPct val="100000"/>
              </a:lnSpc>
              <a:tabLst>
                <a:tab pos="5005070" algn="l"/>
              </a:tabLst>
            </a:pPr>
            <a:r>
              <a:rPr sz="950" spc="-50" dirty="0">
                <a:latin typeface="Calibri"/>
                <a:cs typeface="Calibri"/>
              </a:rPr>
              <a:t>0</a:t>
            </a:r>
            <a:r>
              <a:rPr sz="950" dirty="0">
                <a:latin typeface="Calibri"/>
                <a:cs typeface="Calibri"/>
              </a:rPr>
              <a:t>	</a:t>
            </a:r>
            <a:r>
              <a:rPr sz="950" spc="-50" dirty="0">
                <a:latin typeface="Calibri"/>
                <a:cs typeface="Calibri"/>
              </a:rPr>
              <a:t>0</a:t>
            </a:r>
            <a:endParaRPr sz="950">
              <a:latin typeface="Calibri"/>
              <a:cs typeface="Calibri"/>
            </a:endParaRPr>
          </a:p>
          <a:p>
            <a:pPr marR="35560" algn="r">
              <a:lnSpc>
                <a:spcPct val="100000"/>
              </a:lnSpc>
              <a:spcBef>
                <a:spcPts val="85"/>
              </a:spcBef>
              <a:tabLst>
                <a:tab pos="318135" algn="l"/>
              </a:tabLst>
            </a:pPr>
            <a:r>
              <a:rPr sz="1050" spc="-50" dirty="0">
                <a:latin typeface="Calibri"/>
                <a:cs typeface="Calibri"/>
              </a:rPr>
              <a:t>0</a:t>
            </a:r>
            <a:r>
              <a:rPr sz="1050" dirty="0">
                <a:latin typeface="Calibri"/>
                <a:cs typeface="Calibri"/>
              </a:rPr>
              <a:t>	50,000</a:t>
            </a:r>
            <a:r>
              <a:rPr sz="1050" spc="22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100,000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150,000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250,000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300,000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350,000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400,000</a:t>
            </a:r>
            <a:r>
              <a:rPr sz="1050" spc="-1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450,000</a:t>
            </a:r>
            <a:r>
              <a:rPr sz="1050" spc="-5" dirty="0">
                <a:latin typeface="Calibri"/>
                <a:cs typeface="Calibri"/>
              </a:rPr>
              <a:t> </a:t>
            </a:r>
            <a:r>
              <a:rPr sz="1050" spc="-10" dirty="0">
                <a:latin typeface="Calibri"/>
                <a:cs typeface="Calibri"/>
              </a:rPr>
              <a:t>500,000</a:t>
            </a:r>
            <a:endParaRPr sz="1050">
              <a:latin typeface="Calibri"/>
              <a:cs typeface="Calibri"/>
            </a:endParaRPr>
          </a:p>
          <a:p>
            <a:pPr marL="226695" algn="ctr">
              <a:lnSpc>
                <a:spcPct val="100000"/>
              </a:lnSpc>
              <a:spcBef>
                <a:spcPts val="355"/>
              </a:spcBef>
            </a:pPr>
            <a:r>
              <a:rPr sz="1300" b="1" dirty="0">
                <a:latin typeface="Calibri"/>
                <a:cs typeface="Calibri"/>
              </a:rPr>
              <a:t>Length</a:t>
            </a:r>
            <a:r>
              <a:rPr sz="1300" b="1" spc="7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(b)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730080" y="997799"/>
            <a:ext cx="6353175" cy="5149850"/>
          </a:xfrm>
          <a:custGeom>
            <a:avLst/>
            <a:gdLst/>
            <a:ahLst/>
            <a:cxnLst/>
            <a:rect l="l" t="t" r="r" b="b"/>
            <a:pathLst>
              <a:path w="6353175" h="5149850">
                <a:moveTo>
                  <a:pt x="0" y="0"/>
                </a:moveTo>
                <a:lnTo>
                  <a:pt x="6352859" y="0"/>
                </a:lnTo>
                <a:lnTo>
                  <a:pt x="6352859" y="5149666"/>
                </a:lnTo>
                <a:lnTo>
                  <a:pt x="0" y="5149666"/>
                </a:lnTo>
                <a:lnTo>
                  <a:pt x="0" y="0"/>
                </a:lnTo>
                <a:close/>
              </a:path>
            </a:pathLst>
          </a:custGeom>
          <a:ln w="12031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125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0" dirty="0"/>
              <a:t> </a:t>
            </a:r>
            <a:r>
              <a:rPr dirty="0"/>
              <a:t>determines</a:t>
            </a:r>
            <a:r>
              <a:rPr spc="-20" dirty="0"/>
              <a:t> </a:t>
            </a:r>
            <a:r>
              <a:rPr i="1" dirty="0">
                <a:latin typeface="Times New Roman"/>
                <a:cs typeface="Times New Roman"/>
              </a:rPr>
              <a:t>peak</a:t>
            </a:r>
            <a:r>
              <a:rPr i="1" spc="-10" dirty="0">
                <a:latin typeface="Times New Roman"/>
                <a:cs typeface="Times New Roman"/>
              </a:rPr>
              <a:t> </a:t>
            </a:r>
            <a:r>
              <a:rPr dirty="0"/>
              <a:t>BW</a:t>
            </a:r>
            <a:r>
              <a:rPr spc="-95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I/O</a:t>
            </a:r>
            <a:r>
              <a:rPr spc="-5" dirty="0"/>
              <a:t> </a:t>
            </a:r>
            <a:r>
              <a:rPr spc="-5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5171"/>
            <a:ext cx="11264900" cy="4652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01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latin typeface="Dotum"/>
                <a:cs typeface="Dotum"/>
              </a:rPr>
              <a:t>Bus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Speed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ts val="24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10" dirty="0">
                <a:latin typeface="Dotum"/>
                <a:cs typeface="Dotum"/>
              </a:rPr>
              <a:t>PCI-</a:t>
            </a:r>
            <a:r>
              <a:rPr sz="2200" dirty="0">
                <a:latin typeface="Dotum"/>
                <a:cs typeface="Dotum"/>
              </a:rPr>
              <a:t>X: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1064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MB/s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140" dirty="0">
                <a:latin typeface="Dotum"/>
                <a:cs typeface="Dotum"/>
              </a:rPr>
              <a:t>=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133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110" dirty="0">
                <a:latin typeface="Dotum"/>
                <a:cs typeface="Dotum"/>
              </a:rPr>
              <a:t>MHz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x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64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bit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(per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lane)</a:t>
            </a:r>
            <a:endParaRPr sz="2200">
              <a:latin typeface="Dotum"/>
              <a:cs typeface="Dotum"/>
            </a:endParaRPr>
          </a:p>
          <a:p>
            <a:pPr marL="1155700" lvl="2" indent="-229235">
              <a:lnSpc>
                <a:spcPts val="203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35" dirty="0">
                <a:latin typeface="Dotum"/>
                <a:cs typeface="Dotum"/>
              </a:rPr>
              <a:t>16GT/s</a:t>
            </a:r>
            <a:r>
              <a:rPr sz="1900" spc="-8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per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lane</a:t>
            </a:r>
            <a:r>
              <a:rPr sz="1900" spc="-7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for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80" dirty="0">
                <a:latin typeface="Dotum"/>
                <a:cs typeface="Dotum"/>
              </a:rPr>
              <a:t>PCIe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30" dirty="0">
                <a:latin typeface="Dotum"/>
                <a:cs typeface="Dotum"/>
              </a:rPr>
              <a:t>v4,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Up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50" dirty="0">
                <a:latin typeface="Dotum"/>
                <a:cs typeface="Dotum"/>
              </a:rPr>
              <a:t>to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16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-40" dirty="0">
                <a:latin typeface="Dotum"/>
                <a:cs typeface="Dotum"/>
              </a:rPr>
              <a:t>lanes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or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25" dirty="0">
                <a:latin typeface="Dotum"/>
                <a:cs typeface="Dotum"/>
              </a:rPr>
              <a:t>256GT/s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(~31.51GB/s)</a:t>
            </a:r>
            <a:endParaRPr sz="1900">
              <a:latin typeface="Dotum"/>
              <a:cs typeface="Dotum"/>
            </a:endParaRPr>
          </a:p>
          <a:p>
            <a:pPr marL="698500" lvl="1" indent="-228600">
              <a:lnSpc>
                <a:spcPts val="23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latin typeface="Dotum"/>
                <a:cs typeface="Dotum"/>
              </a:rPr>
              <a:t>IDE: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Up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133MB/s</a:t>
            </a:r>
            <a:endParaRPr sz="2200">
              <a:latin typeface="Dotum"/>
              <a:cs typeface="Dotum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latin typeface="Dotum"/>
                <a:cs typeface="Dotum"/>
              </a:rPr>
              <a:t>ULTRA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WIDE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spc="-140" dirty="0">
                <a:latin typeface="Dotum"/>
                <a:cs typeface="Dotum"/>
              </a:rPr>
              <a:t>SCSI: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40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MB/s</a:t>
            </a:r>
            <a:endParaRPr sz="2200">
              <a:latin typeface="Dotum"/>
              <a:cs typeface="Dotum"/>
            </a:endParaRPr>
          </a:p>
          <a:p>
            <a:pPr marL="697865" marR="5080" lvl="1" indent="-228600">
              <a:lnSpc>
                <a:spcPct val="71800"/>
              </a:lnSpc>
              <a:spcBef>
                <a:spcPts val="5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latin typeface="Dotum"/>
                <a:cs typeface="Dotum"/>
              </a:rPr>
              <a:t>Serial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Attached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155" dirty="0">
                <a:latin typeface="Dotum"/>
                <a:cs typeface="Dotum"/>
              </a:rPr>
              <a:t>SCSI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&amp;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Serial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75" dirty="0">
                <a:latin typeface="Dotum"/>
                <a:cs typeface="Dotum"/>
              </a:rPr>
              <a:t>ATA</a:t>
            </a:r>
            <a:r>
              <a:rPr sz="2200" spc="-5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&amp;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spc="-114" dirty="0">
                <a:latin typeface="Dotum"/>
                <a:cs typeface="Dotum"/>
              </a:rPr>
              <a:t>IEEE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1394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(firewire)</a:t>
            </a:r>
            <a:r>
              <a:rPr sz="2200" spc="-55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: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1.6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Gbps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full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duplex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(20 </a:t>
            </a:r>
            <a:r>
              <a:rPr sz="2200" dirty="0">
                <a:latin typeface="Dotum"/>
                <a:cs typeface="Dotum"/>
              </a:rPr>
              <a:t>0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MB/s)</a:t>
            </a:r>
            <a:endParaRPr sz="2200">
              <a:latin typeface="Dotum"/>
              <a:cs typeface="Dotum"/>
            </a:endParaRPr>
          </a:p>
          <a:p>
            <a:pPr marL="1155700" lvl="2" indent="-229235">
              <a:lnSpc>
                <a:spcPts val="1889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latin typeface="Dotum"/>
                <a:cs typeface="Dotum"/>
              </a:rPr>
              <a:t>6Gbit/s</a:t>
            </a:r>
            <a:r>
              <a:rPr sz="1900" spc="-7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for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SATA3</a:t>
            </a:r>
            <a:endParaRPr sz="1900">
              <a:latin typeface="Dotum"/>
              <a:cs typeface="Dotum"/>
            </a:endParaRPr>
          </a:p>
          <a:p>
            <a:pPr marL="698500" lvl="1" indent="-228600">
              <a:lnSpc>
                <a:spcPts val="24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0" dirty="0">
                <a:latin typeface="Dotum"/>
                <a:cs typeface="Dotum"/>
              </a:rPr>
              <a:t>USB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1.5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204" dirty="0">
                <a:latin typeface="Dotum"/>
                <a:cs typeface="Dotum"/>
              </a:rPr>
              <a:t>­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12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mb/s</a:t>
            </a:r>
            <a:endParaRPr sz="2200">
              <a:latin typeface="Dotum"/>
              <a:cs typeface="Dotum"/>
            </a:endParaRPr>
          </a:p>
          <a:p>
            <a:pPr marL="1155700" lvl="2" indent="-229235">
              <a:lnSpc>
                <a:spcPts val="221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latin typeface="Dotum"/>
                <a:cs typeface="Dotum"/>
              </a:rPr>
              <a:t>10Gbps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for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spc="-75" dirty="0">
                <a:latin typeface="Dotum"/>
                <a:cs typeface="Dotum"/>
              </a:rPr>
              <a:t>USB3.1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Gen2</a:t>
            </a:r>
            <a:endParaRPr sz="1900">
              <a:latin typeface="Dotum"/>
              <a:cs typeface="Dotum"/>
            </a:endParaRPr>
          </a:p>
          <a:p>
            <a:pPr marL="241300" indent="-228600">
              <a:lnSpc>
                <a:spcPts val="2960"/>
              </a:lnSpc>
              <a:spcBef>
                <a:spcPts val="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latin typeface="Dotum"/>
                <a:cs typeface="Dotum"/>
              </a:rPr>
              <a:t>Device</a:t>
            </a:r>
            <a:r>
              <a:rPr sz="2600" spc="-170" dirty="0">
                <a:latin typeface="Dotum"/>
                <a:cs typeface="Dotum"/>
              </a:rPr>
              <a:t> </a:t>
            </a:r>
            <a:r>
              <a:rPr sz="2600" spc="-50" dirty="0">
                <a:latin typeface="Dotum"/>
                <a:cs typeface="Dotum"/>
              </a:rPr>
              <a:t>Transfer</a:t>
            </a:r>
            <a:r>
              <a:rPr sz="2600" spc="-15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Bandwidth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ts val="23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Rotational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60" dirty="0">
                <a:latin typeface="Dotum"/>
                <a:cs typeface="Dotum"/>
              </a:rPr>
              <a:t>speed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disk</a:t>
            </a:r>
            <a:endParaRPr sz="2200">
              <a:latin typeface="Dotum"/>
              <a:cs typeface="Dotum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80" dirty="0">
                <a:latin typeface="Dotum"/>
                <a:cs typeface="Dotum"/>
              </a:rPr>
              <a:t>Write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110" dirty="0">
                <a:latin typeface="Dotum"/>
                <a:cs typeface="Dotum"/>
              </a:rPr>
              <a:t>/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60" dirty="0">
                <a:latin typeface="Dotum"/>
                <a:cs typeface="Dotum"/>
              </a:rPr>
              <a:t>Read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rate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nand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flash</a:t>
            </a:r>
            <a:endParaRPr sz="2200">
              <a:latin typeface="Dotum"/>
              <a:cs typeface="Dotum"/>
            </a:endParaRPr>
          </a:p>
          <a:p>
            <a:pPr marL="698500" lvl="1" indent="-228600">
              <a:lnSpc>
                <a:spcPts val="24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Signaling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rate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75" dirty="0">
                <a:latin typeface="Dotum"/>
                <a:cs typeface="Dotum"/>
              </a:rPr>
              <a:t>network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link</a:t>
            </a:r>
            <a:endParaRPr sz="22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60" dirty="0">
                <a:latin typeface="Dotum"/>
                <a:cs typeface="Dotum"/>
              </a:rPr>
              <a:t>Whatever</a:t>
            </a:r>
            <a:r>
              <a:rPr sz="2600" spc="-114" dirty="0">
                <a:latin typeface="Dotum"/>
                <a:cs typeface="Dotum"/>
              </a:rPr>
              <a:t> is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60" dirty="0">
                <a:latin typeface="Dotum"/>
                <a:cs typeface="Dotum"/>
              </a:rPr>
              <a:t>the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bottleneck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in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60" dirty="0">
                <a:latin typeface="Dotum"/>
                <a:cs typeface="Dotum"/>
              </a:rPr>
              <a:t>the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path</a:t>
            </a:r>
            <a:endParaRPr sz="26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Storage</a:t>
            </a:r>
            <a:r>
              <a:rPr spc="-1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8383905" cy="527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Magnetic</a:t>
            </a:r>
            <a:r>
              <a:rPr sz="2800" spc="9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disks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Gulim"/>
                <a:cs typeface="Gulim"/>
              </a:rPr>
              <a:t>Storage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that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rarely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80" dirty="0">
                <a:latin typeface="Gulim"/>
                <a:cs typeface="Gulim"/>
              </a:rPr>
              <a:t>becomes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corrupted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Gulim"/>
                <a:cs typeface="Gulim"/>
              </a:rPr>
              <a:t>Large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75" dirty="0">
                <a:latin typeface="Gulim"/>
                <a:cs typeface="Gulim"/>
              </a:rPr>
              <a:t>capacity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at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80" dirty="0">
                <a:latin typeface="Gulim"/>
                <a:cs typeface="Gulim"/>
              </a:rPr>
              <a:t>low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cost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latin typeface="Gulim"/>
                <a:cs typeface="Gulim"/>
              </a:rPr>
              <a:t>Block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level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random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access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Slow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performance</a:t>
            </a:r>
            <a:r>
              <a:rPr sz="2400" spc="-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4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random</a:t>
            </a:r>
            <a:r>
              <a:rPr sz="2400" spc="-5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access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Better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performance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streaming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access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Gulim"/>
                <a:cs typeface="Gulim"/>
              </a:rPr>
              <a:t>Flash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Gulim"/>
                <a:cs typeface="Gulim"/>
              </a:rPr>
              <a:t>Storage</a:t>
            </a:r>
            <a:r>
              <a:rPr sz="2400" spc="-140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that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rarely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80" dirty="0">
                <a:latin typeface="Gulim"/>
                <a:cs typeface="Gulim"/>
              </a:rPr>
              <a:t>becomes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corrupted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latin typeface="Gulim"/>
                <a:cs typeface="Gulim"/>
              </a:rPr>
              <a:t>Capacity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at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intermediate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cost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(50x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55" dirty="0">
                <a:latin typeface="Gulim"/>
                <a:cs typeface="Gulim"/>
              </a:rPr>
              <a:t>disk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???)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latin typeface="Gulim"/>
                <a:cs typeface="Gulim"/>
              </a:rPr>
              <a:t>Block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level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random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access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Good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performance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70" dirty="0">
                <a:latin typeface="Gulim"/>
                <a:cs typeface="Gulim"/>
              </a:rPr>
              <a:t>reads; </a:t>
            </a:r>
            <a:r>
              <a:rPr sz="2400" dirty="0">
                <a:latin typeface="Gulim"/>
                <a:cs typeface="Gulim"/>
              </a:rPr>
              <a:t>worse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random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writes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Gulim"/>
                <a:cs typeface="Gulim"/>
              </a:rPr>
              <a:t>Erasure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requirement</a:t>
            </a:r>
            <a:r>
              <a:rPr sz="2400" spc="-5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large</a:t>
            </a:r>
            <a:r>
              <a:rPr sz="2400" spc="-4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blocks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Wear</a:t>
            </a:r>
            <a:r>
              <a:rPr sz="2400" spc="3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patterns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Are</a:t>
            </a:r>
            <a:r>
              <a:rPr spc="-35" dirty="0"/>
              <a:t> </a:t>
            </a:r>
            <a:r>
              <a:rPr dirty="0"/>
              <a:t>we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inflection</a:t>
            </a:r>
            <a:r>
              <a:rPr spc="-15" dirty="0"/>
              <a:t> </a:t>
            </a:r>
            <a:r>
              <a:rPr spc="-10" dirty="0"/>
              <a:t>point?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5554" y="1089025"/>
            <a:ext cx="7703742" cy="4905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1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Hard</a:t>
            </a:r>
            <a:r>
              <a:rPr sz="3600" spc="-25" dirty="0"/>
              <a:t> </a:t>
            </a:r>
            <a:r>
              <a:rPr sz="3600" dirty="0"/>
              <a:t>Disk</a:t>
            </a:r>
            <a:r>
              <a:rPr sz="3600" spc="-10" dirty="0"/>
              <a:t> </a:t>
            </a:r>
            <a:r>
              <a:rPr sz="3600" dirty="0"/>
              <a:t>Drives</a:t>
            </a:r>
            <a:r>
              <a:rPr sz="3600" spc="-10" dirty="0"/>
              <a:t> (HDDs)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7326" y="3607704"/>
            <a:ext cx="2837638" cy="186976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360898" y="1314496"/>
            <a:ext cx="3943350" cy="3448685"/>
            <a:chOff x="2360898" y="1314496"/>
            <a:chExt cx="3943350" cy="34486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898" y="1314496"/>
              <a:ext cx="3942996" cy="33710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63355" y="4201629"/>
              <a:ext cx="3376929" cy="561340"/>
            </a:xfrm>
            <a:custGeom>
              <a:avLst/>
              <a:gdLst/>
              <a:ahLst/>
              <a:cxnLst/>
              <a:rect l="l" t="t" r="r" b="b"/>
              <a:pathLst>
                <a:path w="3376929" h="561339">
                  <a:moveTo>
                    <a:pt x="3376561" y="0"/>
                  </a:moveTo>
                  <a:lnTo>
                    <a:pt x="0" y="0"/>
                  </a:lnTo>
                  <a:lnTo>
                    <a:pt x="0" y="307962"/>
                  </a:lnTo>
                  <a:lnTo>
                    <a:pt x="0" y="560933"/>
                  </a:lnTo>
                  <a:lnTo>
                    <a:pt x="3376561" y="560933"/>
                  </a:lnTo>
                  <a:lnTo>
                    <a:pt x="3376561" y="307962"/>
                  </a:lnTo>
                  <a:lnTo>
                    <a:pt x="3376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1335" y="1094524"/>
            <a:ext cx="2837638" cy="16442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08802" y="4509589"/>
            <a:ext cx="3558540" cy="1149350"/>
          </a:xfrm>
          <a:prstGeom prst="rect">
            <a:avLst/>
          </a:prstGeom>
          <a:solidFill>
            <a:srgbClr val="FFFCD0"/>
          </a:solidFill>
          <a:ln w="8248">
            <a:solidFill>
              <a:srgbClr val="618FFD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75615" marR="106680" indent="-396240">
              <a:lnSpc>
                <a:spcPct val="101899"/>
              </a:lnSpc>
              <a:spcBef>
                <a:spcPts val="250"/>
              </a:spcBef>
            </a:pPr>
            <a:r>
              <a:rPr sz="1700" dirty="0">
                <a:latin typeface="Arial"/>
                <a:cs typeface="Arial"/>
              </a:rPr>
              <a:t>IBM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Personal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Computer/AT</a:t>
            </a:r>
            <a:r>
              <a:rPr sz="1700" spc="-1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(1986) </a:t>
            </a:r>
            <a:r>
              <a:rPr sz="1700" dirty="0">
                <a:latin typeface="Arial"/>
                <a:cs typeface="Arial"/>
              </a:rPr>
              <a:t>30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MB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hard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disk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-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$500</a:t>
            </a:r>
            <a:endParaRPr sz="1700">
              <a:latin typeface="Arial"/>
              <a:cs typeface="Arial"/>
            </a:endParaRPr>
          </a:p>
          <a:p>
            <a:pPr marL="475615" marR="1218565">
              <a:lnSpc>
                <a:spcPct val="101899"/>
              </a:lnSpc>
            </a:pPr>
            <a:r>
              <a:rPr sz="1700" dirty="0">
                <a:latin typeface="Arial"/>
                <a:cs typeface="Arial"/>
              </a:rPr>
              <a:t>30-40ms</a:t>
            </a:r>
            <a:r>
              <a:rPr sz="1700" spc="4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seek</a:t>
            </a:r>
            <a:r>
              <a:rPr sz="1700" spc="4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time </a:t>
            </a:r>
            <a:r>
              <a:rPr sz="1700" dirty="0">
                <a:latin typeface="Arial"/>
                <a:cs typeface="Arial"/>
              </a:rPr>
              <a:t>0.7-1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MB/s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(est.)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129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4237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6010" algn="l"/>
              </a:tabLst>
            </a:pPr>
            <a:r>
              <a:rPr dirty="0"/>
              <a:t>The</a:t>
            </a:r>
            <a:r>
              <a:rPr spc="-275" dirty="0"/>
              <a:t> </a:t>
            </a:r>
            <a:r>
              <a:rPr spc="-10" dirty="0"/>
              <a:t>Amazing</a:t>
            </a:r>
            <a:r>
              <a:rPr dirty="0"/>
              <a:t>	Magnetic</a:t>
            </a:r>
            <a:r>
              <a:rPr spc="-35" dirty="0"/>
              <a:t> </a:t>
            </a:r>
            <a:r>
              <a:rPr spc="-20" dirty="0"/>
              <a:t>Disk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108964"/>
            <a:ext cx="267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Dotum"/>
                <a:cs typeface="Dotum"/>
              </a:rPr>
              <a:t>Unit</a:t>
            </a:r>
            <a:r>
              <a:rPr sz="1800" spc="-3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of</a:t>
            </a:r>
            <a:r>
              <a:rPr sz="1800" spc="-30" dirty="0">
                <a:latin typeface="Dotum"/>
                <a:cs typeface="Dotum"/>
              </a:rPr>
              <a:t> </a:t>
            </a:r>
            <a:r>
              <a:rPr sz="1800" spc="-45" dirty="0">
                <a:latin typeface="Dotum"/>
                <a:cs typeface="Dotum"/>
              </a:rPr>
              <a:t>Transfer:</a:t>
            </a:r>
            <a:r>
              <a:rPr sz="1800" spc="-25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Sector</a:t>
            </a:r>
            <a:endParaRPr sz="18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553" y="1387856"/>
            <a:ext cx="2900045" cy="90360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Ring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spc="-40" dirty="0">
                <a:latin typeface="Dotum"/>
                <a:cs typeface="Dotum"/>
              </a:rPr>
              <a:t>sectors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form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a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track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5" dirty="0">
                <a:latin typeface="Dotum"/>
                <a:cs typeface="Dotum"/>
              </a:rPr>
              <a:t>Stack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35" dirty="0">
                <a:latin typeface="Dotum"/>
                <a:cs typeface="Dotum"/>
              </a:rPr>
              <a:t> </a:t>
            </a:r>
            <a:r>
              <a:rPr sz="1500" spc="-25" dirty="0">
                <a:latin typeface="Dotum"/>
                <a:cs typeface="Dotum"/>
              </a:rPr>
              <a:t>tracks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form</a:t>
            </a:r>
            <a:r>
              <a:rPr sz="1500" spc="-40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a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cylinder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55" dirty="0">
                <a:latin typeface="Dotum"/>
                <a:cs typeface="Dotum"/>
              </a:rPr>
              <a:t>Heads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position</a:t>
            </a:r>
            <a:r>
              <a:rPr sz="1500" spc="-2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on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cylinders</a:t>
            </a:r>
            <a:endParaRPr sz="15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2392171"/>
            <a:ext cx="3178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30" dirty="0">
                <a:latin typeface="Dotum"/>
                <a:cs typeface="Dotum"/>
              </a:rPr>
              <a:t>Disk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spc="-95" dirty="0">
                <a:latin typeface="Dotum"/>
                <a:cs typeface="Dotum"/>
              </a:rPr>
              <a:t>Tracks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spc="-260" dirty="0">
                <a:latin typeface="Dotum"/>
                <a:cs typeface="Dotum"/>
              </a:rPr>
              <a:t>~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1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micron</a:t>
            </a:r>
            <a:r>
              <a:rPr sz="1800" spc="-100" dirty="0">
                <a:latin typeface="Dotum"/>
                <a:cs typeface="Dotum"/>
              </a:rPr>
              <a:t> </a:t>
            </a:r>
            <a:r>
              <a:rPr sz="1800" spc="30" dirty="0">
                <a:latin typeface="Dotum"/>
                <a:cs typeface="Dotum"/>
              </a:rPr>
              <a:t>wide</a:t>
            </a:r>
            <a:endParaRPr sz="180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553" y="2671063"/>
            <a:ext cx="3539490" cy="9036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Wavelength</a:t>
            </a:r>
            <a:r>
              <a:rPr sz="1500" spc="-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light </a:t>
            </a:r>
            <a:r>
              <a:rPr sz="1500" spc="-70" dirty="0">
                <a:latin typeface="Dotum"/>
                <a:cs typeface="Dotum"/>
              </a:rPr>
              <a:t>is</a:t>
            </a:r>
            <a:r>
              <a:rPr sz="1500" spc="-5" dirty="0">
                <a:latin typeface="Dotum"/>
                <a:cs typeface="Dotum"/>
              </a:rPr>
              <a:t> </a:t>
            </a:r>
            <a:r>
              <a:rPr sz="1500" spc="-220" dirty="0">
                <a:latin typeface="Dotum"/>
                <a:cs typeface="Dotum"/>
              </a:rPr>
              <a:t>~</a:t>
            </a:r>
            <a:r>
              <a:rPr sz="1500" spc="-1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0.5</a:t>
            </a:r>
            <a:r>
              <a:rPr sz="1500" spc="-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micron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Resolution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2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human</a:t>
            </a:r>
            <a:r>
              <a:rPr sz="1500" spc="-25" dirty="0">
                <a:latin typeface="Dotum"/>
                <a:cs typeface="Dotum"/>
              </a:rPr>
              <a:t> </a:t>
            </a:r>
            <a:r>
              <a:rPr sz="1500" spc="-40" dirty="0">
                <a:latin typeface="Dotum"/>
                <a:cs typeface="Dotum"/>
              </a:rPr>
              <a:t>eye:</a:t>
            </a:r>
            <a:r>
              <a:rPr sz="1500" spc="-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50</a:t>
            </a:r>
            <a:r>
              <a:rPr sz="1500" spc="-3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microns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100K</a:t>
            </a:r>
            <a:r>
              <a:rPr sz="1500" spc="-4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on</a:t>
            </a:r>
            <a:r>
              <a:rPr sz="1500" spc="-40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a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typical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spc="-65" dirty="0">
                <a:latin typeface="Dotum"/>
                <a:cs typeface="Dotum"/>
              </a:rPr>
              <a:t>2.5”</a:t>
            </a:r>
            <a:r>
              <a:rPr sz="1500" spc="-40" dirty="0">
                <a:latin typeface="Dotum"/>
                <a:cs typeface="Dotum"/>
              </a:rPr>
              <a:t> </a:t>
            </a:r>
            <a:r>
              <a:rPr sz="1500" spc="-20" dirty="0">
                <a:latin typeface="Dotum"/>
                <a:cs typeface="Dotum"/>
              </a:rPr>
              <a:t>disk</a:t>
            </a:r>
            <a:endParaRPr sz="150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352" y="3580891"/>
            <a:ext cx="6515100" cy="1308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30" dirty="0">
                <a:latin typeface="Dotum"/>
                <a:cs typeface="Dotum"/>
              </a:rPr>
              <a:t>Separated</a:t>
            </a:r>
            <a:r>
              <a:rPr sz="1800" spc="-9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by</a:t>
            </a:r>
            <a:r>
              <a:rPr sz="1800" spc="-8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unused</a:t>
            </a:r>
            <a:r>
              <a:rPr sz="1800" spc="-90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guard</a:t>
            </a:r>
            <a:r>
              <a:rPr sz="1800" spc="-90" dirty="0">
                <a:latin typeface="Dotum"/>
                <a:cs typeface="Dotum"/>
              </a:rPr>
              <a:t> </a:t>
            </a:r>
            <a:r>
              <a:rPr sz="1800" spc="-10" dirty="0">
                <a:latin typeface="Dotum"/>
                <a:cs typeface="Dotum"/>
              </a:rPr>
              <a:t>regions</a:t>
            </a:r>
            <a:endParaRPr sz="1800">
              <a:latin typeface="Dotum"/>
              <a:cs typeface="Dotum"/>
            </a:endParaRPr>
          </a:p>
          <a:p>
            <a:pPr marL="697865" marR="5080" lvl="1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-45" dirty="0">
                <a:latin typeface="Dotum"/>
                <a:cs typeface="Dotum"/>
              </a:rPr>
              <a:t>Reduces</a:t>
            </a:r>
            <a:r>
              <a:rPr sz="1500" spc="3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likelihood</a:t>
            </a:r>
            <a:r>
              <a:rPr sz="1500" spc="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neighboring</a:t>
            </a:r>
            <a:r>
              <a:rPr sz="1500" spc="35" dirty="0">
                <a:latin typeface="Dotum"/>
                <a:cs typeface="Dotum"/>
              </a:rPr>
              <a:t> </a:t>
            </a:r>
            <a:r>
              <a:rPr sz="1500" spc="-30" dirty="0">
                <a:latin typeface="Dotum"/>
                <a:cs typeface="Dotum"/>
              </a:rPr>
              <a:t>tracks</a:t>
            </a:r>
            <a:r>
              <a:rPr sz="1500" spc="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are</a:t>
            </a:r>
            <a:r>
              <a:rPr sz="1500" spc="2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corrupted</a:t>
            </a:r>
            <a:r>
              <a:rPr sz="1500" spc="3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during</a:t>
            </a:r>
            <a:r>
              <a:rPr sz="1500" spc="3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writes </a:t>
            </a:r>
            <a:r>
              <a:rPr sz="1500" dirty="0">
                <a:latin typeface="Dotum"/>
                <a:cs typeface="Dotum"/>
              </a:rPr>
              <a:t>(still</a:t>
            </a:r>
            <a:r>
              <a:rPr sz="1500" spc="-65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a </a:t>
            </a:r>
            <a:r>
              <a:rPr sz="1500" spc="-45" dirty="0">
                <a:latin typeface="Dotum"/>
                <a:cs typeface="Dotum"/>
              </a:rPr>
              <a:t>small</a:t>
            </a:r>
            <a:r>
              <a:rPr sz="1500" spc="-65" dirty="0">
                <a:latin typeface="Dotum"/>
                <a:cs typeface="Dotum"/>
              </a:rPr>
              <a:t> non-</a:t>
            </a:r>
            <a:r>
              <a:rPr sz="1500" dirty="0">
                <a:latin typeface="Dotum"/>
                <a:cs typeface="Dotum"/>
              </a:rPr>
              <a:t>zero</a:t>
            </a:r>
            <a:r>
              <a:rPr sz="1500" spc="-6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chance)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latin typeface="Dotum"/>
                <a:cs typeface="Dotum"/>
              </a:rPr>
              <a:t>Track</a:t>
            </a:r>
            <a:r>
              <a:rPr sz="1800" spc="-3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length</a:t>
            </a:r>
            <a:r>
              <a:rPr sz="1800" spc="-35" dirty="0">
                <a:latin typeface="Dotum"/>
                <a:cs typeface="Dotum"/>
              </a:rPr>
              <a:t> </a:t>
            </a:r>
            <a:r>
              <a:rPr sz="1800" spc="-30" dirty="0">
                <a:latin typeface="Dotum"/>
                <a:cs typeface="Dotum"/>
              </a:rPr>
              <a:t>varies</a:t>
            </a:r>
            <a:r>
              <a:rPr sz="1800" spc="-35" dirty="0">
                <a:latin typeface="Dotum"/>
                <a:cs typeface="Dotum"/>
              </a:rPr>
              <a:t> </a:t>
            </a:r>
            <a:r>
              <a:rPr sz="1800" spc="-90" dirty="0">
                <a:latin typeface="Dotum"/>
                <a:cs typeface="Dotum"/>
              </a:rPr>
              <a:t>across</a:t>
            </a:r>
            <a:r>
              <a:rPr sz="1800" spc="-35" dirty="0">
                <a:latin typeface="Dotum"/>
                <a:cs typeface="Dotum"/>
              </a:rPr>
              <a:t> </a:t>
            </a:r>
            <a:r>
              <a:rPr sz="1800" spc="-20" dirty="0">
                <a:latin typeface="Dotum"/>
                <a:cs typeface="Dotum"/>
              </a:rPr>
              <a:t>disk</a:t>
            </a:r>
            <a:endParaRPr sz="1800">
              <a:latin typeface="Dotum"/>
              <a:cs typeface="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553" y="4868671"/>
            <a:ext cx="6185535" cy="11633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Outside: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spc="65" dirty="0">
                <a:latin typeface="Dotum"/>
                <a:cs typeface="Dotum"/>
              </a:rPr>
              <a:t>More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spc="-40" dirty="0">
                <a:latin typeface="Dotum"/>
                <a:cs typeface="Dotum"/>
              </a:rPr>
              <a:t>sectors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per</a:t>
            </a:r>
            <a:r>
              <a:rPr sz="1500" spc="-40" dirty="0">
                <a:latin typeface="Dotum"/>
                <a:cs typeface="Dotum"/>
              </a:rPr>
              <a:t> </a:t>
            </a:r>
            <a:r>
              <a:rPr sz="1500" spc="-25" dirty="0">
                <a:latin typeface="Dotum"/>
                <a:cs typeface="Dotum"/>
              </a:rPr>
              <a:t>track,</a:t>
            </a:r>
            <a:r>
              <a:rPr sz="1500" spc="-5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higher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bandwidth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35" dirty="0">
                <a:latin typeface="Dotum"/>
                <a:cs typeface="Dotum"/>
              </a:rPr>
              <a:t>Disk</a:t>
            </a:r>
            <a:r>
              <a:rPr sz="1500" spc="-60" dirty="0">
                <a:latin typeface="Dotum"/>
                <a:cs typeface="Dotum"/>
              </a:rPr>
              <a:t> </a:t>
            </a:r>
            <a:r>
              <a:rPr sz="1500" spc="-65" dirty="0">
                <a:latin typeface="Dotum"/>
                <a:cs typeface="Dotum"/>
              </a:rPr>
              <a:t>is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organized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into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regions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spc="-30" dirty="0">
                <a:latin typeface="Dotum"/>
                <a:cs typeface="Dotum"/>
              </a:rPr>
              <a:t>tracks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spc="85" dirty="0">
                <a:latin typeface="Dotum"/>
                <a:cs typeface="Dotum"/>
              </a:rPr>
              <a:t>with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spc="-70" dirty="0">
                <a:latin typeface="Dotum"/>
                <a:cs typeface="Dotum"/>
              </a:rPr>
              <a:t>same</a:t>
            </a:r>
            <a:r>
              <a:rPr sz="1500" spc="-6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#</a:t>
            </a:r>
            <a:r>
              <a:rPr sz="1500" spc="-45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5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sectors/track</a:t>
            </a:r>
            <a:endParaRPr sz="15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Dotum"/>
                <a:cs typeface="Dotum"/>
              </a:rPr>
              <a:t>Only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outer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half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dirty="0">
                <a:latin typeface="Dotum"/>
                <a:cs typeface="Dotum"/>
              </a:rPr>
              <a:t>of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spc="-10" dirty="0">
                <a:latin typeface="Dotum"/>
                <a:cs typeface="Dotum"/>
              </a:rPr>
              <a:t>radius</a:t>
            </a:r>
            <a:r>
              <a:rPr sz="1500" spc="-20" dirty="0">
                <a:latin typeface="Dotum"/>
                <a:cs typeface="Dotum"/>
              </a:rPr>
              <a:t> </a:t>
            </a:r>
            <a:r>
              <a:rPr sz="1500" spc="-65" dirty="0">
                <a:latin typeface="Dotum"/>
                <a:cs typeface="Dotum"/>
              </a:rPr>
              <a:t>is</a:t>
            </a:r>
            <a:r>
              <a:rPr sz="1500" spc="-20" dirty="0">
                <a:latin typeface="Dotum"/>
                <a:cs typeface="Dotum"/>
              </a:rPr>
              <a:t> used</a:t>
            </a:r>
            <a:endParaRPr sz="1500">
              <a:latin typeface="Dotum"/>
              <a:cs typeface="Dotum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dirty="0">
                <a:latin typeface="Dotum"/>
                <a:cs typeface="Dotum"/>
              </a:rPr>
              <a:t>Most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of</a:t>
            </a:r>
            <a:r>
              <a:rPr sz="1300" spc="-5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the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spc="-25" dirty="0">
                <a:latin typeface="Dotum"/>
                <a:cs typeface="Dotum"/>
              </a:rPr>
              <a:t>disk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spc="-20" dirty="0">
                <a:latin typeface="Dotum"/>
                <a:cs typeface="Dotum"/>
              </a:rPr>
              <a:t>area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in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the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outer</a:t>
            </a:r>
            <a:r>
              <a:rPr sz="1300" spc="-5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regions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of</a:t>
            </a:r>
            <a:r>
              <a:rPr sz="1300" spc="-10" dirty="0">
                <a:latin typeface="Dotum"/>
                <a:cs typeface="Dotum"/>
              </a:rPr>
              <a:t> </a:t>
            </a:r>
            <a:r>
              <a:rPr sz="1300" dirty="0">
                <a:latin typeface="Dotum"/>
                <a:cs typeface="Dotum"/>
              </a:rPr>
              <a:t>the</a:t>
            </a:r>
            <a:r>
              <a:rPr sz="1300" spc="-5" dirty="0">
                <a:latin typeface="Dotum"/>
                <a:cs typeface="Dotum"/>
              </a:rPr>
              <a:t> </a:t>
            </a:r>
            <a:r>
              <a:rPr sz="1300" spc="-20" dirty="0">
                <a:latin typeface="Dotum"/>
                <a:cs typeface="Dotum"/>
              </a:rPr>
              <a:t>disk</a:t>
            </a:r>
            <a:endParaRPr sz="1300">
              <a:latin typeface="Dotum"/>
              <a:cs typeface="Dotum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8004" y="989898"/>
            <a:ext cx="3509127" cy="497893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97920" y="2666500"/>
            <a:ext cx="33591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20" dirty="0">
                <a:latin typeface="Myriad Pro"/>
                <a:cs typeface="Myriad Pro"/>
              </a:rPr>
              <a:t>Track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11387" y="1843649"/>
            <a:ext cx="40513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latin typeface="Myriad Pro"/>
                <a:cs typeface="Myriad Pro"/>
              </a:rPr>
              <a:t>Sector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81586" y="1767647"/>
            <a:ext cx="77470" cy="1963420"/>
          </a:xfrm>
          <a:custGeom>
            <a:avLst/>
            <a:gdLst/>
            <a:ahLst/>
            <a:cxnLst/>
            <a:rect l="l" t="t" r="r" b="b"/>
            <a:pathLst>
              <a:path w="77470" h="1963420">
                <a:moveTo>
                  <a:pt x="0" y="0"/>
                </a:moveTo>
                <a:lnTo>
                  <a:pt x="0" y="1963202"/>
                </a:lnTo>
                <a:lnTo>
                  <a:pt x="77249" y="1962240"/>
                </a:lnTo>
                <a:lnTo>
                  <a:pt x="77249" y="36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801160" y="1585756"/>
            <a:ext cx="273685" cy="2174875"/>
            <a:chOff x="10801160" y="1585756"/>
            <a:chExt cx="273685" cy="2174875"/>
          </a:xfrm>
        </p:grpSpPr>
        <p:sp>
          <p:nvSpPr>
            <p:cNvPr id="15" name="object 15"/>
            <p:cNvSpPr/>
            <p:nvPr/>
          </p:nvSpPr>
          <p:spPr>
            <a:xfrm>
              <a:off x="10880011" y="176577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574" y="0"/>
                  </a:moveTo>
                  <a:lnTo>
                    <a:pt x="0" y="1796"/>
                  </a:lnTo>
                  <a:lnTo>
                    <a:pt x="1574" y="187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80011" y="1765777"/>
              <a:ext cx="79375" cy="1965325"/>
            </a:xfrm>
            <a:custGeom>
              <a:avLst/>
              <a:gdLst/>
              <a:ahLst/>
              <a:cxnLst/>
              <a:rect l="l" t="t" r="r" b="b"/>
              <a:pathLst>
                <a:path w="79375" h="1965325">
                  <a:moveTo>
                    <a:pt x="1574" y="0"/>
                  </a:moveTo>
                  <a:lnTo>
                    <a:pt x="1574" y="1965072"/>
                  </a:lnTo>
                  <a:lnTo>
                    <a:pt x="78824" y="1964111"/>
                  </a:lnTo>
                  <a:lnTo>
                    <a:pt x="78824" y="5472"/>
                  </a:lnTo>
                  <a:lnTo>
                    <a:pt x="0" y="1796"/>
                  </a:lnTo>
                </a:path>
              </a:pathLst>
            </a:custGeom>
            <a:ln w="5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81993" y="3716046"/>
              <a:ext cx="76835" cy="41275"/>
            </a:xfrm>
            <a:custGeom>
              <a:avLst/>
              <a:gdLst/>
              <a:ahLst/>
              <a:cxnLst/>
              <a:rect l="l" t="t" r="r" b="b"/>
              <a:pathLst>
                <a:path w="76834" h="41275">
                  <a:moveTo>
                    <a:pt x="38232" y="0"/>
                  </a:moveTo>
                  <a:lnTo>
                    <a:pt x="23427" y="1632"/>
                  </a:lnTo>
                  <a:lnTo>
                    <a:pt x="11300" y="6024"/>
                  </a:lnTo>
                  <a:lnTo>
                    <a:pt x="3081" y="12531"/>
                  </a:lnTo>
                  <a:lnTo>
                    <a:pt x="0" y="20507"/>
                  </a:lnTo>
                  <a:lnTo>
                    <a:pt x="2918" y="28553"/>
                  </a:lnTo>
                  <a:lnTo>
                    <a:pt x="11079" y="35139"/>
                  </a:lnTo>
                  <a:lnTo>
                    <a:pt x="23250" y="39585"/>
                  </a:lnTo>
                  <a:lnTo>
                    <a:pt x="38202" y="41208"/>
                  </a:lnTo>
                  <a:lnTo>
                    <a:pt x="53156" y="39577"/>
                  </a:lnTo>
                  <a:lnTo>
                    <a:pt x="65331" y="35132"/>
                  </a:lnTo>
                  <a:lnTo>
                    <a:pt x="73501" y="28545"/>
                  </a:lnTo>
                  <a:lnTo>
                    <a:pt x="76434" y="20488"/>
                  </a:lnTo>
                  <a:lnTo>
                    <a:pt x="73362" y="12519"/>
                  </a:lnTo>
                  <a:lnTo>
                    <a:pt x="65150" y="6012"/>
                  </a:lnTo>
                  <a:lnTo>
                    <a:pt x="53030" y="1621"/>
                  </a:lnTo>
                  <a:lnTo>
                    <a:pt x="38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81993" y="3716047"/>
              <a:ext cx="76835" cy="41275"/>
            </a:xfrm>
            <a:custGeom>
              <a:avLst/>
              <a:gdLst/>
              <a:ahLst/>
              <a:cxnLst/>
              <a:rect l="l" t="t" r="r" b="b"/>
              <a:pathLst>
                <a:path w="76834" h="41275">
                  <a:moveTo>
                    <a:pt x="76435" y="20488"/>
                  </a:moveTo>
                  <a:lnTo>
                    <a:pt x="73362" y="12519"/>
                  </a:lnTo>
                  <a:lnTo>
                    <a:pt x="65150" y="6012"/>
                  </a:lnTo>
                  <a:lnTo>
                    <a:pt x="53030" y="1621"/>
                  </a:lnTo>
                  <a:lnTo>
                    <a:pt x="38232" y="0"/>
                  </a:lnTo>
                  <a:lnTo>
                    <a:pt x="23428" y="1632"/>
                  </a:lnTo>
                  <a:lnTo>
                    <a:pt x="11301" y="6024"/>
                  </a:lnTo>
                  <a:lnTo>
                    <a:pt x="3081" y="12530"/>
                  </a:lnTo>
                  <a:lnTo>
                    <a:pt x="0" y="20507"/>
                  </a:lnTo>
                  <a:lnTo>
                    <a:pt x="2919" y="28552"/>
                  </a:lnTo>
                  <a:lnTo>
                    <a:pt x="11079" y="35139"/>
                  </a:lnTo>
                  <a:lnTo>
                    <a:pt x="23250" y="39585"/>
                  </a:lnTo>
                  <a:lnTo>
                    <a:pt x="38202" y="41209"/>
                  </a:lnTo>
                  <a:lnTo>
                    <a:pt x="53156" y="39577"/>
                  </a:lnTo>
                  <a:lnTo>
                    <a:pt x="65332" y="35132"/>
                  </a:lnTo>
                  <a:lnTo>
                    <a:pt x="73501" y="28544"/>
                  </a:lnTo>
                  <a:lnTo>
                    <a:pt x="76435" y="20488"/>
                  </a:lnTo>
                  <a:close/>
                </a:path>
              </a:pathLst>
            </a:custGeom>
            <a:ln w="6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87526" y="3709330"/>
              <a:ext cx="66040" cy="27940"/>
            </a:xfrm>
            <a:custGeom>
              <a:avLst/>
              <a:gdLst/>
              <a:ahLst/>
              <a:cxnLst/>
              <a:rect l="l" t="t" r="r" b="b"/>
              <a:pathLst>
                <a:path w="66040" h="27939">
                  <a:moveTo>
                    <a:pt x="65829" y="0"/>
                  </a:moveTo>
                  <a:lnTo>
                    <a:pt x="0" y="2023"/>
                  </a:lnTo>
                  <a:lnTo>
                    <a:pt x="535" y="27543"/>
                  </a:lnTo>
                  <a:lnTo>
                    <a:pt x="64801" y="26852"/>
                  </a:lnTo>
                  <a:lnTo>
                    <a:pt x="65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87526" y="3709330"/>
              <a:ext cx="66040" cy="27940"/>
            </a:xfrm>
            <a:custGeom>
              <a:avLst/>
              <a:gdLst/>
              <a:ahLst/>
              <a:cxnLst/>
              <a:rect l="l" t="t" r="r" b="b"/>
              <a:pathLst>
                <a:path w="66040" h="27939">
                  <a:moveTo>
                    <a:pt x="0" y="2023"/>
                  </a:moveTo>
                  <a:lnTo>
                    <a:pt x="534" y="27544"/>
                  </a:lnTo>
                  <a:lnTo>
                    <a:pt x="64800" y="26852"/>
                  </a:lnTo>
                  <a:lnTo>
                    <a:pt x="65828" y="0"/>
                  </a:lnTo>
                  <a:lnTo>
                    <a:pt x="0" y="2023"/>
                  </a:lnTo>
                  <a:close/>
                </a:path>
              </a:pathLst>
            </a:custGeom>
            <a:ln w="62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04335" y="1588931"/>
              <a:ext cx="267335" cy="250825"/>
            </a:xfrm>
            <a:custGeom>
              <a:avLst/>
              <a:gdLst/>
              <a:ahLst/>
              <a:cxnLst/>
              <a:rect l="l" t="t" r="r" b="b"/>
              <a:pathLst>
                <a:path w="267334" h="250825">
                  <a:moveTo>
                    <a:pt x="262469" y="0"/>
                  </a:moveTo>
                  <a:lnTo>
                    <a:pt x="0" y="51186"/>
                  </a:lnTo>
                  <a:lnTo>
                    <a:pt x="0" y="250534"/>
                  </a:lnTo>
                  <a:lnTo>
                    <a:pt x="266879" y="203833"/>
                  </a:lnTo>
                  <a:lnTo>
                    <a:pt x="262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04335" y="1588931"/>
              <a:ext cx="267335" cy="250825"/>
            </a:xfrm>
            <a:custGeom>
              <a:avLst/>
              <a:gdLst/>
              <a:ahLst/>
              <a:cxnLst/>
              <a:rect l="l" t="t" r="r" b="b"/>
              <a:pathLst>
                <a:path w="267334" h="250825">
                  <a:moveTo>
                    <a:pt x="262470" y="0"/>
                  </a:moveTo>
                  <a:lnTo>
                    <a:pt x="266879" y="203834"/>
                  </a:lnTo>
                  <a:lnTo>
                    <a:pt x="0" y="250534"/>
                  </a:lnTo>
                  <a:lnTo>
                    <a:pt x="0" y="51186"/>
                  </a:lnTo>
                  <a:lnTo>
                    <a:pt x="262470" y="0"/>
                  </a:lnTo>
                  <a:close/>
                </a:path>
              </a:pathLst>
            </a:custGeom>
            <a:ln w="6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01595" y="1235736"/>
            <a:ext cx="86042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94360" algn="l"/>
              </a:tabLst>
            </a:pPr>
            <a:r>
              <a:rPr sz="1150" spc="-20" dirty="0">
                <a:latin typeface="Myriad Pro"/>
                <a:cs typeface="Myriad Pro"/>
              </a:rPr>
              <a:t>Head</a:t>
            </a:r>
            <a:r>
              <a:rPr sz="1150" dirty="0">
                <a:latin typeface="Myriad Pro"/>
                <a:cs typeface="Myriad Pro"/>
              </a:rPr>
              <a:t>	</a:t>
            </a:r>
            <a:r>
              <a:rPr sz="1150" spc="-25" dirty="0">
                <a:latin typeface="Myriad Pro"/>
                <a:cs typeface="Myriad Pro"/>
              </a:rPr>
              <a:t>Arm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58538" y="2774681"/>
            <a:ext cx="880744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latin typeface="Myriad Pro"/>
                <a:cs typeface="Myriad Pro"/>
              </a:rPr>
              <a:t>Arm</a:t>
            </a:r>
            <a:r>
              <a:rPr sz="1150" spc="-50" dirty="0">
                <a:latin typeface="Myriad Pro"/>
                <a:cs typeface="Myriad Pro"/>
              </a:rPr>
              <a:t> </a:t>
            </a:r>
            <a:r>
              <a:rPr sz="1150" spc="-10" dirty="0">
                <a:latin typeface="Myriad Pro"/>
                <a:cs typeface="Myriad Pro"/>
              </a:rPr>
              <a:t>Assembly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26937" y="1775680"/>
            <a:ext cx="470534" cy="508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latin typeface="Myriad Pro"/>
                <a:cs typeface="Myriad Pro"/>
              </a:rPr>
              <a:t>Surface</a:t>
            </a:r>
            <a:endParaRPr sz="11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150" spc="-10" dirty="0">
                <a:latin typeface="Myriad Pro"/>
                <a:cs typeface="Myriad Pro"/>
              </a:rPr>
              <a:t>Platter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26937" y="2417134"/>
            <a:ext cx="470534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latin typeface="Myriad Pro"/>
                <a:cs typeface="Myriad Pro"/>
              </a:rPr>
              <a:t>Surface</a:t>
            </a:r>
            <a:endParaRPr sz="1150">
              <a:latin typeface="Myriad Pro"/>
              <a:cs typeface="Myriad Pro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2768" y="5438173"/>
            <a:ext cx="264402" cy="14758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239428" y="5560296"/>
            <a:ext cx="39052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20" dirty="0">
                <a:latin typeface="Myriad Pro"/>
                <a:cs typeface="Myriad Pro"/>
              </a:rPr>
              <a:t>Motor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62640" y="5560296"/>
            <a:ext cx="39052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20" dirty="0">
                <a:latin typeface="Myriad Pro"/>
                <a:cs typeface="Myriad Pro"/>
              </a:rPr>
              <a:t>Motor</a:t>
            </a:r>
            <a:endParaRPr sz="1150">
              <a:latin typeface="Myriad Pro"/>
              <a:cs typeface="Myriad Pr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61309" y="992920"/>
            <a:ext cx="47498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latin typeface="Myriad Pro"/>
                <a:cs typeface="Myriad Pro"/>
              </a:rPr>
              <a:t>Spindle</a:t>
            </a:r>
            <a:endParaRPr sz="1150">
              <a:latin typeface="Myriad Pro"/>
              <a:cs typeface="Myriad Pr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640073" y="1089096"/>
            <a:ext cx="3679190" cy="4570730"/>
            <a:chOff x="7640073" y="1089096"/>
            <a:chExt cx="3679190" cy="4570730"/>
          </a:xfrm>
        </p:grpSpPr>
        <p:sp>
          <p:nvSpPr>
            <p:cNvPr id="32" name="object 32"/>
            <p:cNvSpPr/>
            <p:nvPr/>
          </p:nvSpPr>
          <p:spPr>
            <a:xfrm>
              <a:off x="9060278" y="1112361"/>
              <a:ext cx="119380" cy="0"/>
            </a:xfrm>
            <a:custGeom>
              <a:avLst/>
              <a:gdLst/>
              <a:ahLst/>
              <a:cxnLst/>
              <a:rect l="l" t="t" r="r" b="b"/>
              <a:pathLst>
                <a:path w="119379">
                  <a:moveTo>
                    <a:pt x="0" y="0"/>
                  </a:moveTo>
                  <a:lnTo>
                    <a:pt x="118845" y="0"/>
                  </a:lnTo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62614" y="1089096"/>
              <a:ext cx="52705" cy="46990"/>
            </a:xfrm>
            <a:custGeom>
              <a:avLst/>
              <a:gdLst/>
              <a:ahLst/>
              <a:cxnLst/>
              <a:rect l="l" t="t" r="r" b="b"/>
              <a:pathLst>
                <a:path w="52704" h="46990">
                  <a:moveTo>
                    <a:pt x="0" y="0"/>
                  </a:moveTo>
                  <a:lnTo>
                    <a:pt x="9347" y="23266"/>
                  </a:lnTo>
                  <a:lnTo>
                    <a:pt x="0" y="46531"/>
                  </a:lnTo>
                  <a:lnTo>
                    <a:pt x="52161" y="23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40073" y="2199293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40">
                  <a:moveTo>
                    <a:pt x="0" y="0"/>
                  </a:moveTo>
                  <a:lnTo>
                    <a:pt x="154499" y="0"/>
                  </a:lnTo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9809" y="2164396"/>
              <a:ext cx="78740" cy="69850"/>
            </a:xfrm>
            <a:custGeom>
              <a:avLst/>
              <a:gdLst/>
              <a:ahLst/>
              <a:cxnLst/>
              <a:rect l="l" t="t" r="r" b="b"/>
              <a:pathLst>
                <a:path w="78740" h="69850">
                  <a:moveTo>
                    <a:pt x="0" y="0"/>
                  </a:moveTo>
                  <a:lnTo>
                    <a:pt x="14023" y="34895"/>
                  </a:lnTo>
                  <a:lnTo>
                    <a:pt x="0" y="69796"/>
                  </a:lnTo>
                  <a:lnTo>
                    <a:pt x="78242" y="34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41093" y="1904000"/>
              <a:ext cx="351155" cy="69215"/>
            </a:xfrm>
            <a:custGeom>
              <a:avLst/>
              <a:gdLst/>
              <a:ahLst/>
              <a:cxnLst/>
              <a:rect l="l" t="t" r="r" b="b"/>
              <a:pathLst>
                <a:path w="351154" h="69214">
                  <a:moveTo>
                    <a:pt x="350594" y="69111"/>
                  </a:moveTo>
                  <a:lnTo>
                    <a:pt x="350594" y="0"/>
                  </a:lnTo>
                  <a:lnTo>
                    <a:pt x="0" y="0"/>
                  </a:lnTo>
                </a:path>
              </a:pathLst>
            </a:custGeom>
            <a:ln w="12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58682" y="1946927"/>
              <a:ext cx="66040" cy="83185"/>
            </a:xfrm>
            <a:custGeom>
              <a:avLst/>
              <a:gdLst/>
              <a:ahLst/>
              <a:cxnLst/>
              <a:rect l="l" t="t" r="r" b="b"/>
              <a:pathLst>
                <a:path w="66040" h="83185">
                  <a:moveTo>
                    <a:pt x="66012" y="0"/>
                  </a:moveTo>
                  <a:lnTo>
                    <a:pt x="33003" y="14827"/>
                  </a:lnTo>
                  <a:lnTo>
                    <a:pt x="0" y="0"/>
                  </a:lnTo>
                  <a:lnTo>
                    <a:pt x="33003" y="82725"/>
                  </a:lnTo>
                  <a:lnTo>
                    <a:pt x="6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41093" y="2500870"/>
              <a:ext cx="351155" cy="57150"/>
            </a:xfrm>
            <a:custGeom>
              <a:avLst/>
              <a:gdLst/>
              <a:ahLst/>
              <a:cxnLst/>
              <a:rect l="l" t="t" r="r" b="b"/>
              <a:pathLst>
                <a:path w="351154" h="57150">
                  <a:moveTo>
                    <a:pt x="350594" y="0"/>
                  </a:moveTo>
                  <a:lnTo>
                    <a:pt x="350594" y="56545"/>
                  </a:lnTo>
                  <a:lnTo>
                    <a:pt x="0" y="56112"/>
                  </a:lnTo>
                </a:path>
              </a:pathLst>
            </a:custGeom>
            <a:ln w="12548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58679" y="2444327"/>
              <a:ext cx="66040" cy="83185"/>
            </a:xfrm>
            <a:custGeom>
              <a:avLst/>
              <a:gdLst/>
              <a:ahLst/>
              <a:cxnLst/>
              <a:rect l="l" t="t" r="r" b="b"/>
              <a:pathLst>
                <a:path w="66040" h="83185">
                  <a:moveTo>
                    <a:pt x="33009" y="0"/>
                  </a:moveTo>
                  <a:lnTo>
                    <a:pt x="0" y="82726"/>
                  </a:lnTo>
                  <a:lnTo>
                    <a:pt x="33009" y="67899"/>
                  </a:lnTo>
                  <a:lnTo>
                    <a:pt x="66013" y="82726"/>
                  </a:lnTo>
                  <a:lnTo>
                    <a:pt x="3300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58920" y="2557415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20">
                  <a:moveTo>
                    <a:pt x="0" y="0"/>
                  </a:moveTo>
                  <a:lnTo>
                    <a:pt x="172325" y="0"/>
                  </a:lnTo>
                </a:path>
              </a:pathLst>
            </a:custGeom>
            <a:ln w="12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4941" y="3465360"/>
              <a:ext cx="264402" cy="14758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941" y="1260078"/>
              <a:ext cx="264402" cy="14758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130328" y="1781747"/>
              <a:ext cx="245110" cy="158750"/>
            </a:xfrm>
            <a:custGeom>
              <a:avLst/>
              <a:gdLst/>
              <a:ahLst/>
              <a:cxnLst/>
              <a:rect l="l" t="t" r="r" b="b"/>
              <a:pathLst>
                <a:path w="245109" h="158750">
                  <a:moveTo>
                    <a:pt x="37763" y="0"/>
                  </a:moveTo>
                  <a:lnTo>
                    <a:pt x="11946" y="24872"/>
                  </a:lnTo>
                  <a:lnTo>
                    <a:pt x="0" y="50667"/>
                  </a:lnTo>
                  <a:lnTo>
                    <a:pt x="111" y="76193"/>
                  </a:lnTo>
                  <a:lnTo>
                    <a:pt x="29265" y="121683"/>
                  </a:lnTo>
                  <a:lnTo>
                    <a:pt x="84917" y="151820"/>
                  </a:lnTo>
                  <a:lnTo>
                    <a:pt x="118152" y="158156"/>
                  </a:lnTo>
                  <a:lnTo>
                    <a:pt x="152578" y="157084"/>
                  </a:lnTo>
                  <a:lnTo>
                    <a:pt x="186383" y="147413"/>
                  </a:lnTo>
                  <a:lnTo>
                    <a:pt x="217757" y="127954"/>
                  </a:lnTo>
                  <a:lnTo>
                    <a:pt x="244887" y="97516"/>
                  </a:lnTo>
                </a:path>
              </a:pathLst>
            </a:custGeom>
            <a:ln w="12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31092" y="1756472"/>
              <a:ext cx="85090" cy="69850"/>
            </a:xfrm>
            <a:custGeom>
              <a:avLst/>
              <a:gdLst/>
              <a:ahLst/>
              <a:cxnLst/>
              <a:rect l="l" t="t" r="r" b="b"/>
              <a:pathLst>
                <a:path w="85090" h="69850">
                  <a:moveTo>
                    <a:pt x="84570" y="0"/>
                  </a:moveTo>
                  <a:lnTo>
                    <a:pt x="0" y="8117"/>
                  </a:lnTo>
                  <a:lnTo>
                    <a:pt x="27899" y="31941"/>
                  </a:lnTo>
                  <a:lnTo>
                    <a:pt x="31055" y="69714"/>
                  </a:lnTo>
                  <a:lnTo>
                    <a:pt x="84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30328" y="5494908"/>
              <a:ext cx="245110" cy="158750"/>
            </a:xfrm>
            <a:custGeom>
              <a:avLst/>
              <a:gdLst/>
              <a:ahLst/>
              <a:cxnLst/>
              <a:rect l="l" t="t" r="r" b="b"/>
              <a:pathLst>
                <a:path w="245109" h="158750">
                  <a:moveTo>
                    <a:pt x="37763" y="0"/>
                  </a:moveTo>
                  <a:lnTo>
                    <a:pt x="11946" y="24872"/>
                  </a:lnTo>
                  <a:lnTo>
                    <a:pt x="0" y="50666"/>
                  </a:lnTo>
                  <a:lnTo>
                    <a:pt x="111" y="76193"/>
                  </a:lnTo>
                  <a:lnTo>
                    <a:pt x="29265" y="121681"/>
                  </a:lnTo>
                  <a:lnTo>
                    <a:pt x="84917" y="151818"/>
                  </a:lnTo>
                  <a:lnTo>
                    <a:pt x="118152" y="158154"/>
                  </a:lnTo>
                  <a:lnTo>
                    <a:pt x="152578" y="157081"/>
                  </a:lnTo>
                  <a:lnTo>
                    <a:pt x="186383" y="147411"/>
                  </a:lnTo>
                  <a:lnTo>
                    <a:pt x="217757" y="127952"/>
                  </a:lnTo>
                  <a:lnTo>
                    <a:pt x="244887" y="97516"/>
                  </a:lnTo>
                </a:path>
              </a:pathLst>
            </a:custGeom>
            <a:ln w="12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31092" y="5469636"/>
              <a:ext cx="85090" cy="69850"/>
            </a:xfrm>
            <a:custGeom>
              <a:avLst/>
              <a:gdLst/>
              <a:ahLst/>
              <a:cxnLst/>
              <a:rect l="l" t="t" r="r" b="b"/>
              <a:pathLst>
                <a:path w="85090" h="69850">
                  <a:moveTo>
                    <a:pt x="84570" y="0"/>
                  </a:moveTo>
                  <a:lnTo>
                    <a:pt x="0" y="8117"/>
                  </a:lnTo>
                  <a:lnTo>
                    <a:pt x="27899" y="31941"/>
                  </a:lnTo>
                  <a:lnTo>
                    <a:pt x="31055" y="69714"/>
                  </a:lnTo>
                  <a:lnTo>
                    <a:pt x="84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30328" y="4005874"/>
              <a:ext cx="245110" cy="158750"/>
            </a:xfrm>
            <a:custGeom>
              <a:avLst/>
              <a:gdLst/>
              <a:ahLst/>
              <a:cxnLst/>
              <a:rect l="l" t="t" r="r" b="b"/>
              <a:pathLst>
                <a:path w="245109" h="158750">
                  <a:moveTo>
                    <a:pt x="37763" y="0"/>
                  </a:moveTo>
                  <a:lnTo>
                    <a:pt x="11946" y="24872"/>
                  </a:lnTo>
                  <a:lnTo>
                    <a:pt x="0" y="50666"/>
                  </a:lnTo>
                  <a:lnTo>
                    <a:pt x="111" y="76193"/>
                  </a:lnTo>
                  <a:lnTo>
                    <a:pt x="29265" y="121681"/>
                  </a:lnTo>
                  <a:lnTo>
                    <a:pt x="84917" y="151818"/>
                  </a:lnTo>
                  <a:lnTo>
                    <a:pt x="118152" y="158154"/>
                  </a:lnTo>
                  <a:lnTo>
                    <a:pt x="152578" y="157081"/>
                  </a:lnTo>
                  <a:lnTo>
                    <a:pt x="186383" y="147411"/>
                  </a:lnTo>
                  <a:lnTo>
                    <a:pt x="217757" y="127952"/>
                  </a:lnTo>
                  <a:lnTo>
                    <a:pt x="244887" y="97516"/>
                  </a:lnTo>
                </a:path>
              </a:pathLst>
            </a:custGeom>
            <a:ln w="123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31092" y="3980602"/>
              <a:ext cx="85090" cy="69850"/>
            </a:xfrm>
            <a:custGeom>
              <a:avLst/>
              <a:gdLst/>
              <a:ahLst/>
              <a:cxnLst/>
              <a:rect l="l" t="t" r="r" b="b"/>
              <a:pathLst>
                <a:path w="85090" h="69850">
                  <a:moveTo>
                    <a:pt x="84570" y="0"/>
                  </a:moveTo>
                  <a:lnTo>
                    <a:pt x="0" y="8116"/>
                  </a:lnTo>
                  <a:lnTo>
                    <a:pt x="27899" y="31941"/>
                  </a:lnTo>
                  <a:lnTo>
                    <a:pt x="31055" y="69714"/>
                  </a:lnTo>
                  <a:lnTo>
                    <a:pt x="84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77521" y="1415094"/>
              <a:ext cx="127000" cy="262255"/>
            </a:xfrm>
            <a:custGeom>
              <a:avLst/>
              <a:gdLst/>
              <a:ahLst/>
              <a:cxnLst/>
              <a:rect l="l" t="t" r="r" b="b"/>
              <a:pathLst>
                <a:path w="127000" h="262255">
                  <a:moveTo>
                    <a:pt x="0" y="0"/>
                  </a:moveTo>
                  <a:lnTo>
                    <a:pt x="126374" y="261787"/>
                  </a:lnTo>
                </a:path>
              </a:pathLst>
            </a:custGeom>
            <a:ln w="12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63116" y="1637443"/>
              <a:ext cx="65405" cy="90170"/>
            </a:xfrm>
            <a:custGeom>
              <a:avLst/>
              <a:gdLst/>
              <a:ahLst/>
              <a:cxnLst/>
              <a:rect l="l" t="t" r="r" b="b"/>
              <a:pathLst>
                <a:path w="65404" h="90169">
                  <a:moveTo>
                    <a:pt x="58804" y="0"/>
                  </a:moveTo>
                  <a:lnTo>
                    <a:pt x="35778" y="29070"/>
                  </a:lnTo>
                  <a:lnTo>
                    <a:pt x="0" y="31728"/>
                  </a:lnTo>
                  <a:lnTo>
                    <a:pt x="64971" y="89548"/>
                  </a:lnTo>
                  <a:lnTo>
                    <a:pt x="588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38886" y="1415094"/>
              <a:ext cx="74930" cy="161290"/>
            </a:xfrm>
            <a:custGeom>
              <a:avLst/>
              <a:gdLst/>
              <a:ahLst/>
              <a:cxnLst/>
              <a:rect l="l" t="t" r="r" b="b"/>
              <a:pathLst>
                <a:path w="74929" h="161290">
                  <a:moveTo>
                    <a:pt x="0" y="0"/>
                  </a:moveTo>
                  <a:lnTo>
                    <a:pt x="74611" y="160784"/>
                  </a:lnTo>
                </a:path>
              </a:pathLst>
            </a:custGeom>
            <a:ln w="120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72834" y="1536741"/>
              <a:ext cx="64135" cy="90170"/>
            </a:xfrm>
            <a:custGeom>
              <a:avLst/>
              <a:gdLst/>
              <a:ahLst/>
              <a:cxnLst/>
              <a:rect l="l" t="t" r="r" b="b"/>
              <a:pathLst>
                <a:path w="64134" h="90169">
                  <a:moveTo>
                    <a:pt x="59268" y="0"/>
                  </a:moveTo>
                  <a:lnTo>
                    <a:pt x="35807" y="28686"/>
                  </a:lnTo>
                  <a:lnTo>
                    <a:pt x="0" y="30747"/>
                  </a:lnTo>
                  <a:lnTo>
                    <a:pt x="64099" y="89649"/>
                  </a:lnTo>
                  <a:lnTo>
                    <a:pt x="59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79711" y="2040105"/>
              <a:ext cx="208279" cy="24130"/>
            </a:xfrm>
            <a:custGeom>
              <a:avLst/>
              <a:gdLst/>
              <a:ahLst/>
              <a:cxnLst/>
              <a:rect l="l" t="t" r="r" b="b"/>
              <a:pathLst>
                <a:path w="208279" h="24130">
                  <a:moveTo>
                    <a:pt x="208199" y="0"/>
                  </a:moveTo>
                  <a:lnTo>
                    <a:pt x="0" y="24000"/>
                  </a:lnTo>
                </a:path>
              </a:pathLst>
            </a:custGeom>
            <a:ln w="12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26811" y="2026542"/>
              <a:ext cx="81915" cy="69850"/>
            </a:xfrm>
            <a:custGeom>
              <a:avLst/>
              <a:gdLst/>
              <a:ahLst/>
              <a:cxnLst/>
              <a:rect l="l" t="t" r="r" b="b"/>
              <a:pathLst>
                <a:path w="81915" h="69850">
                  <a:moveTo>
                    <a:pt x="74207" y="0"/>
                  </a:moveTo>
                  <a:lnTo>
                    <a:pt x="0" y="43660"/>
                  </a:lnTo>
                  <a:lnTo>
                    <a:pt x="81356" y="69387"/>
                  </a:lnTo>
                  <a:lnTo>
                    <a:pt x="63842" y="36296"/>
                  </a:lnTo>
                  <a:lnTo>
                    <a:pt x="74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5652" y="2666467"/>
              <a:ext cx="231140" cy="130175"/>
            </a:xfrm>
            <a:custGeom>
              <a:avLst/>
              <a:gdLst/>
              <a:ahLst/>
              <a:cxnLst/>
              <a:rect l="l" t="t" r="r" b="b"/>
              <a:pathLst>
                <a:path w="231140" h="130175">
                  <a:moveTo>
                    <a:pt x="231142" y="129696"/>
                  </a:moveTo>
                  <a:lnTo>
                    <a:pt x="0" y="0"/>
                  </a:lnTo>
                </a:path>
              </a:pathLst>
            </a:custGeom>
            <a:ln w="124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08647" y="2640097"/>
              <a:ext cx="85090" cy="69850"/>
            </a:xfrm>
            <a:custGeom>
              <a:avLst/>
              <a:gdLst/>
              <a:ahLst/>
              <a:cxnLst/>
              <a:rect l="l" t="t" r="r" b="b"/>
              <a:pathLst>
                <a:path w="85090" h="69850">
                  <a:moveTo>
                    <a:pt x="0" y="0"/>
                  </a:moveTo>
                  <a:lnTo>
                    <a:pt x="53640" y="69606"/>
                  </a:lnTo>
                  <a:lnTo>
                    <a:pt x="56730" y="31827"/>
                  </a:lnTo>
                  <a:lnTo>
                    <a:pt x="84588" y="7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007134" y="3008777"/>
              <a:ext cx="305435" cy="103505"/>
            </a:xfrm>
            <a:custGeom>
              <a:avLst/>
              <a:gdLst/>
              <a:ahLst/>
              <a:cxnLst/>
              <a:rect l="l" t="t" r="r" b="b"/>
              <a:pathLst>
                <a:path w="305434" h="103505">
                  <a:moveTo>
                    <a:pt x="305266" y="0"/>
                  </a:moveTo>
                  <a:lnTo>
                    <a:pt x="0" y="103239"/>
                  </a:lnTo>
                </a:path>
              </a:pathLst>
            </a:custGeom>
            <a:ln w="124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56447" y="3070710"/>
              <a:ext cx="85090" cy="66675"/>
            </a:xfrm>
            <a:custGeom>
              <a:avLst/>
              <a:gdLst/>
              <a:ahLst/>
              <a:cxnLst/>
              <a:rect l="l" t="t" r="r" b="b"/>
              <a:pathLst>
                <a:path w="85090" h="66675">
                  <a:moveTo>
                    <a:pt x="64474" y="0"/>
                  </a:moveTo>
                  <a:lnTo>
                    <a:pt x="0" y="58442"/>
                  </a:lnTo>
                  <a:lnTo>
                    <a:pt x="84581" y="66484"/>
                  </a:lnTo>
                  <a:lnTo>
                    <a:pt x="61169" y="37759"/>
                  </a:lnTo>
                  <a:lnTo>
                    <a:pt x="644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Caching</a:t>
            </a:r>
            <a:r>
              <a:rPr spc="-295" dirty="0"/>
              <a:t> </a:t>
            </a:r>
            <a:r>
              <a:rPr dirty="0"/>
              <a:t>Applied</a:t>
            </a:r>
            <a:r>
              <a:rPr spc="-30" dirty="0"/>
              <a:t> </a:t>
            </a:r>
            <a:r>
              <a:rPr dirty="0"/>
              <a:t>to</a:t>
            </a:r>
            <a:r>
              <a:rPr spc="-290" dirty="0"/>
              <a:t> </a:t>
            </a:r>
            <a:r>
              <a:rPr dirty="0"/>
              <a:t>Address</a:t>
            </a:r>
            <a:r>
              <a:rPr spc="-125" dirty="0"/>
              <a:t> </a:t>
            </a:r>
            <a:r>
              <a:rPr spc="-30" dirty="0"/>
              <a:t>Translation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4" y="1108964"/>
            <a:ext cx="4750435" cy="3936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86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Question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locality: </a:t>
            </a:r>
            <a:r>
              <a:rPr sz="2400" spc="-70" dirty="0">
                <a:latin typeface="Dotum"/>
                <a:cs typeface="Dotum"/>
              </a:rPr>
              <a:t>does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exist?</a:t>
            </a:r>
            <a:endParaRPr sz="2400">
              <a:latin typeface="Dotum"/>
              <a:cs typeface="Dotum"/>
            </a:endParaRPr>
          </a:p>
          <a:p>
            <a:pPr marL="698500" marR="59055" lvl="1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Instruction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140" dirty="0">
                <a:latin typeface="Dotum"/>
                <a:cs typeface="Dotum"/>
              </a:rPr>
              <a:t>accesses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spend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lot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of </a:t>
            </a:r>
            <a:r>
              <a:rPr sz="2000" dirty="0">
                <a:latin typeface="Dotum"/>
                <a:cs typeface="Dotum"/>
              </a:rPr>
              <a:t>time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on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same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page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(since </a:t>
            </a:r>
            <a:r>
              <a:rPr sz="2000" spc="-130" dirty="0">
                <a:latin typeface="Dotum"/>
                <a:cs typeface="Dotum"/>
              </a:rPr>
              <a:t>accesses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sequential)</a:t>
            </a:r>
            <a:endParaRPr sz="2000">
              <a:latin typeface="Dotum"/>
              <a:cs typeface="Dotum"/>
            </a:endParaRPr>
          </a:p>
          <a:p>
            <a:pPr marL="698500" marR="779780" lvl="1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70" dirty="0">
                <a:latin typeface="Dotum"/>
                <a:cs typeface="Dotum"/>
              </a:rPr>
              <a:t>Stack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130" dirty="0">
                <a:latin typeface="Dotum"/>
                <a:cs typeface="Dotum"/>
              </a:rPr>
              <a:t>accesses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have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definite </a:t>
            </a:r>
            <a:r>
              <a:rPr sz="2000" spc="-20" dirty="0">
                <a:latin typeface="Dotum"/>
                <a:cs typeface="Dotum"/>
              </a:rPr>
              <a:t>locality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reference</a:t>
            </a:r>
            <a:endParaRPr sz="2000">
              <a:latin typeface="Dotum"/>
              <a:cs typeface="Dotum"/>
            </a:endParaRPr>
          </a:p>
          <a:p>
            <a:pPr marL="698500" marR="669925" lvl="1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40" dirty="0">
                <a:latin typeface="Dotum"/>
                <a:cs typeface="Dotum"/>
              </a:rPr>
              <a:t>accesses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have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5" dirty="0">
                <a:latin typeface="Dotum"/>
                <a:cs typeface="Dotum"/>
              </a:rPr>
              <a:t>less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page </a:t>
            </a:r>
            <a:r>
              <a:rPr sz="2000" spc="-35" dirty="0">
                <a:latin typeface="Dotum"/>
                <a:cs typeface="Dotum"/>
              </a:rPr>
              <a:t>locality,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but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lots</a:t>
            </a:r>
            <a:endParaRPr sz="2000">
              <a:latin typeface="Dotum"/>
              <a:cs typeface="Dotum"/>
            </a:endParaRPr>
          </a:p>
          <a:p>
            <a:pPr marL="241300" marR="459740" indent="-228600">
              <a:lnSpc>
                <a:spcPct val="1008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5" dirty="0">
                <a:latin typeface="Dotum"/>
                <a:cs typeface="Dotum"/>
              </a:rPr>
              <a:t>Each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45" dirty="0">
                <a:latin typeface="Dotum"/>
                <a:cs typeface="Dotum"/>
              </a:rPr>
              <a:t>TLB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entry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whole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175" dirty="0">
                <a:latin typeface="Dotum"/>
                <a:cs typeface="Dotum"/>
              </a:rPr>
              <a:t>!!!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52159" y="1935617"/>
            <a:ext cx="1901189" cy="2214245"/>
            <a:chOff x="7452159" y="1935617"/>
            <a:chExt cx="1901189" cy="2214245"/>
          </a:xfrm>
        </p:grpSpPr>
        <p:sp>
          <p:nvSpPr>
            <p:cNvPr id="6" name="object 6"/>
            <p:cNvSpPr/>
            <p:nvPr/>
          </p:nvSpPr>
          <p:spPr>
            <a:xfrm>
              <a:off x="7462603" y="1946060"/>
              <a:ext cx="1880235" cy="2193290"/>
            </a:xfrm>
            <a:custGeom>
              <a:avLst/>
              <a:gdLst/>
              <a:ahLst/>
              <a:cxnLst/>
              <a:rect l="l" t="t" r="r" b="b"/>
              <a:pathLst>
                <a:path w="1880234" h="2193290">
                  <a:moveTo>
                    <a:pt x="1879782" y="0"/>
                  </a:moveTo>
                  <a:lnTo>
                    <a:pt x="0" y="0"/>
                  </a:lnTo>
                  <a:lnTo>
                    <a:pt x="0" y="2193079"/>
                  </a:lnTo>
                  <a:lnTo>
                    <a:pt x="1879782" y="2193079"/>
                  </a:lnTo>
                  <a:lnTo>
                    <a:pt x="1879782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52159" y="1935617"/>
              <a:ext cx="1901189" cy="2214245"/>
            </a:xfrm>
            <a:custGeom>
              <a:avLst/>
              <a:gdLst/>
              <a:ahLst/>
              <a:cxnLst/>
              <a:rect l="l" t="t" r="r" b="b"/>
              <a:pathLst>
                <a:path w="1901190" h="2214245">
                  <a:moveTo>
                    <a:pt x="1895994" y="0"/>
                  </a:moveTo>
                  <a:lnTo>
                    <a:pt x="4676" y="0"/>
                  </a:lnTo>
                  <a:lnTo>
                    <a:pt x="0" y="4676"/>
                  </a:lnTo>
                  <a:lnTo>
                    <a:pt x="0" y="2209290"/>
                  </a:lnTo>
                  <a:lnTo>
                    <a:pt x="4676" y="2213965"/>
                  </a:lnTo>
                  <a:lnTo>
                    <a:pt x="1895994" y="2213965"/>
                  </a:lnTo>
                  <a:lnTo>
                    <a:pt x="1900669" y="2209290"/>
                  </a:lnTo>
                  <a:lnTo>
                    <a:pt x="1900669" y="2203522"/>
                  </a:lnTo>
                  <a:lnTo>
                    <a:pt x="20887" y="2203522"/>
                  </a:lnTo>
                  <a:lnTo>
                    <a:pt x="10444" y="2193079"/>
                  </a:lnTo>
                  <a:lnTo>
                    <a:pt x="20887" y="2193079"/>
                  </a:lnTo>
                  <a:lnTo>
                    <a:pt x="20887" y="20886"/>
                  </a:lnTo>
                  <a:lnTo>
                    <a:pt x="10444" y="20886"/>
                  </a:lnTo>
                  <a:lnTo>
                    <a:pt x="20887" y="10443"/>
                  </a:lnTo>
                  <a:lnTo>
                    <a:pt x="1900669" y="10443"/>
                  </a:lnTo>
                  <a:lnTo>
                    <a:pt x="1900669" y="4676"/>
                  </a:lnTo>
                  <a:lnTo>
                    <a:pt x="1895994" y="0"/>
                  </a:lnTo>
                  <a:close/>
                </a:path>
                <a:path w="1901190" h="2214245">
                  <a:moveTo>
                    <a:pt x="20887" y="2193079"/>
                  </a:moveTo>
                  <a:lnTo>
                    <a:pt x="10444" y="2193079"/>
                  </a:lnTo>
                  <a:lnTo>
                    <a:pt x="20887" y="2203522"/>
                  </a:lnTo>
                  <a:lnTo>
                    <a:pt x="20887" y="2193079"/>
                  </a:lnTo>
                  <a:close/>
                </a:path>
                <a:path w="1901190" h="2214245">
                  <a:moveTo>
                    <a:pt x="1879782" y="2193079"/>
                  </a:moveTo>
                  <a:lnTo>
                    <a:pt x="20887" y="2193079"/>
                  </a:lnTo>
                  <a:lnTo>
                    <a:pt x="20887" y="2203522"/>
                  </a:lnTo>
                  <a:lnTo>
                    <a:pt x="1879782" y="2203522"/>
                  </a:lnTo>
                  <a:lnTo>
                    <a:pt x="1879782" y="2193079"/>
                  </a:lnTo>
                  <a:close/>
                </a:path>
                <a:path w="1901190" h="2214245">
                  <a:moveTo>
                    <a:pt x="1879782" y="10443"/>
                  </a:moveTo>
                  <a:lnTo>
                    <a:pt x="1879782" y="2203522"/>
                  </a:lnTo>
                  <a:lnTo>
                    <a:pt x="1890226" y="2193079"/>
                  </a:lnTo>
                  <a:lnTo>
                    <a:pt x="1900669" y="2193079"/>
                  </a:lnTo>
                  <a:lnTo>
                    <a:pt x="1900669" y="20886"/>
                  </a:lnTo>
                  <a:lnTo>
                    <a:pt x="1890226" y="20886"/>
                  </a:lnTo>
                  <a:lnTo>
                    <a:pt x="1879782" y="10443"/>
                  </a:lnTo>
                  <a:close/>
                </a:path>
                <a:path w="1901190" h="2214245">
                  <a:moveTo>
                    <a:pt x="1900669" y="2193079"/>
                  </a:moveTo>
                  <a:lnTo>
                    <a:pt x="1890226" y="2193079"/>
                  </a:lnTo>
                  <a:lnTo>
                    <a:pt x="1879782" y="2203522"/>
                  </a:lnTo>
                  <a:lnTo>
                    <a:pt x="1900669" y="2203522"/>
                  </a:lnTo>
                  <a:lnTo>
                    <a:pt x="1900669" y="2193079"/>
                  </a:lnTo>
                  <a:close/>
                </a:path>
                <a:path w="1901190" h="2214245">
                  <a:moveTo>
                    <a:pt x="20887" y="10443"/>
                  </a:moveTo>
                  <a:lnTo>
                    <a:pt x="10444" y="20886"/>
                  </a:lnTo>
                  <a:lnTo>
                    <a:pt x="20887" y="20886"/>
                  </a:lnTo>
                  <a:lnTo>
                    <a:pt x="20887" y="10443"/>
                  </a:lnTo>
                  <a:close/>
                </a:path>
                <a:path w="1901190" h="2214245">
                  <a:moveTo>
                    <a:pt x="1879782" y="10443"/>
                  </a:moveTo>
                  <a:lnTo>
                    <a:pt x="20887" y="10443"/>
                  </a:lnTo>
                  <a:lnTo>
                    <a:pt x="20887" y="20886"/>
                  </a:lnTo>
                  <a:lnTo>
                    <a:pt x="1879782" y="20886"/>
                  </a:lnTo>
                  <a:lnTo>
                    <a:pt x="1879782" y="10443"/>
                  </a:lnTo>
                  <a:close/>
                </a:path>
                <a:path w="1901190" h="2214245">
                  <a:moveTo>
                    <a:pt x="1900669" y="10443"/>
                  </a:moveTo>
                  <a:lnTo>
                    <a:pt x="1879782" y="10443"/>
                  </a:lnTo>
                  <a:lnTo>
                    <a:pt x="1890226" y="20886"/>
                  </a:lnTo>
                  <a:lnTo>
                    <a:pt x="1900669" y="20886"/>
                  </a:lnTo>
                  <a:lnTo>
                    <a:pt x="1900669" y="104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23028" y="4303974"/>
            <a:ext cx="1887855" cy="52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latin typeface="Arial"/>
                <a:cs typeface="Arial"/>
              </a:rPr>
              <a:t>Data</a:t>
            </a:r>
            <a:r>
              <a:rPr sz="1650" b="1" spc="-5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Read</a:t>
            </a:r>
            <a:r>
              <a:rPr sz="1650" b="1" spc="-45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or</a:t>
            </a:r>
            <a:r>
              <a:rPr sz="1650" b="1" spc="-45" dirty="0">
                <a:latin typeface="Arial"/>
                <a:cs typeface="Arial"/>
              </a:rPr>
              <a:t> </a:t>
            </a:r>
            <a:r>
              <a:rPr sz="1650" b="1" spc="-10" dirty="0">
                <a:latin typeface="Arial"/>
                <a:cs typeface="Arial"/>
              </a:rPr>
              <a:t>Write (untranslated)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04286" y="2029396"/>
            <a:ext cx="5031740" cy="2355215"/>
            <a:chOff x="5504286" y="2029396"/>
            <a:chExt cx="5031740" cy="2355215"/>
          </a:xfrm>
        </p:grpSpPr>
        <p:sp>
          <p:nvSpPr>
            <p:cNvPr id="10" name="object 10"/>
            <p:cNvSpPr/>
            <p:nvPr/>
          </p:nvSpPr>
          <p:spPr>
            <a:xfrm>
              <a:off x="6380175" y="2975165"/>
              <a:ext cx="4155440" cy="1409065"/>
            </a:xfrm>
            <a:custGeom>
              <a:avLst/>
              <a:gdLst/>
              <a:ahLst/>
              <a:cxnLst/>
              <a:rect l="l" t="t" r="r" b="b"/>
              <a:pathLst>
                <a:path w="4155440" h="1409064">
                  <a:moveTo>
                    <a:pt x="897051" y="1391119"/>
                  </a:moveTo>
                  <a:lnTo>
                    <a:pt x="888111" y="1304620"/>
                  </a:lnTo>
                  <a:lnTo>
                    <a:pt x="880833" y="1234338"/>
                  </a:lnTo>
                  <a:lnTo>
                    <a:pt x="841184" y="1259560"/>
                  </a:lnTo>
                  <a:lnTo>
                    <a:pt x="39649" y="0"/>
                  </a:lnTo>
                  <a:lnTo>
                    <a:pt x="0" y="25234"/>
                  </a:lnTo>
                  <a:lnTo>
                    <a:pt x="801535" y="1284795"/>
                  </a:lnTo>
                  <a:lnTo>
                    <a:pt x="761898" y="1310017"/>
                  </a:lnTo>
                  <a:lnTo>
                    <a:pt x="897051" y="1391119"/>
                  </a:lnTo>
                  <a:close/>
                </a:path>
                <a:path w="4155440" h="1409064">
                  <a:moveTo>
                    <a:pt x="4155338" y="137934"/>
                  </a:moveTo>
                  <a:lnTo>
                    <a:pt x="4002697" y="177253"/>
                  </a:lnTo>
                  <a:lnTo>
                    <a:pt x="4033532" y="212712"/>
                  </a:lnTo>
                  <a:lnTo>
                    <a:pt x="2698762" y="1373390"/>
                  </a:lnTo>
                  <a:lnTo>
                    <a:pt x="2729598" y="1408849"/>
                  </a:lnTo>
                  <a:lnTo>
                    <a:pt x="4064381" y="248170"/>
                  </a:lnTo>
                  <a:lnTo>
                    <a:pt x="4095216" y="283641"/>
                  </a:lnTo>
                  <a:lnTo>
                    <a:pt x="4130840" y="197294"/>
                  </a:lnTo>
                  <a:lnTo>
                    <a:pt x="4155338" y="137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0161" y="204527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30">
                  <a:moveTo>
                    <a:pt x="532604" y="0"/>
                  </a:moveTo>
                  <a:lnTo>
                    <a:pt x="484127" y="2176"/>
                  </a:lnTo>
                  <a:lnTo>
                    <a:pt x="436868" y="8580"/>
                  </a:lnTo>
                  <a:lnTo>
                    <a:pt x="391017" y="19025"/>
                  </a:lnTo>
                  <a:lnTo>
                    <a:pt x="346761" y="33321"/>
                  </a:lnTo>
                  <a:lnTo>
                    <a:pt x="304289" y="51280"/>
                  </a:lnTo>
                  <a:lnTo>
                    <a:pt x="263788" y="72716"/>
                  </a:lnTo>
                  <a:lnTo>
                    <a:pt x="225447" y="97439"/>
                  </a:lnTo>
                  <a:lnTo>
                    <a:pt x="189454" y="125261"/>
                  </a:lnTo>
                  <a:lnTo>
                    <a:pt x="155996" y="155996"/>
                  </a:lnTo>
                  <a:lnTo>
                    <a:pt x="125261" y="189454"/>
                  </a:lnTo>
                  <a:lnTo>
                    <a:pt x="97439" y="225447"/>
                  </a:lnTo>
                  <a:lnTo>
                    <a:pt x="72716" y="263788"/>
                  </a:lnTo>
                  <a:lnTo>
                    <a:pt x="51280" y="304289"/>
                  </a:lnTo>
                  <a:lnTo>
                    <a:pt x="33321" y="346761"/>
                  </a:lnTo>
                  <a:lnTo>
                    <a:pt x="19025" y="391017"/>
                  </a:lnTo>
                  <a:lnTo>
                    <a:pt x="8580" y="436868"/>
                  </a:lnTo>
                  <a:lnTo>
                    <a:pt x="2176" y="484127"/>
                  </a:lnTo>
                  <a:lnTo>
                    <a:pt x="0" y="532604"/>
                  </a:lnTo>
                  <a:lnTo>
                    <a:pt x="2176" y="581082"/>
                  </a:lnTo>
                  <a:lnTo>
                    <a:pt x="8580" y="628341"/>
                  </a:lnTo>
                  <a:lnTo>
                    <a:pt x="19025" y="674192"/>
                  </a:lnTo>
                  <a:lnTo>
                    <a:pt x="33321" y="718448"/>
                  </a:lnTo>
                  <a:lnTo>
                    <a:pt x="51280" y="760920"/>
                  </a:lnTo>
                  <a:lnTo>
                    <a:pt x="72716" y="801420"/>
                  </a:lnTo>
                  <a:lnTo>
                    <a:pt x="97439" y="839762"/>
                  </a:lnTo>
                  <a:lnTo>
                    <a:pt x="125261" y="875755"/>
                  </a:lnTo>
                  <a:lnTo>
                    <a:pt x="155996" y="909213"/>
                  </a:lnTo>
                  <a:lnTo>
                    <a:pt x="189454" y="939948"/>
                  </a:lnTo>
                  <a:lnTo>
                    <a:pt x="225447" y="967770"/>
                  </a:lnTo>
                  <a:lnTo>
                    <a:pt x="263788" y="992493"/>
                  </a:lnTo>
                  <a:lnTo>
                    <a:pt x="304289" y="1013929"/>
                  </a:lnTo>
                  <a:lnTo>
                    <a:pt x="346761" y="1031888"/>
                  </a:lnTo>
                  <a:lnTo>
                    <a:pt x="391017" y="1046184"/>
                  </a:lnTo>
                  <a:lnTo>
                    <a:pt x="436868" y="1056628"/>
                  </a:lnTo>
                  <a:lnTo>
                    <a:pt x="484127" y="1063033"/>
                  </a:lnTo>
                  <a:lnTo>
                    <a:pt x="532604" y="1065209"/>
                  </a:lnTo>
                  <a:lnTo>
                    <a:pt x="581082" y="1063033"/>
                  </a:lnTo>
                  <a:lnTo>
                    <a:pt x="628341" y="1056628"/>
                  </a:lnTo>
                  <a:lnTo>
                    <a:pt x="674192" y="1046184"/>
                  </a:lnTo>
                  <a:lnTo>
                    <a:pt x="718448" y="1031888"/>
                  </a:lnTo>
                  <a:lnTo>
                    <a:pt x="760920" y="1013929"/>
                  </a:lnTo>
                  <a:lnTo>
                    <a:pt x="801420" y="992493"/>
                  </a:lnTo>
                  <a:lnTo>
                    <a:pt x="839762" y="967770"/>
                  </a:lnTo>
                  <a:lnTo>
                    <a:pt x="875755" y="939948"/>
                  </a:lnTo>
                  <a:lnTo>
                    <a:pt x="909213" y="909213"/>
                  </a:lnTo>
                  <a:lnTo>
                    <a:pt x="939948" y="875755"/>
                  </a:lnTo>
                  <a:lnTo>
                    <a:pt x="967770" y="839762"/>
                  </a:lnTo>
                  <a:lnTo>
                    <a:pt x="992493" y="801420"/>
                  </a:lnTo>
                  <a:lnTo>
                    <a:pt x="1013929" y="760920"/>
                  </a:lnTo>
                  <a:lnTo>
                    <a:pt x="1031888" y="718448"/>
                  </a:lnTo>
                  <a:lnTo>
                    <a:pt x="1046184" y="674192"/>
                  </a:lnTo>
                  <a:lnTo>
                    <a:pt x="1056628" y="628341"/>
                  </a:lnTo>
                  <a:lnTo>
                    <a:pt x="1063033" y="581082"/>
                  </a:lnTo>
                  <a:lnTo>
                    <a:pt x="1065209" y="532604"/>
                  </a:lnTo>
                  <a:lnTo>
                    <a:pt x="1063033" y="484127"/>
                  </a:lnTo>
                  <a:lnTo>
                    <a:pt x="1056628" y="436868"/>
                  </a:lnTo>
                  <a:lnTo>
                    <a:pt x="1046184" y="391017"/>
                  </a:lnTo>
                  <a:lnTo>
                    <a:pt x="1031888" y="346761"/>
                  </a:lnTo>
                  <a:lnTo>
                    <a:pt x="1013929" y="304289"/>
                  </a:lnTo>
                  <a:lnTo>
                    <a:pt x="992493" y="263788"/>
                  </a:lnTo>
                  <a:lnTo>
                    <a:pt x="967770" y="225447"/>
                  </a:lnTo>
                  <a:lnTo>
                    <a:pt x="939948" y="189454"/>
                  </a:lnTo>
                  <a:lnTo>
                    <a:pt x="909213" y="155996"/>
                  </a:lnTo>
                  <a:lnTo>
                    <a:pt x="875755" y="125261"/>
                  </a:lnTo>
                  <a:lnTo>
                    <a:pt x="839762" y="97439"/>
                  </a:lnTo>
                  <a:lnTo>
                    <a:pt x="801420" y="72716"/>
                  </a:lnTo>
                  <a:lnTo>
                    <a:pt x="760920" y="51280"/>
                  </a:lnTo>
                  <a:lnTo>
                    <a:pt x="718448" y="33321"/>
                  </a:lnTo>
                  <a:lnTo>
                    <a:pt x="674192" y="19025"/>
                  </a:lnTo>
                  <a:lnTo>
                    <a:pt x="628341" y="8580"/>
                  </a:lnTo>
                  <a:lnTo>
                    <a:pt x="581082" y="2176"/>
                  </a:lnTo>
                  <a:lnTo>
                    <a:pt x="53260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0161" y="204527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30">
                  <a:moveTo>
                    <a:pt x="0" y="532604"/>
                  </a:moveTo>
                  <a:lnTo>
                    <a:pt x="2176" y="484127"/>
                  </a:lnTo>
                  <a:lnTo>
                    <a:pt x="8580" y="436868"/>
                  </a:lnTo>
                  <a:lnTo>
                    <a:pt x="19025" y="391017"/>
                  </a:lnTo>
                  <a:lnTo>
                    <a:pt x="33321" y="346761"/>
                  </a:lnTo>
                  <a:lnTo>
                    <a:pt x="51280" y="304289"/>
                  </a:lnTo>
                  <a:lnTo>
                    <a:pt x="72716" y="263789"/>
                  </a:lnTo>
                  <a:lnTo>
                    <a:pt x="97439" y="225447"/>
                  </a:lnTo>
                  <a:lnTo>
                    <a:pt x="125262" y="189454"/>
                  </a:lnTo>
                  <a:lnTo>
                    <a:pt x="155996" y="155996"/>
                  </a:lnTo>
                  <a:lnTo>
                    <a:pt x="189454" y="125262"/>
                  </a:lnTo>
                  <a:lnTo>
                    <a:pt x="225447" y="97439"/>
                  </a:lnTo>
                  <a:lnTo>
                    <a:pt x="263789" y="72716"/>
                  </a:lnTo>
                  <a:lnTo>
                    <a:pt x="304289" y="51280"/>
                  </a:lnTo>
                  <a:lnTo>
                    <a:pt x="346761" y="33321"/>
                  </a:lnTo>
                  <a:lnTo>
                    <a:pt x="391017" y="19025"/>
                  </a:lnTo>
                  <a:lnTo>
                    <a:pt x="436868" y="8580"/>
                  </a:lnTo>
                  <a:lnTo>
                    <a:pt x="484127" y="2176"/>
                  </a:lnTo>
                  <a:lnTo>
                    <a:pt x="532604" y="0"/>
                  </a:lnTo>
                  <a:lnTo>
                    <a:pt x="581082" y="2176"/>
                  </a:lnTo>
                  <a:lnTo>
                    <a:pt x="628341" y="8580"/>
                  </a:lnTo>
                  <a:lnTo>
                    <a:pt x="674192" y="19025"/>
                  </a:lnTo>
                  <a:lnTo>
                    <a:pt x="718448" y="33321"/>
                  </a:lnTo>
                  <a:lnTo>
                    <a:pt x="760920" y="51280"/>
                  </a:lnTo>
                  <a:lnTo>
                    <a:pt x="801420" y="72716"/>
                  </a:lnTo>
                  <a:lnTo>
                    <a:pt x="839762" y="97439"/>
                  </a:lnTo>
                  <a:lnTo>
                    <a:pt x="875755" y="125262"/>
                  </a:lnTo>
                  <a:lnTo>
                    <a:pt x="909213" y="155996"/>
                  </a:lnTo>
                  <a:lnTo>
                    <a:pt x="939948" y="189454"/>
                  </a:lnTo>
                  <a:lnTo>
                    <a:pt x="967770" y="225447"/>
                  </a:lnTo>
                  <a:lnTo>
                    <a:pt x="992493" y="263789"/>
                  </a:lnTo>
                  <a:lnTo>
                    <a:pt x="1013929" y="304289"/>
                  </a:lnTo>
                  <a:lnTo>
                    <a:pt x="1031888" y="346761"/>
                  </a:lnTo>
                  <a:lnTo>
                    <a:pt x="1046184" y="391017"/>
                  </a:lnTo>
                  <a:lnTo>
                    <a:pt x="1056628" y="436868"/>
                  </a:lnTo>
                  <a:lnTo>
                    <a:pt x="1063033" y="484127"/>
                  </a:lnTo>
                  <a:lnTo>
                    <a:pt x="1065209" y="532604"/>
                  </a:lnTo>
                  <a:lnTo>
                    <a:pt x="1063033" y="581082"/>
                  </a:lnTo>
                  <a:lnTo>
                    <a:pt x="1056628" y="628341"/>
                  </a:lnTo>
                  <a:lnTo>
                    <a:pt x="1046184" y="674192"/>
                  </a:lnTo>
                  <a:lnTo>
                    <a:pt x="1031888" y="718448"/>
                  </a:lnTo>
                  <a:lnTo>
                    <a:pt x="1013929" y="760920"/>
                  </a:lnTo>
                  <a:lnTo>
                    <a:pt x="992493" y="801420"/>
                  </a:lnTo>
                  <a:lnTo>
                    <a:pt x="967770" y="839762"/>
                  </a:lnTo>
                  <a:lnTo>
                    <a:pt x="939948" y="875755"/>
                  </a:lnTo>
                  <a:lnTo>
                    <a:pt x="909213" y="909213"/>
                  </a:lnTo>
                  <a:lnTo>
                    <a:pt x="875755" y="939947"/>
                  </a:lnTo>
                  <a:lnTo>
                    <a:pt x="839762" y="967770"/>
                  </a:lnTo>
                  <a:lnTo>
                    <a:pt x="801420" y="992493"/>
                  </a:lnTo>
                  <a:lnTo>
                    <a:pt x="760920" y="1013929"/>
                  </a:lnTo>
                  <a:lnTo>
                    <a:pt x="718448" y="1031888"/>
                  </a:lnTo>
                  <a:lnTo>
                    <a:pt x="674192" y="1046184"/>
                  </a:lnTo>
                  <a:lnTo>
                    <a:pt x="628341" y="1056628"/>
                  </a:lnTo>
                  <a:lnTo>
                    <a:pt x="581082" y="1063033"/>
                  </a:lnTo>
                  <a:lnTo>
                    <a:pt x="532604" y="1065209"/>
                  </a:lnTo>
                  <a:lnTo>
                    <a:pt x="484127" y="1063033"/>
                  </a:lnTo>
                  <a:lnTo>
                    <a:pt x="436868" y="1056628"/>
                  </a:lnTo>
                  <a:lnTo>
                    <a:pt x="391017" y="1046184"/>
                  </a:lnTo>
                  <a:lnTo>
                    <a:pt x="346761" y="1031888"/>
                  </a:lnTo>
                  <a:lnTo>
                    <a:pt x="304289" y="1013929"/>
                  </a:lnTo>
                  <a:lnTo>
                    <a:pt x="263789" y="992493"/>
                  </a:lnTo>
                  <a:lnTo>
                    <a:pt x="225447" y="967770"/>
                  </a:lnTo>
                  <a:lnTo>
                    <a:pt x="189454" y="939947"/>
                  </a:lnTo>
                  <a:lnTo>
                    <a:pt x="155996" y="909213"/>
                  </a:lnTo>
                  <a:lnTo>
                    <a:pt x="125262" y="875755"/>
                  </a:lnTo>
                  <a:lnTo>
                    <a:pt x="97439" y="839762"/>
                  </a:lnTo>
                  <a:lnTo>
                    <a:pt x="72716" y="801420"/>
                  </a:lnTo>
                  <a:lnTo>
                    <a:pt x="51280" y="760920"/>
                  </a:lnTo>
                  <a:lnTo>
                    <a:pt x="33321" y="718448"/>
                  </a:lnTo>
                  <a:lnTo>
                    <a:pt x="19025" y="674192"/>
                  </a:lnTo>
                  <a:lnTo>
                    <a:pt x="8580" y="628341"/>
                  </a:lnTo>
                  <a:lnTo>
                    <a:pt x="2176" y="581082"/>
                  </a:lnTo>
                  <a:lnTo>
                    <a:pt x="0" y="532604"/>
                  </a:lnTo>
                  <a:close/>
                </a:path>
              </a:pathLst>
            </a:custGeom>
            <a:ln w="313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37858" y="2418971"/>
            <a:ext cx="467359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25" dirty="0">
                <a:latin typeface="Arial"/>
                <a:cs typeface="Arial"/>
              </a:rPr>
              <a:t>CPU</a:t>
            </a:r>
            <a:endParaRPr sz="1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58233" y="1982612"/>
            <a:ext cx="1128395" cy="1566545"/>
          </a:xfrm>
          <a:prstGeom prst="rect">
            <a:avLst/>
          </a:prstGeom>
          <a:solidFill>
            <a:srgbClr val="53FB25"/>
          </a:solidFill>
          <a:ln w="3132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74295" marR="266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Physical Memory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1469" y="3552062"/>
            <a:ext cx="942975" cy="52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50" b="1" spc="-25" dirty="0">
                <a:latin typeface="Arial"/>
                <a:cs typeface="Arial"/>
              </a:rPr>
              <a:t>Translate </a:t>
            </a:r>
            <a:r>
              <a:rPr sz="1650" b="1" spc="-10" dirty="0">
                <a:latin typeface="Arial"/>
                <a:cs typeface="Arial"/>
              </a:rPr>
              <a:t>(MMU)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86906" y="2525686"/>
            <a:ext cx="1513205" cy="963930"/>
          </a:xfrm>
          <a:custGeom>
            <a:avLst/>
            <a:gdLst/>
            <a:ahLst/>
            <a:cxnLst/>
            <a:rect l="l" t="t" r="r" b="b"/>
            <a:pathLst>
              <a:path w="1513204" h="963929">
                <a:moveTo>
                  <a:pt x="1338770" y="104267"/>
                </a:moveTo>
                <a:lnTo>
                  <a:pt x="1261148" y="104267"/>
                </a:lnTo>
                <a:lnTo>
                  <a:pt x="1237627" y="104267"/>
                </a:lnTo>
                <a:lnTo>
                  <a:pt x="1235532" y="150152"/>
                </a:lnTo>
                <a:lnTo>
                  <a:pt x="1338770" y="104267"/>
                </a:lnTo>
                <a:close/>
              </a:path>
              <a:path w="1513204" h="963929">
                <a:moveTo>
                  <a:pt x="1379575" y="86131"/>
                </a:moveTo>
                <a:lnTo>
                  <a:pt x="1241945" y="9309"/>
                </a:lnTo>
                <a:lnTo>
                  <a:pt x="1239799" y="56261"/>
                </a:lnTo>
                <a:lnTo>
                  <a:pt x="2133" y="0"/>
                </a:lnTo>
                <a:lnTo>
                  <a:pt x="0" y="46951"/>
                </a:lnTo>
                <a:lnTo>
                  <a:pt x="1237665" y="103200"/>
                </a:lnTo>
                <a:lnTo>
                  <a:pt x="1261186" y="103200"/>
                </a:lnTo>
                <a:lnTo>
                  <a:pt x="1341170" y="103200"/>
                </a:lnTo>
                <a:lnTo>
                  <a:pt x="1379575" y="86131"/>
                </a:lnTo>
                <a:close/>
              </a:path>
              <a:path w="1513204" h="963929">
                <a:moveTo>
                  <a:pt x="1512735" y="822388"/>
                </a:moveTo>
                <a:lnTo>
                  <a:pt x="1465732" y="822388"/>
                </a:lnTo>
                <a:lnTo>
                  <a:pt x="1465732" y="462089"/>
                </a:lnTo>
                <a:lnTo>
                  <a:pt x="1418742" y="462089"/>
                </a:lnTo>
                <a:lnTo>
                  <a:pt x="1418742" y="822388"/>
                </a:lnTo>
                <a:lnTo>
                  <a:pt x="1371752" y="822388"/>
                </a:lnTo>
                <a:lnTo>
                  <a:pt x="1442237" y="963371"/>
                </a:lnTo>
                <a:lnTo>
                  <a:pt x="1500987" y="845883"/>
                </a:lnTo>
                <a:lnTo>
                  <a:pt x="1512735" y="822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84412" y="1985577"/>
            <a:ext cx="861694" cy="52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latin typeface="Arial"/>
                <a:cs typeface="Arial"/>
              </a:rPr>
              <a:t>Virtual Address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343822" y="2588348"/>
            <a:ext cx="1254760" cy="149860"/>
          </a:xfrm>
          <a:custGeom>
            <a:avLst/>
            <a:gdLst/>
            <a:ahLst/>
            <a:cxnLst/>
            <a:rect l="l" t="t" r="r" b="b"/>
            <a:pathLst>
              <a:path w="1254759" h="149860">
                <a:moveTo>
                  <a:pt x="1117074" y="8682"/>
                </a:moveTo>
                <a:lnTo>
                  <a:pt x="1114727" y="55618"/>
                </a:lnTo>
                <a:lnTo>
                  <a:pt x="1138195" y="56791"/>
                </a:lnTo>
                <a:lnTo>
                  <a:pt x="1135847" y="103728"/>
                </a:lnTo>
                <a:lnTo>
                  <a:pt x="1112321" y="103728"/>
                </a:lnTo>
                <a:lnTo>
                  <a:pt x="1110033" y="149490"/>
                </a:lnTo>
                <a:lnTo>
                  <a:pt x="1214269" y="103728"/>
                </a:lnTo>
                <a:lnTo>
                  <a:pt x="1135847" y="103728"/>
                </a:lnTo>
                <a:lnTo>
                  <a:pt x="1112380" y="102555"/>
                </a:lnTo>
                <a:lnTo>
                  <a:pt x="1216942" y="102555"/>
                </a:lnTo>
                <a:lnTo>
                  <a:pt x="1254361" y="86127"/>
                </a:lnTo>
                <a:lnTo>
                  <a:pt x="1117074" y="8682"/>
                </a:lnTo>
                <a:close/>
              </a:path>
              <a:path w="1254759" h="149860">
                <a:moveTo>
                  <a:pt x="1114727" y="55618"/>
                </a:moveTo>
                <a:lnTo>
                  <a:pt x="1112380" y="102555"/>
                </a:lnTo>
                <a:lnTo>
                  <a:pt x="1135847" y="103728"/>
                </a:lnTo>
                <a:lnTo>
                  <a:pt x="1138195" y="56791"/>
                </a:lnTo>
                <a:lnTo>
                  <a:pt x="1114727" y="55618"/>
                </a:lnTo>
                <a:close/>
              </a:path>
              <a:path w="1254759" h="149860">
                <a:moveTo>
                  <a:pt x="2346" y="0"/>
                </a:moveTo>
                <a:lnTo>
                  <a:pt x="0" y="46935"/>
                </a:lnTo>
                <a:lnTo>
                  <a:pt x="1112380" y="102555"/>
                </a:lnTo>
                <a:lnTo>
                  <a:pt x="1114727" y="55618"/>
                </a:lnTo>
                <a:lnTo>
                  <a:pt x="23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689970" y="2090009"/>
            <a:ext cx="873125" cy="52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50" b="1" spc="-10" dirty="0">
                <a:latin typeface="Arial"/>
                <a:cs typeface="Arial"/>
              </a:rPr>
              <a:t>Physical Address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67764" y="2541323"/>
            <a:ext cx="752475" cy="141605"/>
          </a:xfrm>
          <a:custGeom>
            <a:avLst/>
            <a:gdLst/>
            <a:ahLst/>
            <a:cxnLst/>
            <a:rect l="l" t="t" r="r" b="b"/>
            <a:pathLst>
              <a:path w="752475" h="141605">
                <a:moveTo>
                  <a:pt x="634427" y="46995"/>
                </a:moveTo>
                <a:lnTo>
                  <a:pt x="610929" y="46995"/>
                </a:lnTo>
                <a:lnTo>
                  <a:pt x="610929" y="140983"/>
                </a:lnTo>
                <a:lnTo>
                  <a:pt x="704918" y="93990"/>
                </a:lnTo>
                <a:lnTo>
                  <a:pt x="634427" y="93990"/>
                </a:lnTo>
                <a:lnTo>
                  <a:pt x="634427" y="46995"/>
                </a:lnTo>
                <a:close/>
              </a:path>
              <a:path w="752475" h="141605">
                <a:moveTo>
                  <a:pt x="610929" y="46995"/>
                </a:moveTo>
                <a:lnTo>
                  <a:pt x="0" y="46996"/>
                </a:lnTo>
                <a:lnTo>
                  <a:pt x="0" y="93990"/>
                </a:lnTo>
                <a:lnTo>
                  <a:pt x="610929" y="93990"/>
                </a:lnTo>
                <a:lnTo>
                  <a:pt x="610929" y="46995"/>
                </a:lnTo>
                <a:close/>
              </a:path>
              <a:path w="752475" h="141605">
                <a:moveTo>
                  <a:pt x="704919" y="46995"/>
                </a:moveTo>
                <a:lnTo>
                  <a:pt x="634427" y="46995"/>
                </a:lnTo>
                <a:lnTo>
                  <a:pt x="634427" y="93990"/>
                </a:lnTo>
                <a:lnTo>
                  <a:pt x="704918" y="93990"/>
                </a:lnTo>
                <a:lnTo>
                  <a:pt x="751913" y="70492"/>
                </a:lnTo>
                <a:lnTo>
                  <a:pt x="704919" y="46995"/>
                </a:lnTo>
                <a:close/>
              </a:path>
              <a:path w="752475" h="141605">
                <a:moveTo>
                  <a:pt x="610929" y="0"/>
                </a:moveTo>
                <a:lnTo>
                  <a:pt x="610929" y="46995"/>
                </a:lnTo>
                <a:lnTo>
                  <a:pt x="704919" y="46995"/>
                </a:lnTo>
                <a:lnTo>
                  <a:pt x="610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10187" y="1797598"/>
            <a:ext cx="908685" cy="121602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1080"/>
              </a:spcBef>
            </a:pPr>
            <a:r>
              <a:rPr sz="1650" b="1" spc="-25" dirty="0">
                <a:latin typeface="Arial"/>
                <a:cs typeface="Arial"/>
              </a:rPr>
              <a:t>TLB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spcBef>
                <a:spcPts val="980"/>
              </a:spcBef>
            </a:pPr>
            <a:r>
              <a:rPr sz="1650" b="1" spc="-10" dirty="0">
                <a:latin typeface="Arial"/>
                <a:cs typeface="Arial"/>
              </a:rPr>
              <a:t>Cached?</a:t>
            </a:r>
            <a:endParaRPr sz="1650">
              <a:latin typeface="Arial"/>
              <a:cs typeface="Arial"/>
            </a:endParaRPr>
          </a:p>
          <a:p>
            <a:pPr marL="227965">
              <a:lnSpc>
                <a:spcPts val="1725"/>
              </a:lnSpc>
            </a:pPr>
            <a:r>
              <a:rPr sz="1650" b="1" spc="-25" dirty="0">
                <a:latin typeface="Arial"/>
                <a:cs typeface="Arial"/>
              </a:rPr>
              <a:t>Yes</a:t>
            </a:r>
            <a:endParaRPr sz="1650">
              <a:latin typeface="Arial"/>
              <a:cs typeface="Arial"/>
            </a:endParaRPr>
          </a:p>
          <a:p>
            <a:pPr marL="102235">
              <a:lnSpc>
                <a:spcPts val="1975"/>
              </a:lnSpc>
            </a:pPr>
            <a:r>
              <a:rPr sz="1650" b="1" spc="-25" dirty="0">
                <a:latin typeface="Arial"/>
                <a:cs typeface="Arial"/>
              </a:rPr>
              <a:t>No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01737" y="2674476"/>
            <a:ext cx="955675" cy="832485"/>
          </a:xfrm>
          <a:custGeom>
            <a:avLst/>
            <a:gdLst/>
            <a:ahLst/>
            <a:cxnLst/>
            <a:rect l="l" t="t" r="r" b="b"/>
            <a:pathLst>
              <a:path w="955675" h="832485">
                <a:moveTo>
                  <a:pt x="833351" y="74578"/>
                </a:moveTo>
                <a:lnTo>
                  <a:pt x="0" y="796815"/>
                </a:lnTo>
                <a:lnTo>
                  <a:pt x="30778" y="832328"/>
                </a:lnTo>
                <a:lnTo>
                  <a:pt x="864129" y="110090"/>
                </a:lnTo>
                <a:lnTo>
                  <a:pt x="833351" y="74578"/>
                </a:lnTo>
                <a:close/>
              </a:path>
              <a:path w="955675" h="832485">
                <a:moveTo>
                  <a:pt x="930738" y="59188"/>
                </a:moveTo>
                <a:lnTo>
                  <a:pt x="851109" y="59188"/>
                </a:lnTo>
                <a:lnTo>
                  <a:pt x="881886" y="94701"/>
                </a:lnTo>
                <a:lnTo>
                  <a:pt x="864129" y="110090"/>
                </a:lnTo>
                <a:lnTo>
                  <a:pt x="894908" y="145604"/>
                </a:lnTo>
                <a:lnTo>
                  <a:pt x="930738" y="59188"/>
                </a:lnTo>
                <a:close/>
              </a:path>
              <a:path w="955675" h="832485">
                <a:moveTo>
                  <a:pt x="851109" y="59188"/>
                </a:moveTo>
                <a:lnTo>
                  <a:pt x="833351" y="74578"/>
                </a:lnTo>
                <a:lnTo>
                  <a:pt x="864129" y="110090"/>
                </a:lnTo>
                <a:lnTo>
                  <a:pt x="881886" y="94701"/>
                </a:lnTo>
                <a:lnTo>
                  <a:pt x="851109" y="59188"/>
                </a:lnTo>
                <a:close/>
              </a:path>
              <a:path w="955675" h="832485">
                <a:moveTo>
                  <a:pt x="955280" y="0"/>
                </a:moveTo>
                <a:lnTo>
                  <a:pt x="802573" y="39065"/>
                </a:lnTo>
                <a:lnTo>
                  <a:pt x="833351" y="74578"/>
                </a:lnTo>
                <a:lnTo>
                  <a:pt x="851109" y="59188"/>
                </a:lnTo>
                <a:lnTo>
                  <a:pt x="930738" y="59188"/>
                </a:lnTo>
                <a:lnTo>
                  <a:pt x="955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19140000">
            <a:off x="8494134" y="3084429"/>
            <a:ext cx="533464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5"/>
              </a:lnSpc>
            </a:pPr>
            <a:r>
              <a:rPr sz="1650" b="1" spc="-20" dirty="0">
                <a:latin typeface="Arial"/>
                <a:cs typeface="Arial"/>
              </a:rPr>
              <a:t>Sav</a:t>
            </a:r>
            <a:r>
              <a:rPr sz="2475" b="1" spc="-30" baseline="1683" dirty="0">
                <a:latin typeface="Arial"/>
                <a:cs typeface="Arial"/>
              </a:rPr>
              <a:t>e</a:t>
            </a:r>
            <a:endParaRPr sz="2475" baseline="1683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24" name="object 24"/>
          <p:cNvSpPr txBox="1"/>
          <p:nvPr/>
        </p:nvSpPr>
        <p:spPr>
          <a:xfrm rot="19140000">
            <a:off x="8667500" y="3243650"/>
            <a:ext cx="674518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650" b="1" spc="-10" dirty="0">
                <a:latin typeface="Arial"/>
                <a:cs typeface="Arial"/>
              </a:rPr>
              <a:t>Resu</a:t>
            </a:r>
            <a:r>
              <a:rPr sz="2475" b="1" spc="-15" baseline="1683" dirty="0">
                <a:latin typeface="Arial"/>
                <a:cs typeface="Arial"/>
              </a:rPr>
              <a:t>lt</a:t>
            </a:r>
            <a:endParaRPr sz="2475" baseline="168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Disk</a:t>
            </a:r>
            <a:r>
              <a:rPr spc="-10" dirty="0"/>
              <a:t> Characteristic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01776"/>
            <a:ext cx="6567805" cy="34029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2301875" indent="-228600">
              <a:lnSpc>
                <a:spcPts val="202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10" dirty="0">
                <a:latin typeface="Dotum"/>
                <a:cs typeface="Dotum"/>
              </a:rPr>
              <a:t>Cylinder:</a:t>
            </a:r>
            <a:r>
              <a:rPr sz="1900" spc="-4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all</a:t>
            </a:r>
            <a:r>
              <a:rPr sz="1900" spc="-3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the</a:t>
            </a:r>
            <a:r>
              <a:rPr sz="1900" spc="-35" dirty="0">
                <a:latin typeface="Dotum"/>
                <a:cs typeface="Dotum"/>
              </a:rPr>
              <a:t> tracks</a:t>
            </a:r>
            <a:r>
              <a:rPr sz="1900" spc="-5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under</a:t>
            </a:r>
            <a:r>
              <a:rPr sz="1900" spc="-40" dirty="0">
                <a:latin typeface="Dotum"/>
                <a:cs typeface="Dotum"/>
              </a:rPr>
              <a:t> </a:t>
            </a:r>
            <a:r>
              <a:rPr sz="1900" spc="-25" dirty="0">
                <a:latin typeface="Dotum"/>
                <a:cs typeface="Dotum"/>
              </a:rPr>
              <a:t>the </a:t>
            </a:r>
            <a:r>
              <a:rPr sz="1900" dirty="0">
                <a:latin typeface="Dotum"/>
                <a:cs typeface="Dotum"/>
              </a:rPr>
              <a:t>head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at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spc="-80" dirty="0">
                <a:latin typeface="Dotum"/>
                <a:cs typeface="Dotum"/>
              </a:rPr>
              <a:t>a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given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point</a:t>
            </a:r>
            <a:r>
              <a:rPr sz="1900" spc="-6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on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all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spc="-40" dirty="0">
                <a:latin typeface="Dotum"/>
                <a:cs typeface="Dotum"/>
              </a:rPr>
              <a:t>surfaces</a:t>
            </a:r>
            <a:endParaRPr sz="19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Dotum"/>
                <a:cs typeface="Dotum"/>
              </a:rPr>
              <a:t>Read/write: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50" dirty="0">
                <a:latin typeface="Dotum"/>
                <a:cs typeface="Dotum"/>
              </a:rPr>
              <a:t>three-</a:t>
            </a:r>
            <a:r>
              <a:rPr sz="1900" spc="-35" dirty="0">
                <a:latin typeface="Dotum"/>
                <a:cs typeface="Dotum"/>
              </a:rPr>
              <a:t>stage</a:t>
            </a:r>
            <a:r>
              <a:rPr sz="1900" spc="-70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process:</a:t>
            </a:r>
            <a:endParaRPr sz="1900">
              <a:latin typeface="Dotum"/>
              <a:cs typeface="Dotum"/>
            </a:endParaRPr>
          </a:p>
          <a:p>
            <a:pPr marL="697865" marR="931544" lvl="1" indent="-228600">
              <a:lnSpc>
                <a:spcPts val="2400"/>
              </a:lnSpc>
              <a:spcBef>
                <a:spcPts val="3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b="1" spc="-85" dirty="0">
                <a:latin typeface="Arial"/>
                <a:cs typeface="Arial"/>
              </a:rPr>
              <a:t>Seek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time</a:t>
            </a:r>
            <a:r>
              <a:rPr sz="2200" spc="-10" dirty="0">
                <a:latin typeface="Dotum"/>
                <a:cs typeface="Dotum"/>
              </a:rPr>
              <a:t>:</a:t>
            </a:r>
            <a:r>
              <a:rPr sz="2200" spc="-14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position</a:t>
            </a:r>
            <a:r>
              <a:rPr sz="2200" spc="-140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-14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head/arm</a:t>
            </a:r>
            <a:r>
              <a:rPr sz="2200" spc="-14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over </a:t>
            </a:r>
            <a:r>
              <a:rPr sz="2200" spc="50" dirty="0">
                <a:latin typeface="Dotum"/>
                <a:cs typeface="Dotum"/>
              </a:rPr>
              <a:t>the</a:t>
            </a:r>
            <a:r>
              <a:rPr sz="2200" spc="-3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proper</a:t>
            </a:r>
            <a:r>
              <a:rPr sz="2200" spc="-3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track</a:t>
            </a:r>
            <a:r>
              <a:rPr sz="2200" spc="-2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(into</a:t>
            </a:r>
            <a:r>
              <a:rPr sz="2200" spc="-2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proper</a:t>
            </a:r>
            <a:r>
              <a:rPr sz="2200" spc="-3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cylinder)</a:t>
            </a:r>
            <a:endParaRPr sz="2200">
              <a:latin typeface="Dotum"/>
              <a:cs typeface="Dotum"/>
            </a:endParaRPr>
          </a:p>
          <a:p>
            <a:pPr marL="697865" marR="5080" lvl="1" indent="-228600">
              <a:lnSpc>
                <a:spcPts val="2400"/>
              </a:lnSpc>
              <a:spcBef>
                <a:spcPts val="4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b="1" spc="-25" dirty="0">
                <a:latin typeface="Arial"/>
                <a:cs typeface="Arial"/>
              </a:rPr>
              <a:t>Rotational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70" dirty="0">
                <a:latin typeface="Arial"/>
                <a:cs typeface="Arial"/>
              </a:rPr>
              <a:t>latency</a:t>
            </a:r>
            <a:r>
              <a:rPr sz="2200" spc="-70" dirty="0">
                <a:latin typeface="Dotum"/>
                <a:cs typeface="Dotum"/>
              </a:rPr>
              <a:t>: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75" dirty="0">
                <a:latin typeface="Dotum"/>
                <a:cs typeface="Dotum"/>
              </a:rPr>
              <a:t>wait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for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desired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sector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3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rotate</a:t>
            </a:r>
            <a:r>
              <a:rPr sz="2200" spc="3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under</a:t>
            </a:r>
            <a:r>
              <a:rPr sz="2200" spc="30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3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read/write</a:t>
            </a:r>
            <a:r>
              <a:rPr sz="2200" spc="3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head</a:t>
            </a:r>
            <a:endParaRPr sz="2200">
              <a:latin typeface="Dotum"/>
              <a:cs typeface="Dotum"/>
            </a:endParaRPr>
          </a:p>
          <a:p>
            <a:pPr marL="697865" marR="77470" lvl="1" indent="-228600">
              <a:lnSpc>
                <a:spcPts val="24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b="1" spc="-100" dirty="0">
                <a:latin typeface="Arial"/>
                <a:cs typeface="Arial"/>
              </a:rPr>
              <a:t>Transfer</a:t>
            </a:r>
            <a:r>
              <a:rPr sz="2200" b="1" spc="-10" dirty="0">
                <a:latin typeface="Arial"/>
                <a:cs typeface="Arial"/>
              </a:rPr>
              <a:t> time</a:t>
            </a:r>
            <a:r>
              <a:rPr sz="2200" spc="-10" dirty="0">
                <a:latin typeface="Dotum"/>
                <a:cs typeface="Dotum"/>
              </a:rPr>
              <a:t>:</a:t>
            </a:r>
            <a:r>
              <a:rPr sz="2200" spc="-13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transfer</a:t>
            </a:r>
            <a:r>
              <a:rPr sz="2200" spc="-130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a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block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13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bits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(sector) </a:t>
            </a:r>
            <a:r>
              <a:rPr sz="2200" dirty="0">
                <a:latin typeface="Dotum"/>
                <a:cs typeface="Dotum"/>
              </a:rPr>
              <a:t>under</a:t>
            </a:r>
            <a:r>
              <a:rPr sz="2200" spc="-25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the</a:t>
            </a:r>
            <a:r>
              <a:rPr sz="2200" spc="-20" dirty="0">
                <a:latin typeface="Dotum"/>
                <a:cs typeface="Dotum"/>
              </a:rPr>
              <a:t> </a:t>
            </a:r>
            <a:r>
              <a:rPr sz="2200" spc="-114" dirty="0">
                <a:latin typeface="Dotum"/>
                <a:cs typeface="Dotum"/>
              </a:rPr>
              <a:t>read-</a:t>
            </a:r>
            <a:r>
              <a:rPr sz="2200" spc="85" dirty="0">
                <a:latin typeface="Dotum"/>
                <a:cs typeface="Dotum"/>
              </a:rPr>
              <a:t>write</a:t>
            </a:r>
            <a:r>
              <a:rPr sz="2200" spc="-2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head</a:t>
            </a:r>
            <a:endParaRPr sz="2200">
              <a:latin typeface="Dotum"/>
              <a:cs typeface="Dotum"/>
            </a:endParaRPr>
          </a:p>
          <a:p>
            <a:pPr marL="241300" indent="-228600">
              <a:lnSpc>
                <a:spcPts val="2135"/>
              </a:lnSpc>
              <a:spcBef>
                <a:spcPts val="1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30" dirty="0">
                <a:solidFill>
                  <a:srgbClr val="0563C1"/>
                </a:solidFill>
                <a:latin typeface="Dotum"/>
                <a:cs typeface="Dotum"/>
              </a:rPr>
              <a:t>Disk</a:t>
            </a:r>
            <a:r>
              <a:rPr sz="1900" spc="-35" dirty="0">
                <a:solidFill>
                  <a:srgbClr val="0563C1"/>
                </a:solidFill>
                <a:latin typeface="Dotum"/>
                <a:cs typeface="Dotum"/>
              </a:rPr>
              <a:t> Latency</a:t>
            </a:r>
            <a:r>
              <a:rPr sz="1900" spc="-2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120" dirty="0">
                <a:solidFill>
                  <a:srgbClr val="0563C1"/>
                </a:solidFill>
                <a:latin typeface="Dotum"/>
                <a:cs typeface="Dotum"/>
              </a:rPr>
              <a:t>=</a:t>
            </a:r>
            <a:r>
              <a:rPr sz="1900" spc="-3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Queuing</a:t>
            </a:r>
            <a:r>
              <a:rPr sz="1900" spc="-40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Time</a:t>
            </a:r>
            <a:r>
              <a:rPr sz="1900" spc="-30" dirty="0">
                <a:latin typeface="Dotum"/>
                <a:cs typeface="Dotum"/>
              </a:rPr>
              <a:t> </a:t>
            </a:r>
            <a:r>
              <a:rPr sz="1900" spc="130" dirty="0">
                <a:solidFill>
                  <a:srgbClr val="0563C1"/>
                </a:solidFill>
                <a:latin typeface="Dotum"/>
                <a:cs typeface="Dotum"/>
              </a:rPr>
              <a:t>+</a:t>
            </a:r>
            <a:r>
              <a:rPr sz="1900" spc="-3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dirty="0">
                <a:solidFill>
                  <a:srgbClr val="0563C1"/>
                </a:solidFill>
                <a:latin typeface="Dotum"/>
                <a:cs typeface="Dotum"/>
              </a:rPr>
              <a:t>Controller</a:t>
            </a:r>
            <a:r>
              <a:rPr sz="1900" spc="-3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dirty="0">
                <a:solidFill>
                  <a:srgbClr val="0563C1"/>
                </a:solidFill>
                <a:latin typeface="Dotum"/>
                <a:cs typeface="Dotum"/>
              </a:rPr>
              <a:t>time</a:t>
            </a:r>
            <a:r>
              <a:rPr sz="1900" spc="-3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80" dirty="0">
                <a:solidFill>
                  <a:srgbClr val="0563C1"/>
                </a:solidFill>
                <a:latin typeface="Dotum"/>
                <a:cs typeface="Dotum"/>
              </a:rPr>
              <a:t>+</a:t>
            </a:r>
            <a:endParaRPr sz="1900">
              <a:latin typeface="Dotum"/>
              <a:cs typeface="Dotum"/>
            </a:endParaRPr>
          </a:p>
          <a:p>
            <a:pPr marL="1947545">
              <a:lnSpc>
                <a:spcPts val="2135"/>
              </a:lnSpc>
            </a:pPr>
            <a:r>
              <a:rPr sz="1900" spc="-55" dirty="0">
                <a:solidFill>
                  <a:srgbClr val="0563C1"/>
                </a:solidFill>
                <a:latin typeface="Dotum"/>
                <a:cs typeface="Dotum"/>
              </a:rPr>
              <a:t>Seek</a:t>
            </a:r>
            <a:r>
              <a:rPr sz="1900" spc="-6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-20" dirty="0">
                <a:solidFill>
                  <a:srgbClr val="0563C1"/>
                </a:solidFill>
                <a:latin typeface="Dotum"/>
                <a:cs typeface="Dotum"/>
              </a:rPr>
              <a:t>Time</a:t>
            </a:r>
            <a:r>
              <a:rPr sz="1900" spc="-5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130" dirty="0">
                <a:solidFill>
                  <a:srgbClr val="0563C1"/>
                </a:solidFill>
                <a:latin typeface="Dotum"/>
                <a:cs typeface="Dotum"/>
              </a:rPr>
              <a:t>+</a:t>
            </a:r>
            <a:r>
              <a:rPr sz="1900" spc="-6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dirty="0">
                <a:solidFill>
                  <a:srgbClr val="0563C1"/>
                </a:solidFill>
                <a:latin typeface="Dotum"/>
                <a:cs typeface="Dotum"/>
              </a:rPr>
              <a:t>Rotation</a:t>
            </a:r>
            <a:r>
              <a:rPr sz="1900" spc="-6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-20" dirty="0">
                <a:solidFill>
                  <a:srgbClr val="0563C1"/>
                </a:solidFill>
                <a:latin typeface="Dotum"/>
                <a:cs typeface="Dotum"/>
              </a:rPr>
              <a:t>Time</a:t>
            </a:r>
            <a:r>
              <a:rPr sz="1900" spc="-5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130" dirty="0">
                <a:solidFill>
                  <a:srgbClr val="0563C1"/>
                </a:solidFill>
                <a:latin typeface="Dotum"/>
                <a:cs typeface="Dotum"/>
              </a:rPr>
              <a:t>+</a:t>
            </a:r>
            <a:r>
              <a:rPr sz="1900" spc="-6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dirty="0">
                <a:solidFill>
                  <a:srgbClr val="0563C1"/>
                </a:solidFill>
                <a:latin typeface="Dotum"/>
                <a:cs typeface="Dotum"/>
              </a:rPr>
              <a:t>Xfer</a:t>
            </a:r>
            <a:r>
              <a:rPr sz="1900" spc="-6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-20" dirty="0">
                <a:solidFill>
                  <a:srgbClr val="0563C1"/>
                </a:solidFill>
                <a:latin typeface="Dotum"/>
                <a:cs typeface="Dotum"/>
              </a:rPr>
              <a:t>Time</a:t>
            </a:r>
            <a:endParaRPr sz="19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5308600"/>
            <a:ext cx="814324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solidFill>
                  <a:srgbClr val="0563C1"/>
                </a:solidFill>
                <a:latin typeface="Dotum"/>
                <a:cs typeface="Dotum"/>
              </a:rPr>
              <a:t>Highest</a:t>
            </a:r>
            <a:r>
              <a:rPr sz="1900" spc="-114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1900" spc="-10" dirty="0">
                <a:solidFill>
                  <a:srgbClr val="0563C1"/>
                </a:solidFill>
                <a:latin typeface="Dotum"/>
                <a:cs typeface="Dotum"/>
              </a:rPr>
              <a:t>Bandwidth:</a:t>
            </a:r>
            <a:endParaRPr sz="19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latin typeface="Dotum"/>
                <a:cs typeface="Dotum"/>
              </a:rPr>
              <a:t>Transfer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large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group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blocks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sequentially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from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one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track</a:t>
            </a:r>
            <a:endParaRPr sz="22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9820" y="4546849"/>
            <a:ext cx="1240790" cy="812165"/>
          </a:xfrm>
          <a:prstGeom prst="rect">
            <a:avLst/>
          </a:prstGeom>
          <a:solidFill>
            <a:srgbClr val="53FB25"/>
          </a:solidFill>
        </p:spPr>
        <p:txBody>
          <a:bodyPr vert="horz" wrap="square" lIns="0" tIns="86995" rIns="0" bIns="0" rtlCol="0">
            <a:spAutoFit/>
          </a:bodyPr>
          <a:lstStyle/>
          <a:p>
            <a:pPr marL="60960" marR="514984">
              <a:lnSpc>
                <a:spcPct val="100899"/>
              </a:lnSpc>
              <a:spcBef>
                <a:spcPts val="685"/>
              </a:spcBef>
            </a:pPr>
            <a:r>
              <a:rPr sz="1300" spc="-10" dirty="0">
                <a:latin typeface="Arial"/>
                <a:cs typeface="Arial"/>
              </a:rPr>
              <a:t>Software Queue</a:t>
            </a:r>
            <a:endParaRPr sz="13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10"/>
              </a:spcBef>
            </a:pPr>
            <a:r>
              <a:rPr sz="1300" dirty="0">
                <a:latin typeface="Arial"/>
                <a:cs typeface="Arial"/>
              </a:rPr>
              <a:t>(Device</a:t>
            </a:r>
            <a:r>
              <a:rPr sz="1300" spc="-10" dirty="0">
                <a:latin typeface="Arial"/>
                <a:cs typeface="Arial"/>
              </a:rPr>
              <a:t> Driver)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60402" y="4534148"/>
            <a:ext cx="808355" cy="837565"/>
            <a:chOff x="5560402" y="4534148"/>
            <a:chExt cx="808355" cy="837565"/>
          </a:xfrm>
        </p:grpSpPr>
        <p:sp>
          <p:nvSpPr>
            <p:cNvPr id="8" name="object 8"/>
            <p:cNvSpPr/>
            <p:nvPr/>
          </p:nvSpPr>
          <p:spPr>
            <a:xfrm>
              <a:off x="5560402" y="4913195"/>
              <a:ext cx="395605" cy="74930"/>
            </a:xfrm>
            <a:custGeom>
              <a:avLst/>
              <a:gdLst/>
              <a:ahLst/>
              <a:cxnLst/>
              <a:rect l="l" t="t" r="r" b="b"/>
              <a:pathLst>
                <a:path w="395604" h="74929">
                  <a:moveTo>
                    <a:pt x="320554" y="0"/>
                  </a:moveTo>
                  <a:lnTo>
                    <a:pt x="320554" y="74935"/>
                  </a:lnTo>
                  <a:lnTo>
                    <a:pt x="370510" y="49956"/>
                  </a:lnTo>
                  <a:lnTo>
                    <a:pt x="333043" y="49956"/>
                  </a:lnTo>
                  <a:lnTo>
                    <a:pt x="333043" y="24978"/>
                  </a:lnTo>
                  <a:lnTo>
                    <a:pt x="370510" y="24978"/>
                  </a:lnTo>
                  <a:lnTo>
                    <a:pt x="320554" y="0"/>
                  </a:lnTo>
                  <a:close/>
                </a:path>
                <a:path w="395604" h="74929">
                  <a:moveTo>
                    <a:pt x="320554" y="24978"/>
                  </a:moveTo>
                  <a:lnTo>
                    <a:pt x="0" y="24978"/>
                  </a:lnTo>
                  <a:lnTo>
                    <a:pt x="0" y="49956"/>
                  </a:lnTo>
                  <a:lnTo>
                    <a:pt x="320554" y="49956"/>
                  </a:lnTo>
                  <a:lnTo>
                    <a:pt x="320554" y="24978"/>
                  </a:lnTo>
                  <a:close/>
                </a:path>
                <a:path w="395604" h="74929">
                  <a:moveTo>
                    <a:pt x="370510" y="24978"/>
                  </a:moveTo>
                  <a:lnTo>
                    <a:pt x="333043" y="24978"/>
                  </a:lnTo>
                  <a:lnTo>
                    <a:pt x="333043" y="49956"/>
                  </a:lnTo>
                  <a:lnTo>
                    <a:pt x="370510" y="49956"/>
                  </a:lnTo>
                  <a:lnTo>
                    <a:pt x="395488" y="37467"/>
                  </a:lnTo>
                  <a:lnTo>
                    <a:pt x="370510" y="2497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5891" y="4546849"/>
              <a:ext cx="400050" cy="812165"/>
            </a:xfrm>
            <a:custGeom>
              <a:avLst/>
              <a:gdLst/>
              <a:ahLst/>
              <a:cxnLst/>
              <a:rect l="l" t="t" r="r" b="b"/>
              <a:pathLst>
                <a:path w="400050" h="812164">
                  <a:moveTo>
                    <a:pt x="399651" y="0"/>
                  </a:moveTo>
                  <a:lnTo>
                    <a:pt x="0" y="0"/>
                  </a:lnTo>
                  <a:lnTo>
                    <a:pt x="0" y="811790"/>
                  </a:lnTo>
                  <a:lnTo>
                    <a:pt x="399651" y="811790"/>
                  </a:lnTo>
                  <a:lnTo>
                    <a:pt x="3996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55891" y="4546848"/>
              <a:ext cx="400050" cy="812165"/>
            </a:xfrm>
            <a:custGeom>
              <a:avLst/>
              <a:gdLst/>
              <a:ahLst/>
              <a:cxnLst/>
              <a:rect l="l" t="t" r="r" b="b"/>
              <a:pathLst>
                <a:path w="400050" h="812164">
                  <a:moveTo>
                    <a:pt x="0" y="0"/>
                  </a:moveTo>
                  <a:lnTo>
                    <a:pt x="399651" y="0"/>
                  </a:lnTo>
                  <a:lnTo>
                    <a:pt x="399651" y="811791"/>
                  </a:lnTo>
                  <a:lnTo>
                    <a:pt x="0" y="811791"/>
                  </a:lnTo>
                  <a:lnTo>
                    <a:pt x="0" y="0"/>
                  </a:lnTo>
                  <a:close/>
                </a:path>
              </a:pathLst>
            </a:custGeom>
            <a:ln w="249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57021" y="4563290"/>
            <a:ext cx="408940" cy="7480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370"/>
              </a:lnSpc>
            </a:pPr>
            <a:r>
              <a:rPr sz="1300" spc="-10" dirty="0">
                <a:latin typeface="Arial"/>
                <a:cs typeface="Arial"/>
              </a:rPr>
              <a:t>Hardware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00" spc="-10" dirty="0">
                <a:latin typeface="Arial"/>
                <a:cs typeface="Arial"/>
              </a:rPr>
              <a:t>Controller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1030" y="4546849"/>
            <a:ext cx="1486535" cy="8121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59055" marR="170815" indent="45720">
              <a:lnSpc>
                <a:spcPct val="100899"/>
              </a:lnSpc>
              <a:spcBef>
                <a:spcPts val="5"/>
              </a:spcBef>
            </a:pPr>
            <a:r>
              <a:rPr sz="1300" dirty="0">
                <a:latin typeface="Arial"/>
                <a:cs typeface="Arial"/>
              </a:rPr>
              <a:t>Media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Time </a:t>
            </a:r>
            <a:r>
              <a:rPr sz="1300" spc="-10" dirty="0">
                <a:latin typeface="Arial"/>
                <a:cs typeface="Arial"/>
              </a:rPr>
              <a:t>(Seek+Rot+Xfer)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5542" y="4913195"/>
            <a:ext cx="395605" cy="74930"/>
          </a:xfrm>
          <a:custGeom>
            <a:avLst/>
            <a:gdLst/>
            <a:ahLst/>
            <a:cxnLst/>
            <a:rect l="l" t="t" r="r" b="b"/>
            <a:pathLst>
              <a:path w="395604" h="74929">
                <a:moveTo>
                  <a:pt x="320554" y="0"/>
                </a:moveTo>
                <a:lnTo>
                  <a:pt x="320554" y="74935"/>
                </a:lnTo>
                <a:lnTo>
                  <a:pt x="370510" y="49956"/>
                </a:lnTo>
                <a:lnTo>
                  <a:pt x="333043" y="49956"/>
                </a:lnTo>
                <a:lnTo>
                  <a:pt x="333043" y="24978"/>
                </a:lnTo>
                <a:lnTo>
                  <a:pt x="370510" y="24978"/>
                </a:lnTo>
                <a:lnTo>
                  <a:pt x="320554" y="0"/>
                </a:lnTo>
                <a:close/>
              </a:path>
              <a:path w="395604" h="74929">
                <a:moveTo>
                  <a:pt x="320554" y="24978"/>
                </a:moveTo>
                <a:lnTo>
                  <a:pt x="0" y="24978"/>
                </a:lnTo>
                <a:lnTo>
                  <a:pt x="0" y="49956"/>
                </a:lnTo>
                <a:lnTo>
                  <a:pt x="320554" y="49956"/>
                </a:lnTo>
                <a:lnTo>
                  <a:pt x="320554" y="24978"/>
                </a:lnTo>
                <a:close/>
              </a:path>
              <a:path w="395604" h="74929">
                <a:moveTo>
                  <a:pt x="370510" y="24978"/>
                </a:moveTo>
                <a:lnTo>
                  <a:pt x="333043" y="24978"/>
                </a:lnTo>
                <a:lnTo>
                  <a:pt x="333043" y="49956"/>
                </a:lnTo>
                <a:lnTo>
                  <a:pt x="370510" y="49956"/>
                </a:lnTo>
                <a:lnTo>
                  <a:pt x="395488" y="37467"/>
                </a:lnTo>
                <a:lnTo>
                  <a:pt x="370510" y="2497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83892" y="4571616"/>
            <a:ext cx="208915" cy="7493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450" b="1" spc="-10" dirty="0">
                <a:latin typeface="Arial"/>
                <a:cs typeface="Arial"/>
              </a:rPr>
              <a:t>Request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40722" y="4654877"/>
            <a:ext cx="208915" cy="586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450" b="1" spc="-10" dirty="0">
                <a:latin typeface="Arial"/>
                <a:cs typeface="Arial"/>
              </a:rPr>
              <a:t>Result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67445" y="2415424"/>
            <a:ext cx="1680845" cy="965200"/>
            <a:chOff x="8467445" y="2415424"/>
            <a:chExt cx="1680845" cy="965200"/>
          </a:xfrm>
        </p:grpSpPr>
        <p:sp>
          <p:nvSpPr>
            <p:cNvPr id="17" name="object 17"/>
            <p:cNvSpPr/>
            <p:nvPr/>
          </p:nvSpPr>
          <p:spPr>
            <a:xfrm>
              <a:off x="8505545" y="29869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05545" y="27583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622300" y="0"/>
                  </a:moveTo>
                  <a:lnTo>
                    <a:pt x="554493" y="1117"/>
                  </a:lnTo>
                  <a:lnTo>
                    <a:pt x="488802" y="4393"/>
                  </a:lnTo>
                  <a:lnTo>
                    <a:pt x="425605" y="9711"/>
                  </a:lnTo>
                  <a:lnTo>
                    <a:pt x="365282" y="16955"/>
                  </a:lnTo>
                  <a:lnTo>
                    <a:pt x="308213" y="26008"/>
                  </a:lnTo>
                  <a:lnTo>
                    <a:pt x="254777" y="36755"/>
                  </a:lnTo>
                  <a:lnTo>
                    <a:pt x="205355" y="49079"/>
                  </a:lnTo>
                  <a:lnTo>
                    <a:pt x="160325" y="62863"/>
                  </a:lnTo>
                  <a:lnTo>
                    <a:pt x="120067" y="77993"/>
                  </a:lnTo>
                  <a:lnTo>
                    <a:pt x="84962" y="94350"/>
                  </a:lnTo>
                  <a:lnTo>
                    <a:pt x="31725" y="130287"/>
                  </a:lnTo>
                  <a:lnTo>
                    <a:pt x="3651" y="169742"/>
                  </a:lnTo>
                  <a:lnTo>
                    <a:pt x="0" y="190500"/>
                  </a:lnTo>
                  <a:lnTo>
                    <a:pt x="3651" y="211256"/>
                  </a:lnTo>
                  <a:lnTo>
                    <a:pt x="31725" y="250712"/>
                  </a:lnTo>
                  <a:lnTo>
                    <a:pt x="84962" y="286648"/>
                  </a:lnTo>
                  <a:lnTo>
                    <a:pt x="120067" y="303006"/>
                  </a:lnTo>
                  <a:lnTo>
                    <a:pt x="160325" y="318135"/>
                  </a:lnTo>
                  <a:lnTo>
                    <a:pt x="205355" y="331920"/>
                  </a:lnTo>
                  <a:lnTo>
                    <a:pt x="254777" y="344244"/>
                  </a:lnTo>
                  <a:lnTo>
                    <a:pt x="308213" y="354990"/>
                  </a:lnTo>
                  <a:lnTo>
                    <a:pt x="365282" y="364044"/>
                  </a:lnTo>
                  <a:lnTo>
                    <a:pt x="425605" y="371288"/>
                  </a:lnTo>
                  <a:lnTo>
                    <a:pt x="488802" y="376606"/>
                  </a:lnTo>
                  <a:lnTo>
                    <a:pt x="554493" y="379882"/>
                  </a:lnTo>
                  <a:lnTo>
                    <a:pt x="622300" y="381000"/>
                  </a:lnTo>
                  <a:lnTo>
                    <a:pt x="690106" y="379882"/>
                  </a:lnTo>
                  <a:lnTo>
                    <a:pt x="755798" y="376606"/>
                  </a:lnTo>
                  <a:lnTo>
                    <a:pt x="818995" y="371288"/>
                  </a:lnTo>
                  <a:lnTo>
                    <a:pt x="879317" y="364044"/>
                  </a:lnTo>
                  <a:lnTo>
                    <a:pt x="936386" y="354990"/>
                  </a:lnTo>
                  <a:lnTo>
                    <a:pt x="989822" y="344244"/>
                  </a:lnTo>
                  <a:lnTo>
                    <a:pt x="1039245" y="331920"/>
                  </a:lnTo>
                  <a:lnTo>
                    <a:pt x="1084274" y="318135"/>
                  </a:lnTo>
                  <a:lnTo>
                    <a:pt x="1124532" y="303006"/>
                  </a:lnTo>
                  <a:lnTo>
                    <a:pt x="1159637" y="286648"/>
                  </a:lnTo>
                  <a:lnTo>
                    <a:pt x="1212874" y="250712"/>
                  </a:lnTo>
                  <a:lnTo>
                    <a:pt x="1240948" y="211256"/>
                  </a:lnTo>
                  <a:lnTo>
                    <a:pt x="1244600" y="190500"/>
                  </a:lnTo>
                  <a:lnTo>
                    <a:pt x="1240948" y="169742"/>
                  </a:lnTo>
                  <a:lnTo>
                    <a:pt x="1212874" y="130287"/>
                  </a:lnTo>
                  <a:lnTo>
                    <a:pt x="1159637" y="94350"/>
                  </a:lnTo>
                  <a:lnTo>
                    <a:pt x="1124532" y="77993"/>
                  </a:lnTo>
                  <a:lnTo>
                    <a:pt x="1084274" y="62863"/>
                  </a:lnTo>
                  <a:lnTo>
                    <a:pt x="1039245" y="49079"/>
                  </a:lnTo>
                  <a:lnTo>
                    <a:pt x="989822" y="36755"/>
                  </a:lnTo>
                  <a:lnTo>
                    <a:pt x="936386" y="26008"/>
                  </a:lnTo>
                  <a:lnTo>
                    <a:pt x="879317" y="16955"/>
                  </a:lnTo>
                  <a:lnTo>
                    <a:pt x="818995" y="9711"/>
                  </a:lnTo>
                  <a:lnTo>
                    <a:pt x="755798" y="4393"/>
                  </a:lnTo>
                  <a:lnTo>
                    <a:pt x="690106" y="1117"/>
                  </a:lnTo>
                  <a:lnTo>
                    <a:pt x="62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5545" y="27583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80145" y="25805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622300" y="0"/>
                  </a:moveTo>
                  <a:lnTo>
                    <a:pt x="554493" y="1117"/>
                  </a:lnTo>
                  <a:lnTo>
                    <a:pt x="488802" y="4393"/>
                  </a:lnTo>
                  <a:lnTo>
                    <a:pt x="425605" y="9711"/>
                  </a:lnTo>
                  <a:lnTo>
                    <a:pt x="365282" y="16955"/>
                  </a:lnTo>
                  <a:lnTo>
                    <a:pt x="308213" y="26008"/>
                  </a:lnTo>
                  <a:lnTo>
                    <a:pt x="254777" y="36755"/>
                  </a:lnTo>
                  <a:lnTo>
                    <a:pt x="205355" y="49079"/>
                  </a:lnTo>
                  <a:lnTo>
                    <a:pt x="160325" y="62863"/>
                  </a:lnTo>
                  <a:lnTo>
                    <a:pt x="120067" y="77993"/>
                  </a:lnTo>
                  <a:lnTo>
                    <a:pt x="84962" y="94350"/>
                  </a:lnTo>
                  <a:lnTo>
                    <a:pt x="31725" y="130287"/>
                  </a:lnTo>
                  <a:lnTo>
                    <a:pt x="3651" y="169742"/>
                  </a:lnTo>
                  <a:lnTo>
                    <a:pt x="0" y="190500"/>
                  </a:lnTo>
                  <a:lnTo>
                    <a:pt x="3651" y="211256"/>
                  </a:lnTo>
                  <a:lnTo>
                    <a:pt x="31725" y="250712"/>
                  </a:lnTo>
                  <a:lnTo>
                    <a:pt x="84962" y="286648"/>
                  </a:lnTo>
                  <a:lnTo>
                    <a:pt x="120067" y="303006"/>
                  </a:lnTo>
                  <a:lnTo>
                    <a:pt x="160325" y="318135"/>
                  </a:lnTo>
                  <a:lnTo>
                    <a:pt x="205355" y="331920"/>
                  </a:lnTo>
                  <a:lnTo>
                    <a:pt x="254777" y="344244"/>
                  </a:lnTo>
                  <a:lnTo>
                    <a:pt x="308213" y="354990"/>
                  </a:lnTo>
                  <a:lnTo>
                    <a:pt x="365282" y="364044"/>
                  </a:lnTo>
                  <a:lnTo>
                    <a:pt x="425605" y="371288"/>
                  </a:lnTo>
                  <a:lnTo>
                    <a:pt x="488802" y="376606"/>
                  </a:lnTo>
                  <a:lnTo>
                    <a:pt x="554493" y="379882"/>
                  </a:lnTo>
                  <a:lnTo>
                    <a:pt x="622300" y="381000"/>
                  </a:lnTo>
                  <a:lnTo>
                    <a:pt x="690106" y="379882"/>
                  </a:lnTo>
                  <a:lnTo>
                    <a:pt x="755798" y="376606"/>
                  </a:lnTo>
                  <a:lnTo>
                    <a:pt x="818995" y="371288"/>
                  </a:lnTo>
                  <a:lnTo>
                    <a:pt x="879317" y="364044"/>
                  </a:lnTo>
                  <a:lnTo>
                    <a:pt x="936386" y="354990"/>
                  </a:lnTo>
                  <a:lnTo>
                    <a:pt x="989822" y="344244"/>
                  </a:lnTo>
                  <a:lnTo>
                    <a:pt x="1039245" y="331920"/>
                  </a:lnTo>
                  <a:lnTo>
                    <a:pt x="1084274" y="318135"/>
                  </a:lnTo>
                  <a:lnTo>
                    <a:pt x="1124532" y="303006"/>
                  </a:lnTo>
                  <a:lnTo>
                    <a:pt x="1159637" y="286648"/>
                  </a:lnTo>
                  <a:lnTo>
                    <a:pt x="1212874" y="250712"/>
                  </a:lnTo>
                  <a:lnTo>
                    <a:pt x="1240948" y="211256"/>
                  </a:lnTo>
                  <a:lnTo>
                    <a:pt x="1244600" y="190500"/>
                  </a:lnTo>
                  <a:lnTo>
                    <a:pt x="1240948" y="169742"/>
                  </a:lnTo>
                  <a:lnTo>
                    <a:pt x="1212874" y="130287"/>
                  </a:lnTo>
                  <a:lnTo>
                    <a:pt x="1159637" y="94350"/>
                  </a:lnTo>
                  <a:lnTo>
                    <a:pt x="1124532" y="77993"/>
                  </a:lnTo>
                  <a:lnTo>
                    <a:pt x="1084274" y="62863"/>
                  </a:lnTo>
                  <a:lnTo>
                    <a:pt x="1039245" y="49079"/>
                  </a:lnTo>
                  <a:lnTo>
                    <a:pt x="989822" y="36755"/>
                  </a:lnTo>
                  <a:lnTo>
                    <a:pt x="936386" y="26008"/>
                  </a:lnTo>
                  <a:lnTo>
                    <a:pt x="879317" y="16955"/>
                  </a:lnTo>
                  <a:lnTo>
                    <a:pt x="818995" y="9711"/>
                  </a:lnTo>
                  <a:lnTo>
                    <a:pt x="755798" y="4393"/>
                  </a:lnTo>
                  <a:lnTo>
                    <a:pt x="690106" y="1117"/>
                  </a:lnTo>
                  <a:lnTo>
                    <a:pt x="62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80145" y="25805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80145" y="24281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622300" y="0"/>
                  </a:moveTo>
                  <a:lnTo>
                    <a:pt x="554493" y="1117"/>
                  </a:lnTo>
                  <a:lnTo>
                    <a:pt x="488802" y="4393"/>
                  </a:lnTo>
                  <a:lnTo>
                    <a:pt x="425605" y="9711"/>
                  </a:lnTo>
                  <a:lnTo>
                    <a:pt x="365282" y="16955"/>
                  </a:lnTo>
                  <a:lnTo>
                    <a:pt x="308213" y="26008"/>
                  </a:lnTo>
                  <a:lnTo>
                    <a:pt x="254777" y="36755"/>
                  </a:lnTo>
                  <a:lnTo>
                    <a:pt x="205355" y="49079"/>
                  </a:lnTo>
                  <a:lnTo>
                    <a:pt x="160325" y="62863"/>
                  </a:lnTo>
                  <a:lnTo>
                    <a:pt x="120067" y="77993"/>
                  </a:lnTo>
                  <a:lnTo>
                    <a:pt x="84962" y="94350"/>
                  </a:lnTo>
                  <a:lnTo>
                    <a:pt x="31725" y="130287"/>
                  </a:lnTo>
                  <a:lnTo>
                    <a:pt x="3651" y="169742"/>
                  </a:lnTo>
                  <a:lnTo>
                    <a:pt x="0" y="190500"/>
                  </a:lnTo>
                  <a:lnTo>
                    <a:pt x="3651" y="211256"/>
                  </a:lnTo>
                  <a:lnTo>
                    <a:pt x="31725" y="250712"/>
                  </a:lnTo>
                  <a:lnTo>
                    <a:pt x="84962" y="286648"/>
                  </a:lnTo>
                  <a:lnTo>
                    <a:pt x="120067" y="303006"/>
                  </a:lnTo>
                  <a:lnTo>
                    <a:pt x="160325" y="318135"/>
                  </a:lnTo>
                  <a:lnTo>
                    <a:pt x="205355" y="331920"/>
                  </a:lnTo>
                  <a:lnTo>
                    <a:pt x="254777" y="344244"/>
                  </a:lnTo>
                  <a:lnTo>
                    <a:pt x="308213" y="354990"/>
                  </a:lnTo>
                  <a:lnTo>
                    <a:pt x="365282" y="364044"/>
                  </a:lnTo>
                  <a:lnTo>
                    <a:pt x="425605" y="371288"/>
                  </a:lnTo>
                  <a:lnTo>
                    <a:pt x="488802" y="376606"/>
                  </a:lnTo>
                  <a:lnTo>
                    <a:pt x="554493" y="379882"/>
                  </a:lnTo>
                  <a:lnTo>
                    <a:pt x="622300" y="381000"/>
                  </a:lnTo>
                  <a:lnTo>
                    <a:pt x="690106" y="379882"/>
                  </a:lnTo>
                  <a:lnTo>
                    <a:pt x="755798" y="376606"/>
                  </a:lnTo>
                  <a:lnTo>
                    <a:pt x="818995" y="371288"/>
                  </a:lnTo>
                  <a:lnTo>
                    <a:pt x="879317" y="364044"/>
                  </a:lnTo>
                  <a:lnTo>
                    <a:pt x="936386" y="354990"/>
                  </a:lnTo>
                  <a:lnTo>
                    <a:pt x="989822" y="344244"/>
                  </a:lnTo>
                  <a:lnTo>
                    <a:pt x="1039245" y="331920"/>
                  </a:lnTo>
                  <a:lnTo>
                    <a:pt x="1084274" y="318135"/>
                  </a:lnTo>
                  <a:lnTo>
                    <a:pt x="1124532" y="303006"/>
                  </a:lnTo>
                  <a:lnTo>
                    <a:pt x="1159637" y="286648"/>
                  </a:lnTo>
                  <a:lnTo>
                    <a:pt x="1212874" y="250712"/>
                  </a:lnTo>
                  <a:lnTo>
                    <a:pt x="1240948" y="211256"/>
                  </a:lnTo>
                  <a:lnTo>
                    <a:pt x="1244600" y="190500"/>
                  </a:lnTo>
                  <a:lnTo>
                    <a:pt x="1240948" y="169742"/>
                  </a:lnTo>
                  <a:lnTo>
                    <a:pt x="1212874" y="130287"/>
                  </a:lnTo>
                  <a:lnTo>
                    <a:pt x="1159637" y="94350"/>
                  </a:lnTo>
                  <a:lnTo>
                    <a:pt x="1124532" y="77993"/>
                  </a:lnTo>
                  <a:lnTo>
                    <a:pt x="1084274" y="62863"/>
                  </a:lnTo>
                  <a:lnTo>
                    <a:pt x="1039245" y="49079"/>
                  </a:lnTo>
                  <a:lnTo>
                    <a:pt x="989822" y="36755"/>
                  </a:lnTo>
                  <a:lnTo>
                    <a:pt x="936386" y="26008"/>
                  </a:lnTo>
                  <a:lnTo>
                    <a:pt x="879317" y="16955"/>
                  </a:lnTo>
                  <a:lnTo>
                    <a:pt x="818995" y="9711"/>
                  </a:lnTo>
                  <a:lnTo>
                    <a:pt x="755798" y="4393"/>
                  </a:lnTo>
                  <a:lnTo>
                    <a:pt x="690106" y="1117"/>
                  </a:lnTo>
                  <a:lnTo>
                    <a:pt x="62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80145" y="2428124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83395" y="2599574"/>
              <a:ext cx="241300" cy="190500"/>
            </a:xfrm>
            <a:custGeom>
              <a:avLst/>
              <a:gdLst/>
              <a:ahLst/>
              <a:cxnLst/>
              <a:rect l="l" t="t" r="r" b="b"/>
              <a:pathLst>
                <a:path w="241300" h="190500">
                  <a:moveTo>
                    <a:pt x="0" y="0"/>
                  </a:moveTo>
                  <a:lnTo>
                    <a:pt x="241300" y="190500"/>
                  </a:lnTo>
                </a:path>
              </a:pathLst>
            </a:custGeom>
            <a:ln w="12700">
              <a:solidFill>
                <a:srgbClr val="76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57995" y="2574174"/>
              <a:ext cx="596900" cy="88900"/>
            </a:xfrm>
            <a:custGeom>
              <a:avLst/>
              <a:gdLst/>
              <a:ahLst/>
              <a:cxnLst/>
              <a:rect l="l" t="t" r="r" b="b"/>
              <a:pathLst>
                <a:path w="596900" h="88900">
                  <a:moveTo>
                    <a:pt x="0" y="0"/>
                  </a:moveTo>
                  <a:lnTo>
                    <a:pt x="596900" y="88900"/>
                  </a:lnTo>
                </a:path>
              </a:pathLst>
            </a:custGeom>
            <a:ln w="12700">
              <a:solidFill>
                <a:srgbClr val="76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61209" y="2428124"/>
              <a:ext cx="781050" cy="234950"/>
            </a:xfrm>
            <a:custGeom>
              <a:avLst/>
              <a:gdLst/>
              <a:ahLst/>
              <a:cxnLst/>
              <a:rect l="l" t="t" r="r" b="b"/>
              <a:pathLst>
                <a:path w="781050" h="234950">
                  <a:moveTo>
                    <a:pt x="780723" y="0"/>
                  </a:moveTo>
                  <a:lnTo>
                    <a:pt x="0" y="23495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57997" y="2663074"/>
              <a:ext cx="1083945" cy="57150"/>
            </a:xfrm>
            <a:custGeom>
              <a:avLst/>
              <a:gdLst/>
              <a:ahLst/>
              <a:cxnLst/>
              <a:rect l="l" t="t" r="r" b="b"/>
              <a:pathLst>
                <a:path w="1083945" h="57150">
                  <a:moveTo>
                    <a:pt x="0" y="57150"/>
                  </a:moveTo>
                  <a:lnTo>
                    <a:pt x="1083935" y="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6045" y="3017086"/>
              <a:ext cx="825500" cy="224154"/>
            </a:xfrm>
            <a:custGeom>
              <a:avLst/>
              <a:gdLst/>
              <a:ahLst/>
              <a:cxnLst/>
              <a:rect l="l" t="t" r="r" b="b"/>
              <a:pathLst>
                <a:path w="825500" h="224155">
                  <a:moveTo>
                    <a:pt x="0" y="111919"/>
                  </a:moveTo>
                  <a:lnTo>
                    <a:pt x="25822" y="72866"/>
                  </a:lnTo>
                  <a:lnTo>
                    <a:pt x="97073" y="39811"/>
                  </a:lnTo>
                  <a:lnTo>
                    <a:pt x="146820" y="26321"/>
                  </a:lnTo>
                  <a:lnTo>
                    <a:pt x="204427" y="15280"/>
                  </a:lnTo>
                  <a:lnTo>
                    <a:pt x="268728" y="7001"/>
                  </a:lnTo>
                  <a:lnTo>
                    <a:pt x="338557" y="1803"/>
                  </a:lnTo>
                  <a:lnTo>
                    <a:pt x="412750" y="0"/>
                  </a:lnTo>
                  <a:lnTo>
                    <a:pt x="486942" y="1803"/>
                  </a:lnTo>
                  <a:lnTo>
                    <a:pt x="556771" y="7001"/>
                  </a:lnTo>
                  <a:lnTo>
                    <a:pt x="621072" y="15280"/>
                  </a:lnTo>
                  <a:lnTo>
                    <a:pt x="678679" y="26321"/>
                  </a:lnTo>
                  <a:lnTo>
                    <a:pt x="728426" y="39811"/>
                  </a:lnTo>
                  <a:lnTo>
                    <a:pt x="769147" y="55431"/>
                  </a:lnTo>
                  <a:lnTo>
                    <a:pt x="818850" y="91801"/>
                  </a:lnTo>
                  <a:lnTo>
                    <a:pt x="825500" y="111919"/>
                  </a:lnTo>
                  <a:lnTo>
                    <a:pt x="818850" y="132036"/>
                  </a:lnTo>
                  <a:lnTo>
                    <a:pt x="769147" y="168406"/>
                  </a:lnTo>
                  <a:lnTo>
                    <a:pt x="728426" y="184026"/>
                  </a:lnTo>
                  <a:lnTo>
                    <a:pt x="678679" y="197516"/>
                  </a:lnTo>
                  <a:lnTo>
                    <a:pt x="621072" y="208557"/>
                  </a:lnTo>
                  <a:lnTo>
                    <a:pt x="556771" y="216836"/>
                  </a:lnTo>
                  <a:lnTo>
                    <a:pt x="486942" y="222034"/>
                  </a:lnTo>
                  <a:lnTo>
                    <a:pt x="412750" y="223838"/>
                  </a:lnTo>
                  <a:lnTo>
                    <a:pt x="338557" y="222034"/>
                  </a:lnTo>
                  <a:lnTo>
                    <a:pt x="268728" y="216836"/>
                  </a:lnTo>
                  <a:lnTo>
                    <a:pt x="204427" y="208557"/>
                  </a:lnTo>
                  <a:lnTo>
                    <a:pt x="146820" y="197516"/>
                  </a:lnTo>
                  <a:lnTo>
                    <a:pt x="97073" y="184026"/>
                  </a:lnTo>
                  <a:lnTo>
                    <a:pt x="56352" y="168406"/>
                  </a:lnTo>
                  <a:lnTo>
                    <a:pt x="6649" y="132036"/>
                  </a:lnTo>
                  <a:lnTo>
                    <a:pt x="0" y="111919"/>
                  </a:lnTo>
                  <a:close/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08745" y="2517024"/>
              <a:ext cx="787400" cy="203200"/>
            </a:xfrm>
            <a:custGeom>
              <a:avLst/>
              <a:gdLst/>
              <a:ahLst/>
              <a:cxnLst/>
              <a:rect l="l" t="t" r="r" b="b"/>
              <a:pathLst>
                <a:path w="787400" h="203200">
                  <a:moveTo>
                    <a:pt x="0" y="101600"/>
                  </a:moveTo>
                  <a:lnTo>
                    <a:pt x="24630" y="66148"/>
                  </a:lnTo>
                  <a:lnTo>
                    <a:pt x="92593" y="36140"/>
                  </a:lnTo>
                  <a:lnTo>
                    <a:pt x="140044" y="23895"/>
                  </a:lnTo>
                  <a:lnTo>
                    <a:pt x="194992" y="13871"/>
                  </a:lnTo>
                  <a:lnTo>
                    <a:pt x="256325" y="6356"/>
                  </a:lnTo>
                  <a:lnTo>
                    <a:pt x="322931" y="1636"/>
                  </a:lnTo>
                  <a:lnTo>
                    <a:pt x="393700" y="0"/>
                  </a:lnTo>
                  <a:lnTo>
                    <a:pt x="464468" y="1636"/>
                  </a:lnTo>
                  <a:lnTo>
                    <a:pt x="531074" y="6356"/>
                  </a:lnTo>
                  <a:lnTo>
                    <a:pt x="592407" y="13871"/>
                  </a:lnTo>
                  <a:lnTo>
                    <a:pt x="647355" y="23895"/>
                  </a:lnTo>
                  <a:lnTo>
                    <a:pt x="694806" y="36140"/>
                  </a:lnTo>
                  <a:lnTo>
                    <a:pt x="733648" y="50320"/>
                  </a:lnTo>
                  <a:lnTo>
                    <a:pt x="781056" y="83337"/>
                  </a:lnTo>
                  <a:lnTo>
                    <a:pt x="787400" y="101600"/>
                  </a:lnTo>
                  <a:lnTo>
                    <a:pt x="781056" y="119862"/>
                  </a:lnTo>
                  <a:lnTo>
                    <a:pt x="733648" y="152879"/>
                  </a:lnTo>
                  <a:lnTo>
                    <a:pt x="694806" y="167059"/>
                  </a:lnTo>
                  <a:lnTo>
                    <a:pt x="647355" y="179304"/>
                  </a:lnTo>
                  <a:lnTo>
                    <a:pt x="592407" y="189328"/>
                  </a:lnTo>
                  <a:lnTo>
                    <a:pt x="531074" y="196843"/>
                  </a:lnTo>
                  <a:lnTo>
                    <a:pt x="464468" y="201563"/>
                  </a:lnTo>
                  <a:lnTo>
                    <a:pt x="393700" y="203200"/>
                  </a:lnTo>
                  <a:lnTo>
                    <a:pt x="322931" y="201563"/>
                  </a:lnTo>
                  <a:lnTo>
                    <a:pt x="256325" y="196843"/>
                  </a:lnTo>
                  <a:lnTo>
                    <a:pt x="194992" y="189328"/>
                  </a:lnTo>
                  <a:lnTo>
                    <a:pt x="140044" y="179304"/>
                  </a:lnTo>
                  <a:lnTo>
                    <a:pt x="92593" y="167059"/>
                  </a:lnTo>
                  <a:lnTo>
                    <a:pt x="53751" y="152879"/>
                  </a:lnTo>
                  <a:lnTo>
                    <a:pt x="6343" y="119862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96045" y="2618624"/>
              <a:ext cx="0" cy="508000"/>
            </a:xfrm>
            <a:custGeom>
              <a:avLst/>
              <a:gdLst/>
              <a:ahLst/>
              <a:cxnLst/>
              <a:rect l="l" t="t" r="r" b="b"/>
              <a:pathLst>
                <a:path h="508000">
                  <a:moveTo>
                    <a:pt x="0" y="0"/>
                  </a:moveTo>
                  <a:lnTo>
                    <a:pt x="1" y="50800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96145" y="2618624"/>
              <a:ext cx="0" cy="546100"/>
            </a:xfrm>
            <a:custGeom>
              <a:avLst/>
              <a:gdLst/>
              <a:ahLst/>
              <a:cxnLst/>
              <a:rect l="l" t="t" r="r" b="b"/>
              <a:pathLst>
                <a:path h="546100">
                  <a:moveTo>
                    <a:pt x="0" y="0"/>
                  </a:moveTo>
                  <a:lnTo>
                    <a:pt x="1" y="546100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02495" y="2980574"/>
              <a:ext cx="552450" cy="57150"/>
            </a:xfrm>
            <a:custGeom>
              <a:avLst/>
              <a:gdLst/>
              <a:ahLst/>
              <a:cxnLst/>
              <a:rect l="l" t="t" r="r" b="b"/>
              <a:pathLst>
                <a:path w="552450" h="57150">
                  <a:moveTo>
                    <a:pt x="0" y="0"/>
                  </a:moveTo>
                  <a:lnTo>
                    <a:pt x="552450" y="5715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18145" y="2562859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563C1"/>
                </a:solidFill>
                <a:latin typeface="Arial"/>
                <a:cs typeface="Arial"/>
              </a:rPr>
              <a:t>Head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95945" y="2593224"/>
            <a:ext cx="2203450" cy="781050"/>
            <a:chOff x="7895945" y="2593224"/>
            <a:chExt cx="2203450" cy="781050"/>
          </a:xfrm>
        </p:grpSpPr>
        <p:sp>
          <p:nvSpPr>
            <p:cNvPr id="35" name="object 35"/>
            <p:cNvSpPr/>
            <p:nvPr/>
          </p:nvSpPr>
          <p:spPr>
            <a:xfrm>
              <a:off x="8315045" y="2593224"/>
              <a:ext cx="0" cy="596900"/>
            </a:xfrm>
            <a:custGeom>
              <a:avLst/>
              <a:gdLst/>
              <a:ahLst/>
              <a:cxnLst/>
              <a:rect l="l" t="t" r="r" b="b"/>
              <a:pathLst>
                <a:path h="596900">
                  <a:moveTo>
                    <a:pt x="0" y="0"/>
                  </a:moveTo>
                  <a:lnTo>
                    <a:pt x="1" y="596900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02345" y="2617036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700" y="1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27745" y="2821824"/>
              <a:ext cx="367030" cy="0"/>
            </a:xfrm>
            <a:custGeom>
              <a:avLst/>
              <a:gdLst/>
              <a:ahLst/>
              <a:cxnLst/>
              <a:rect l="l" t="t" r="r" b="b"/>
              <a:pathLst>
                <a:path w="367029">
                  <a:moveTo>
                    <a:pt x="0" y="0"/>
                  </a:moveTo>
                  <a:lnTo>
                    <a:pt x="366713" y="1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27745" y="3012324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300" y="1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27745" y="3190124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300" y="1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95945" y="2923424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4318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24745" y="3266324"/>
              <a:ext cx="368300" cy="101600"/>
            </a:xfrm>
            <a:custGeom>
              <a:avLst/>
              <a:gdLst/>
              <a:ahLst/>
              <a:cxnLst/>
              <a:rect l="l" t="t" r="r" b="b"/>
              <a:pathLst>
                <a:path w="368300" h="101600">
                  <a:moveTo>
                    <a:pt x="0" y="0"/>
                  </a:moveTo>
                  <a:lnTo>
                    <a:pt x="368300" y="101600"/>
                  </a:lnTo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067645" y="2261108"/>
            <a:ext cx="863600" cy="12020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9700" marR="68580" indent="-13335">
              <a:lnSpc>
                <a:spcPct val="102200"/>
              </a:lnSpc>
              <a:spcBef>
                <a:spcPts val="50"/>
              </a:spcBef>
            </a:pPr>
            <a:r>
              <a:rPr sz="1800" spc="-10" dirty="0">
                <a:latin typeface="Arial"/>
                <a:cs typeface="Arial"/>
              </a:rPr>
              <a:t>Sector Track</a:t>
            </a:r>
            <a:endParaRPr sz="1800">
              <a:latin typeface="Arial"/>
              <a:cs typeface="Arial"/>
            </a:endParaRPr>
          </a:p>
          <a:p>
            <a:pPr marL="25400" marR="5080" indent="-12700">
              <a:lnSpc>
                <a:spcPct val="111100"/>
              </a:lnSpc>
              <a:spcBef>
                <a:spcPts val="95"/>
              </a:spcBef>
            </a:pPr>
            <a:r>
              <a:rPr sz="1800" spc="-10" dirty="0">
                <a:latin typeface="Arial"/>
                <a:cs typeface="Arial"/>
              </a:rPr>
              <a:t>Cylinder Platter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131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Typical</a:t>
            </a:r>
            <a:r>
              <a:rPr spc="-80" dirty="0"/>
              <a:t> </a:t>
            </a:r>
            <a:r>
              <a:rPr dirty="0"/>
              <a:t>Numbers</a:t>
            </a:r>
            <a:r>
              <a:rPr spc="-7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Magnetic</a:t>
            </a:r>
            <a:r>
              <a:rPr spc="-70" dirty="0"/>
              <a:t> </a:t>
            </a:r>
            <a:r>
              <a:rPr spc="-20" dirty="0"/>
              <a:t>Disk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58996" y="1114996"/>
          <a:ext cx="7835900" cy="477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Parameter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Info</a:t>
                      </a:r>
                      <a:r>
                        <a:rPr sz="1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Range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58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seek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14"/>
                        </a:lnSpc>
                        <a:spcBef>
                          <a:spcPts val="26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Typically</a:t>
                      </a:r>
                      <a:r>
                        <a:rPr sz="16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5-10</a:t>
                      </a:r>
                      <a:r>
                        <a:rPr sz="16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milliseconds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7630">
                        <a:lnSpc>
                          <a:spcPts val="1914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Depending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reference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locality,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actual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25-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33%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number.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135">
                <a:tc>
                  <a:txBody>
                    <a:bodyPr/>
                    <a:lstStyle/>
                    <a:p>
                      <a:pPr marL="87630" marR="269875">
                        <a:lnSpc>
                          <a:spcPts val="1910"/>
                        </a:lnSpc>
                        <a:spcBef>
                          <a:spcPts val="33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rotational latency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360045">
                        <a:lnSpc>
                          <a:spcPts val="1910"/>
                        </a:lnSpc>
                        <a:spcBef>
                          <a:spcPts val="33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laptop/desktop</a:t>
                      </a:r>
                      <a:r>
                        <a:rPr sz="1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disks</a:t>
                      </a:r>
                      <a:r>
                        <a:rPr sz="1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rotate</a:t>
                      </a:r>
                      <a:r>
                        <a:rPr sz="16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3600-7200</a:t>
                      </a:r>
                      <a:r>
                        <a:rPr sz="1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RPM</a:t>
                      </a:r>
                      <a:r>
                        <a:rPr sz="1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(16-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ms/rotation).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Server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disks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up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15,000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RPM.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7630" marR="1332865">
                        <a:lnSpc>
                          <a:spcPts val="191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latency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halfway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around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disk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yielding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corresponding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times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8-4</a:t>
                      </a:r>
                      <a:r>
                        <a:rPr sz="1600" b="1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milliseconds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Controller</a:t>
                      </a:r>
                      <a:r>
                        <a:rPr sz="1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Depends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controller</a:t>
                      </a:r>
                      <a:r>
                        <a:rPr sz="16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hardware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995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Transfer</a:t>
                      </a:r>
                      <a:r>
                        <a:rPr sz="16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time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3249295">
                        <a:lnSpc>
                          <a:spcPts val="1730"/>
                        </a:lnSpc>
                        <a:spcBef>
                          <a:spcPts val="12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Typically</a:t>
                      </a:r>
                      <a:r>
                        <a:rPr sz="16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6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600" b="1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latin typeface="Arial"/>
                          <a:cs typeface="Arial"/>
                        </a:rPr>
                        <a:t>MB/s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Depends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on: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62635" marR="593090" indent="-259715">
                        <a:lnSpc>
                          <a:spcPts val="1540"/>
                        </a:lnSpc>
                        <a:spcBef>
                          <a:spcPts val="240"/>
                        </a:spcBef>
                        <a:buChar char="•"/>
                        <a:tabLst>
                          <a:tab pos="762635" algn="l"/>
                          <a:tab pos="763270" algn="l"/>
                        </a:tabLst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Transfer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size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(usually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sector):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512B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1KB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per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sector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62635" indent="-260350">
                        <a:lnSpc>
                          <a:spcPts val="1739"/>
                        </a:lnSpc>
                        <a:buChar char="•"/>
                        <a:tabLst>
                          <a:tab pos="762635" algn="l"/>
                          <a:tab pos="763270" algn="l"/>
                        </a:tabLst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Rotation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speed: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3600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RPM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15000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RPM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62635" indent="-260350">
                        <a:lnSpc>
                          <a:spcPts val="1725"/>
                        </a:lnSpc>
                        <a:buChar char="•"/>
                        <a:tabLst>
                          <a:tab pos="762635" algn="l"/>
                          <a:tab pos="763270" algn="l"/>
                        </a:tabLst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Recording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density: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bits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6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inch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track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62635" indent="-260350">
                        <a:lnSpc>
                          <a:spcPts val="1825"/>
                        </a:lnSpc>
                        <a:buChar char="•"/>
                        <a:tabLst>
                          <a:tab pos="762635" algn="l"/>
                          <a:tab pos="763270" algn="l"/>
                        </a:tabLst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Diameter: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ranges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5.25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Cost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914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Drops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factor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two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every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1.5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(or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even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faster).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7630">
                        <a:lnSpc>
                          <a:spcPts val="1914"/>
                        </a:lnSpc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$0.03-0.07/GB</a:t>
                      </a:r>
                      <a:r>
                        <a:rPr sz="1600" b="1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600" b="1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latin typeface="Arial"/>
                          <a:cs typeface="Arial"/>
                        </a:rPr>
                        <a:t>2013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Intelligence</a:t>
            </a:r>
            <a:r>
              <a:rPr spc="-3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controller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44956"/>
            <a:ext cx="11288395" cy="48628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5" dirty="0">
                <a:latin typeface="Gulim"/>
                <a:cs typeface="Gulim"/>
              </a:rPr>
              <a:t>Sectors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contain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sophisticated</a:t>
            </a:r>
            <a:r>
              <a:rPr sz="2400" spc="-8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error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correcting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codes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Gulim"/>
                <a:cs typeface="Gulim"/>
              </a:rPr>
              <a:t>Disk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head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magnet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70" dirty="0">
                <a:latin typeface="Gulim"/>
                <a:cs typeface="Gulim"/>
              </a:rPr>
              <a:t>has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field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wider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than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track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Gulim"/>
                <a:cs typeface="Gulim"/>
              </a:rPr>
              <a:t>Hide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corruptions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due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neighboring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track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writes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Gulim"/>
                <a:cs typeface="Gulim"/>
              </a:rPr>
              <a:t>Sector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sparing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Gulim"/>
                <a:cs typeface="Gulim"/>
              </a:rPr>
              <a:t>Remap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bad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95" dirty="0">
                <a:latin typeface="Gulim"/>
                <a:cs typeface="Gulim"/>
              </a:rPr>
              <a:t>sectors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transparently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spare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95" dirty="0">
                <a:latin typeface="Gulim"/>
                <a:cs typeface="Gulim"/>
              </a:rPr>
              <a:t>sectors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on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65" dirty="0">
                <a:latin typeface="Gulim"/>
                <a:cs typeface="Gulim"/>
              </a:rPr>
              <a:t>same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surface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latin typeface="Gulim"/>
                <a:cs typeface="Gulim"/>
              </a:rPr>
              <a:t>Slip</a:t>
            </a:r>
            <a:r>
              <a:rPr sz="2400" spc="-13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sparing</a:t>
            </a:r>
            <a:endParaRPr sz="2400">
              <a:latin typeface="Gulim"/>
              <a:cs typeface="Gulim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Gulim"/>
                <a:cs typeface="Gulim"/>
              </a:rPr>
              <a:t>Remap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all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95" dirty="0">
                <a:latin typeface="Gulim"/>
                <a:cs typeface="Gulim"/>
              </a:rPr>
              <a:t>sectors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(when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there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40" dirty="0">
                <a:latin typeface="Gulim"/>
                <a:cs typeface="Gulim"/>
              </a:rPr>
              <a:t>is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bad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65" dirty="0">
                <a:latin typeface="Gulim"/>
                <a:cs typeface="Gulim"/>
              </a:rPr>
              <a:t>sector)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preserve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sequential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behav </a:t>
            </a:r>
            <a:r>
              <a:rPr sz="2400" spc="-25" dirty="0">
                <a:latin typeface="Gulim"/>
                <a:cs typeface="Gulim"/>
              </a:rPr>
              <a:t>ior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5" dirty="0">
                <a:latin typeface="Gulim"/>
                <a:cs typeface="Gulim"/>
              </a:rPr>
              <a:t>Track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skewing</a:t>
            </a:r>
            <a:endParaRPr sz="2400">
              <a:latin typeface="Gulim"/>
              <a:cs typeface="Gulim"/>
            </a:endParaRPr>
          </a:p>
          <a:p>
            <a:pPr marL="697865" marR="87630" lvl="1" indent="-228600">
              <a:lnSpc>
                <a:spcPts val="2590"/>
              </a:lnSpc>
              <a:spcBef>
                <a:spcPts val="4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latin typeface="Gulim"/>
                <a:cs typeface="Gulim"/>
              </a:rPr>
              <a:t>Sector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numbers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offset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from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one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track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next,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allow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55" dirty="0">
                <a:latin typeface="Gulim"/>
                <a:cs typeface="Gulim"/>
              </a:rPr>
              <a:t>disk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head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m </a:t>
            </a:r>
            <a:r>
              <a:rPr sz="2400" dirty="0">
                <a:latin typeface="Gulim"/>
                <a:cs typeface="Gulim"/>
              </a:rPr>
              <a:t>ovement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5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sequential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ops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45" dirty="0">
                <a:latin typeface="Gulim"/>
                <a:cs typeface="Gulim"/>
              </a:rPr>
              <a:t>…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133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</a:t>
            </a:r>
            <a:r>
              <a:rPr spc="-10" dirty="0"/>
              <a:t> </a:t>
            </a:r>
            <a:r>
              <a:rPr spc="-25" dirty="0"/>
              <a:t>1.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0302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long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complete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500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random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75" dirty="0">
                <a:latin typeface="Gulim"/>
                <a:cs typeface="Gulim"/>
              </a:rPr>
              <a:t>reads,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FIFO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order?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134</a:t>
            </a:r>
            <a:endParaRPr sz="1800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52" y="1059180"/>
            <a:ext cx="11154410" cy="286321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marR="5080" indent="-228600">
              <a:lnSpc>
                <a:spcPts val="3410"/>
              </a:lnSpc>
              <a:spcBef>
                <a:spcPts val="57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85" dirty="0">
                <a:latin typeface="Gulim"/>
                <a:cs typeface="Gulim"/>
              </a:rPr>
              <a:t>How</a:t>
            </a:r>
            <a:r>
              <a:rPr sz="3200" spc="-14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long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75" dirty="0">
                <a:latin typeface="Gulim"/>
                <a:cs typeface="Gulim"/>
              </a:rPr>
              <a:t>to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-10" dirty="0">
                <a:latin typeface="Gulim"/>
                <a:cs typeface="Gulim"/>
              </a:rPr>
              <a:t>complete</a:t>
            </a:r>
            <a:r>
              <a:rPr sz="3200" spc="-130" dirty="0">
                <a:latin typeface="Gulim"/>
                <a:cs typeface="Gulim"/>
              </a:rPr>
              <a:t> </a:t>
            </a:r>
            <a:r>
              <a:rPr sz="3200" spc="85" dirty="0">
                <a:latin typeface="Gulim"/>
                <a:cs typeface="Gulim"/>
              </a:rPr>
              <a:t>500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random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-60" dirty="0">
                <a:latin typeface="Gulim"/>
                <a:cs typeface="Gulim"/>
              </a:rPr>
              <a:t>disk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-80" dirty="0">
                <a:latin typeface="Gulim"/>
                <a:cs typeface="Gulim"/>
              </a:rPr>
              <a:t>reads,</a:t>
            </a:r>
            <a:r>
              <a:rPr sz="3200" spc="-13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in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-170" dirty="0">
                <a:latin typeface="Gulim"/>
                <a:cs typeface="Gulim"/>
              </a:rPr>
              <a:t>FIFO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200" spc="-25" dirty="0">
                <a:latin typeface="Gulim"/>
                <a:cs typeface="Gulim"/>
              </a:rPr>
              <a:t>ord er?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90" dirty="0">
                <a:latin typeface="Gulim"/>
                <a:cs typeface="Gulim"/>
              </a:rPr>
              <a:t>Seek: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average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10.5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msec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Gulim"/>
                <a:cs typeface="Gulim"/>
              </a:rPr>
              <a:t>Rotation: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average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4.15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msec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70" dirty="0">
                <a:latin typeface="Gulim"/>
                <a:cs typeface="Gulim"/>
              </a:rPr>
              <a:t>Transfer: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335" dirty="0">
                <a:latin typeface="Gulim"/>
                <a:cs typeface="Gulim"/>
              </a:rPr>
              <a:t>5-</a:t>
            </a:r>
            <a:r>
              <a:rPr sz="2800" spc="80" dirty="0">
                <a:latin typeface="Gulim"/>
                <a:cs typeface="Gulim"/>
              </a:rPr>
              <a:t>10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usec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85" dirty="0">
                <a:latin typeface="Gulim"/>
                <a:cs typeface="Gulim"/>
              </a:rPr>
              <a:t>500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spc="335" dirty="0">
                <a:latin typeface="Gulim"/>
                <a:cs typeface="Gulim"/>
              </a:rPr>
              <a:t>*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(10.5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spc="80" dirty="0">
                <a:latin typeface="Gulim"/>
                <a:cs typeface="Gulim"/>
              </a:rPr>
              <a:t>+</a:t>
            </a:r>
            <a:r>
              <a:rPr sz="3200" spc="-10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4.15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spc="80" dirty="0">
                <a:latin typeface="Gulim"/>
                <a:cs typeface="Gulim"/>
              </a:rPr>
              <a:t>+</a:t>
            </a:r>
            <a:r>
              <a:rPr sz="3200" spc="-10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0.01)/1000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spc="80" dirty="0">
                <a:latin typeface="Gulim"/>
                <a:cs typeface="Gulim"/>
              </a:rPr>
              <a:t>=</a:t>
            </a:r>
            <a:r>
              <a:rPr sz="3200" spc="-100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7.3</a:t>
            </a:r>
            <a:r>
              <a:rPr sz="3200" spc="-95" dirty="0">
                <a:latin typeface="Gulim"/>
                <a:cs typeface="Gulim"/>
              </a:rPr>
              <a:t> </a:t>
            </a:r>
            <a:r>
              <a:rPr sz="3200" spc="-10" dirty="0">
                <a:latin typeface="Gulim"/>
                <a:cs typeface="Gulim"/>
              </a:rPr>
              <a:t>seconds</a:t>
            </a:r>
            <a:endParaRPr sz="32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135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</a:t>
            </a:r>
            <a:r>
              <a:rPr spc="-10" dirty="0"/>
              <a:t> </a:t>
            </a:r>
            <a:r>
              <a:rPr spc="-25" dirty="0"/>
              <a:t>2.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8374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long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complete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500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sequential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reads?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136</a:t>
            </a:r>
            <a:endParaRPr sz="1800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52" y="1073403"/>
            <a:ext cx="11297285" cy="401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long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complete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500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sequential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reads?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85" dirty="0">
                <a:latin typeface="Gulim"/>
                <a:cs typeface="Gulim"/>
              </a:rPr>
              <a:t>Seek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Time: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10.5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ms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(to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reach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first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sector)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Gulim"/>
                <a:cs typeface="Gulim"/>
              </a:rPr>
              <a:t>Rotation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Time: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4.15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ms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(to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reach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first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sector)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65" dirty="0">
                <a:latin typeface="Gulim"/>
                <a:cs typeface="Gulim"/>
              </a:rPr>
              <a:t>Transfer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Time: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(outer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track)</a:t>
            </a:r>
            <a:endParaRPr sz="2800">
              <a:latin typeface="Gulim"/>
              <a:cs typeface="Gulim"/>
            </a:endParaRPr>
          </a:p>
          <a:p>
            <a:pPr marL="926465">
              <a:lnSpc>
                <a:spcPct val="100000"/>
              </a:lnSpc>
              <a:spcBef>
                <a:spcPts val="145"/>
              </a:spcBef>
            </a:pPr>
            <a:r>
              <a:rPr sz="2800" spc="80" dirty="0">
                <a:latin typeface="Gulim"/>
                <a:cs typeface="Gulim"/>
              </a:rPr>
              <a:t>500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10" dirty="0">
                <a:latin typeface="Gulim"/>
                <a:cs typeface="Gulim"/>
              </a:rPr>
              <a:t>sectors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290" dirty="0">
                <a:latin typeface="Gulim"/>
                <a:cs typeface="Gulim"/>
              </a:rPr>
              <a:t>*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512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bytes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30" dirty="0">
                <a:latin typeface="Gulim"/>
                <a:cs typeface="Gulim"/>
              </a:rPr>
              <a:t>/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128MB/sec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=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2ms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latin typeface="Gulim"/>
                <a:cs typeface="Gulim"/>
              </a:rPr>
              <a:t>Total: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10.5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+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4.15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+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2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=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16.7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ms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125" dirty="0">
                <a:latin typeface="Gulim"/>
                <a:cs typeface="Gulim"/>
              </a:rPr>
              <a:t>Might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need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extra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head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or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track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switch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(+1ms)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300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20" dirty="0">
                <a:latin typeface="Gulim"/>
                <a:cs typeface="Gulim"/>
              </a:rPr>
              <a:t>Track </a:t>
            </a:r>
            <a:r>
              <a:rPr sz="2800" dirty="0">
                <a:latin typeface="Gulim"/>
                <a:cs typeface="Gulim"/>
              </a:rPr>
              <a:t>buffer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may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allow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some</a:t>
            </a:r>
            <a:r>
              <a:rPr sz="2800" spc="-110" dirty="0">
                <a:latin typeface="Gulim"/>
                <a:cs typeface="Gulim"/>
              </a:rPr>
              <a:t> sectors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read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off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75" dirty="0">
                <a:latin typeface="Gulim"/>
                <a:cs typeface="Gulim"/>
              </a:rPr>
              <a:t>out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or </a:t>
            </a:r>
            <a:r>
              <a:rPr sz="2800" dirty="0">
                <a:latin typeface="Gulim"/>
                <a:cs typeface="Gulim"/>
              </a:rPr>
              <a:t>der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95" dirty="0">
                <a:latin typeface="Gulim"/>
                <a:cs typeface="Gulim"/>
              </a:rPr>
              <a:t>(-</a:t>
            </a:r>
            <a:r>
              <a:rPr sz="2800" spc="-20" dirty="0">
                <a:latin typeface="Gulim"/>
                <a:cs typeface="Gulim"/>
              </a:rPr>
              <a:t>2ms)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4587494"/>
            <a:ext cx="11575415" cy="1765300"/>
            <a:chOff x="308474" y="4587494"/>
            <a:chExt cx="11575415" cy="176530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2716" y="4587494"/>
              <a:ext cx="7846567" cy="175184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137</a:t>
            </a:r>
            <a:endParaRPr sz="1800">
              <a:latin typeface="Gulim"/>
              <a:cs typeface="Guli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Solid</a:t>
            </a:r>
            <a:r>
              <a:rPr spc="-5" dirty="0"/>
              <a:t> </a:t>
            </a:r>
            <a:r>
              <a:rPr dirty="0"/>
              <a:t>State</a:t>
            </a:r>
            <a:r>
              <a:rPr spc="-10" dirty="0"/>
              <a:t> </a:t>
            </a:r>
            <a:r>
              <a:rPr dirty="0"/>
              <a:t>Disks</a:t>
            </a:r>
            <a:r>
              <a:rPr spc="-10" dirty="0"/>
              <a:t> (SSDs)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7352" y="1060196"/>
            <a:ext cx="11207750" cy="34518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1995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Replace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rotating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magnetic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media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non-volatile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(battery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backe 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DRAM)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2009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 Use NAND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Multi-</a:t>
            </a:r>
            <a:r>
              <a:rPr sz="2400" dirty="0">
                <a:latin typeface="Arial"/>
                <a:cs typeface="Arial"/>
              </a:rPr>
              <a:t>Level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(2-bit/cell) flash </a:t>
            </a:r>
            <a:r>
              <a:rPr sz="2400" spc="-10" dirty="0"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33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Sector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(4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KB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page)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addressable,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stores</a:t>
            </a:r>
            <a:r>
              <a:rPr sz="2000" spc="-10" dirty="0">
                <a:latin typeface="Arial"/>
                <a:cs typeface="Arial"/>
              </a:rPr>
              <a:t> 4-</a:t>
            </a:r>
            <a:r>
              <a:rPr sz="2000" dirty="0">
                <a:latin typeface="Arial"/>
                <a:cs typeface="Arial"/>
              </a:rPr>
              <a:t>64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65" dirty="0">
                <a:latin typeface="Dotum"/>
                <a:cs typeface="Dotum"/>
              </a:rPr>
              <a:t>“</a:t>
            </a:r>
            <a:r>
              <a:rPr sz="2000" spc="-65" dirty="0">
                <a:latin typeface="Arial"/>
                <a:cs typeface="Arial"/>
              </a:rPr>
              <a:t>pages</a:t>
            </a:r>
            <a:r>
              <a:rPr sz="2000" spc="-65" dirty="0">
                <a:latin typeface="Dotum"/>
                <a:cs typeface="Dotum"/>
              </a:rPr>
              <a:t>”</a:t>
            </a:r>
            <a:r>
              <a:rPr sz="2000" spc="-120" dirty="0">
                <a:latin typeface="Dotum"/>
                <a:cs typeface="Dotum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10" dirty="0">
                <a:latin typeface="Arial"/>
                <a:cs typeface="Arial"/>
              </a:rPr>
              <a:t> block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No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moving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(no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rotate/seek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motors)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Eliminates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rotational delay</a:t>
            </a:r>
            <a:r>
              <a:rPr sz="2000" spc="-10" dirty="0">
                <a:latin typeface="Arial"/>
                <a:cs typeface="Arial"/>
              </a:rPr>
              <a:t> (0.1-</a:t>
            </a:r>
            <a:r>
              <a:rPr sz="2000" dirty="0">
                <a:latin typeface="Arial"/>
                <a:cs typeface="Arial"/>
              </a:rPr>
              <a:t>0.2ms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10" dirty="0">
                <a:latin typeface="Arial"/>
                <a:cs typeface="Arial"/>
              </a:rPr>
              <a:t> time)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Very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low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power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lightweight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Limited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“write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cycles”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Rapid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advance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capacity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</a:t>
            </a:r>
            <a:r>
              <a:rPr sz="2400" spc="-10" dirty="0">
                <a:latin typeface="Arial"/>
                <a:cs typeface="Arial"/>
              </a:rPr>
              <a:t> since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3769614"/>
            <a:ext cx="11594465" cy="2583180"/>
            <a:chOff x="298949" y="3769614"/>
            <a:chExt cx="11594465" cy="258318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38487" y="3788664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761996" y="0"/>
                  </a:moveTo>
                  <a:lnTo>
                    <a:pt x="152402" y="0"/>
                  </a:lnTo>
                  <a:lnTo>
                    <a:pt x="104231" y="7769"/>
                  </a:lnTo>
                  <a:lnTo>
                    <a:pt x="62395" y="29404"/>
                  </a:lnTo>
                  <a:lnTo>
                    <a:pt x="29404" y="62395"/>
                  </a:lnTo>
                  <a:lnTo>
                    <a:pt x="7769" y="104231"/>
                  </a:lnTo>
                  <a:lnTo>
                    <a:pt x="0" y="152402"/>
                  </a:lnTo>
                  <a:lnTo>
                    <a:pt x="0" y="1219197"/>
                  </a:lnTo>
                  <a:lnTo>
                    <a:pt x="7769" y="1267368"/>
                  </a:lnTo>
                  <a:lnTo>
                    <a:pt x="29404" y="1309204"/>
                  </a:lnTo>
                  <a:lnTo>
                    <a:pt x="62395" y="1342195"/>
                  </a:lnTo>
                  <a:lnTo>
                    <a:pt x="104231" y="1363830"/>
                  </a:lnTo>
                  <a:lnTo>
                    <a:pt x="152402" y="1371600"/>
                  </a:lnTo>
                  <a:lnTo>
                    <a:pt x="761996" y="1371600"/>
                  </a:lnTo>
                  <a:lnTo>
                    <a:pt x="810167" y="1363830"/>
                  </a:lnTo>
                  <a:lnTo>
                    <a:pt x="852003" y="1342195"/>
                  </a:lnTo>
                  <a:lnTo>
                    <a:pt x="884994" y="1309204"/>
                  </a:lnTo>
                  <a:lnTo>
                    <a:pt x="906630" y="1267368"/>
                  </a:lnTo>
                  <a:lnTo>
                    <a:pt x="914400" y="1219197"/>
                  </a:lnTo>
                  <a:lnTo>
                    <a:pt x="914400" y="152402"/>
                  </a:lnTo>
                  <a:lnTo>
                    <a:pt x="906630" y="104231"/>
                  </a:lnTo>
                  <a:lnTo>
                    <a:pt x="884994" y="62395"/>
                  </a:lnTo>
                  <a:lnTo>
                    <a:pt x="852003" y="29404"/>
                  </a:lnTo>
                  <a:lnTo>
                    <a:pt x="810167" y="7769"/>
                  </a:lnTo>
                  <a:lnTo>
                    <a:pt x="761996" y="0"/>
                  </a:lnTo>
                  <a:close/>
                </a:path>
              </a:pathLst>
            </a:custGeom>
            <a:solidFill>
              <a:srgbClr val="D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8487" y="3788664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0" y="152403"/>
                  </a:moveTo>
                  <a:lnTo>
                    <a:pt x="7769" y="104231"/>
                  </a:lnTo>
                  <a:lnTo>
                    <a:pt x="29404" y="62395"/>
                  </a:lnTo>
                  <a:lnTo>
                    <a:pt x="62395" y="29404"/>
                  </a:lnTo>
                  <a:lnTo>
                    <a:pt x="104231" y="7769"/>
                  </a:lnTo>
                  <a:lnTo>
                    <a:pt x="152403" y="0"/>
                  </a:lnTo>
                  <a:lnTo>
                    <a:pt x="761997" y="0"/>
                  </a:lnTo>
                  <a:lnTo>
                    <a:pt x="810168" y="7769"/>
                  </a:lnTo>
                  <a:lnTo>
                    <a:pt x="852004" y="29404"/>
                  </a:lnTo>
                  <a:lnTo>
                    <a:pt x="884995" y="62395"/>
                  </a:lnTo>
                  <a:lnTo>
                    <a:pt x="906630" y="104231"/>
                  </a:lnTo>
                  <a:lnTo>
                    <a:pt x="914400" y="152403"/>
                  </a:lnTo>
                  <a:lnTo>
                    <a:pt x="914400" y="1219197"/>
                  </a:lnTo>
                  <a:lnTo>
                    <a:pt x="906630" y="1267368"/>
                  </a:lnTo>
                  <a:lnTo>
                    <a:pt x="884995" y="1309204"/>
                  </a:lnTo>
                  <a:lnTo>
                    <a:pt x="852004" y="1342195"/>
                  </a:lnTo>
                  <a:lnTo>
                    <a:pt x="810168" y="1363830"/>
                  </a:lnTo>
                  <a:lnTo>
                    <a:pt x="761997" y="1371600"/>
                  </a:lnTo>
                  <a:lnTo>
                    <a:pt x="152403" y="1371600"/>
                  </a:lnTo>
                  <a:lnTo>
                    <a:pt x="104231" y="1363830"/>
                  </a:lnTo>
                  <a:lnTo>
                    <a:pt x="62395" y="1342195"/>
                  </a:lnTo>
                  <a:lnTo>
                    <a:pt x="29404" y="1309204"/>
                  </a:lnTo>
                  <a:lnTo>
                    <a:pt x="7769" y="1267368"/>
                  </a:lnTo>
                  <a:lnTo>
                    <a:pt x="0" y="1219197"/>
                  </a:lnTo>
                  <a:lnTo>
                    <a:pt x="0" y="15240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138</a:t>
            </a:r>
            <a:endParaRPr sz="1800">
              <a:latin typeface="Gulim"/>
              <a:cs typeface="Guli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757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52390" algn="l"/>
              </a:tabLst>
            </a:pPr>
            <a:r>
              <a:rPr dirty="0"/>
              <a:t>SSD</a:t>
            </a:r>
            <a:r>
              <a:rPr spc="-300" dirty="0"/>
              <a:t> </a:t>
            </a:r>
            <a:r>
              <a:rPr dirty="0"/>
              <a:t>Architecture</a:t>
            </a:r>
            <a:r>
              <a:rPr spc="-175" dirty="0"/>
              <a:t> </a:t>
            </a:r>
            <a:r>
              <a:rPr spc="-50" dirty="0"/>
              <a:t>–</a:t>
            </a:r>
            <a:r>
              <a:rPr dirty="0"/>
              <a:t>	</a:t>
            </a:r>
            <a:r>
              <a:rPr spc="-10" dirty="0"/>
              <a:t>Reads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1953" y="1032764"/>
            <a:ext cx="7656830" cy="26771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latin typeface="Arial"/>
                <a:cs typeface="Arial"/>
              </a:rPr>
              <a:t>Read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KB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Page: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~25 </a:t>
            </a:r>
            <a:r>
              <a:rPr sz="2400" spc="-20" dirty="0">
                <a:latin typeface="Arial"/>
                <a:cs typeface="Arial"/>
              </a:rPr>
              <a:t>usec</a:t>
            </a:r>
            <a:endParaRPr sz="24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spcBef>
                <a:spcPts val="215"/>
              </a:spcBef>
              <a:buChar char="•"/>
              <a:tabLst>
                <a:tab pos="323215" algn="l"/>
                <a:tab pos="323850" algn="l"/>
              </a:tabLst>
            </a:pPr>
            <a:r>
              <a:rPr sz="2400" dirty="0">
                <a:latin typeface="Arial"/>
                <a:cs typeface="Arial"/>
              </a:rPr>
              <a:t>No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rotational </a:t>
            </a:r>
            <a:r>
              <a:rPr sz="2400" spc="-10" dirty="0">
                <a:latin typeface="Arial"/>
                <a:cs typeface="Arial"/>
              </a:rPr>
              <a:t>latency</a:t>
            </a:r>
            <a:endParaRPr sz="24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spcBef>
                <a:spcPts val="120"/>
              </a:spcBef>
              <a:buChar char="•"/>
              <a:tabLst>
                <a:tab pos="323215" algn="l"/>
                <a:tab pos="323850" algn="l"/>
              </a:tabLst>
            </a:pPr>
            <a:r>
              <a:rPr sz="2400" dirty="0">
                <a:latin typeface="Arial"/>
                <a:cs typeface="Arial"/>
              </a:rPr>
              <a:t>Transfer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time: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4KB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723900" lvl="1" indent="-285750">
              <a:lnSpc>
                <a:spcPts val="2735"/>
              </a:lnSpc>
              <a:spcBef>
                <a:spcPts val="120"/>
              </a:spcBef>
              <a:buChar char="•"/>
              <a:tabLst>
                <a:tab pos="723265" algn="l"/>
                <a:tab pos="723900" algn="l"/>
              </a:tabLst>
            </a:pPr>
            <a:r>
              <a:rPr sz="2400" spc="-60" dirty="0">
                <a:latin typeface="Arial"/>
                <a:cs typeface="Arial"/>
              </a:rPr>
              <a:t>SATA: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300-600MB/s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=&gt;</a:t>
            </a:r>
            <a:endParaRPr sz="2400">
              <a:latin typeface="Arial"/>
              <a:cs typeface="Arial"/>
            </a:endParaRPr>
          </a:p>
          <a:p>
            <a:pPr marL="723265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~4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x10</a:t>
            </a:r>
            <a:r>
              <a:rPr sz="2400" baseline="24305" dirty="0">
                <a:latin typeface="Arial"/>
                <a:cs typeface="Arial"/>
              </a:rPr>
              <a:t>3</a:t>
            </a:r>
            <a:r>
              <a:rPr sz="2400" spc="322" baseline="243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400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10</a:t>
            </a:r>
            <a:r>
              <a:rPr sz="2400" baseline="24305" dirty="0">
                <a:latin typeface="Arial"/>
                <a:cs typeface="Arial"/>
              </a:rPr>
              <a:t>6</a:t>
            </a:r>
            <a:r>
              <a:rPr sz="2400" spc="322" baseline="243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bps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=&gt;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10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us</a:t>
            </a:r>
            <a:endParaRPr sz="24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spcBef>
                <a:spcPts val="120"/>
              </a:spcBef>
              <a:buChar char="•"/>
              <a:tabLst>
                <a:tab pos="323215" algn="l"/>
                <a:tab pos="323850" algn="l"/>
              </a:tabLst>
            </a:pP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Latency</a:t>
            </a:r>
            <a:r>
              <a:rPr sz="2400" spc="-3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Queuing</a:t>
            </a:r>
            <a:r>
              <a:rPr sz="2400" spc="-6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Time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+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Controller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time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+</a:t>
            </a:r>
            <a:r>
              <a:rPr sz="2400" spc="-2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Xfer</a:t>
            </a:r>
            <a:r>
              <a:rPr sz="2400" spc="-6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323850" indent="-285750">
              <a:lnSpc>
                <a:spcPct val="100000"/>
              </a:lnSpc>
              <a:spcBef>
                <a:spcPts val="215"/>
              </a:spcBef>
              <a:buChar char="•"/>
              <a:tabLst>
                <a:tab pos="323215" algn="l"/>
                <a:tab pos="323850" algn="l"/>
              </a:tabLst>
            </a:pP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Highest</a:t>
            </a:r>
            <a:r>
              <a:rPr sz="2400" spc="-2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563C1"/>
                </a:solidFill>
                <a:latin typeface="Arial"/>
                <a:cs typeface="Arial"/>
              </a:rPr>
              <a:t>Bandwidth:</a:t>
            </a:r>
            <a:r>
              <a:rPr sz="2400" spc="-1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Sequential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Random</a:t>
            </a:r>
            <a:r>
              <a:rPr sz="2400" spc="-10" dirty="0">
                <a:latin typeface="Arial"/>
                <a:cs typeface="Arial"/>
              </a:rPr>
              <a:t> reads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1062" y="4309364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19636" y="3769614"/>
            <a:ext cx="1257300" cy="1409700"/>
            <a:chOff x="4719636" y="3769614"/>
            <a:chExt cx="1257300" cy="1409700"/>
          </a:xfrm>
        </p:grpSpPr>
        <p:sp>
          <p:nvSpPr>
            <p:cNvPr id="13" name="object 13"/>
            <p:cNvSpPr/>
            <p:nvPr/>
          </p:nvSpPr>
          <p:spPr>
            <a:xfrm>
              <a:off x="4738686" y="3788664"/>
              <a:ext cx="1219200" cy="1371600"/>
            </a:xfrm>
            <a:custGeom>
              <a:avLst/>
              <a:gdLst/>
              <a:ahLst/>
              <a:cxnLst/>
              <a:rect l="l" t="t" r="r" b="b"/>
              <a:pathLst>
                <a:path w="1219200" h="1371600">
                  <a:moveTo>
                    <a:pt x="1015996" y="0"/>
                  </a:moveTo>
                  <a:lnTo>
                    <a:pt x="203203" y="0"/>
                  </a:lnTo>
                  <a:lnTo>
                    <a:pt x="156611" y="5366"/>
                  </a:lnTo>
                  <a:lnTo>
                    <a:pt x="113840" y="20653"/>
                  </a:lnTo>
                  <a:lnTo>
                    <a:pt x="76110" y="44641"/>
                  </a:lnTo>
                  <a:lnTo>
                    <a:pt x="44641" y="76110"/>
                  </a:lnTo>
                  <a:lnTo>
                    <a:pt x="20653" y="113840"/>
                  </a:lnTo>
                  <a:lnTo>
                    <a:pt x="5366" y="156611"/>
                  </a:lnTo>
                  <a:lnTo>
                    <a:pt x="0" y="203203"/>
                  </a:lnTo>
                  <a:lnTo>
                    <a:pt x="0" y="1168396"/>
                  </a:lnTo>
                  <a:lnTo>
                    <a:pt x="5366" y="1214988"/>
                  </a:lnTo>
                  <a:lnTo>
                    <a:pt x="20653" y="1257759"/>
                  </a:lnTo>
                  <a:lnTo>
                    <a:pt x="44641" y="1295489"/>
                  </a:lnTo>
                  <a:lnTo>
                    <a:pt x="76110" y="1326958"/>
                  </a:lnTo>
                  <a:lnTo>
                    <a:pt x="113840" y="1350946"/>
                  </a:lnTo>
                  <a:lnTo>
                    <a:pt x="156611" y="1366233"/>
                  </a:lnTo>
                  <a:lnTo>
                    <a:pt x="203203" y="1371600"/>
                  </a:lnTo>
                  <a:lnTo>
                    <a:pt x="1015996" y="1371600"/>
                  </a:lnTo>
                  <a:lnTo>
                    <a:pt x="1062588" y="1366233"/>
                  </a:lnTo>
                  <a:lnTo>
                    <a:pt x="1105359" y="1350946"/>
                  </a:lnTo>
                  <a:lnTo>
                    <a:pt x="1143089" y="1326958"/>
                  </a:lnTo>
                  <a:lnTo>
                    <a:pt x="1174558" y="1295489"/>
                  </a:lnTo>
                  <a:lnTo>
                    <a:pt x="1198546" y="1257759"/>
                  </a:lnTo>
                  <a:lnTo>
                    <a:pt x="1213833" y="1214988"/>
                  </a:lnTo>
                  <a:lnTo>
                    <a:pt x="1219200" y="1168396"/>
                  </a:lnTo>
                  <a:lnTo>
                    <a:pt x="1219200" y="203203"/>
                  </a:lnTo>
                  <a:lnTo>
                    <a:pt x="1213833" y="156611"/>
                  </a:lnTo>
                  <a:lnTo>
                    <a:pt x="1198546" y="113840"/>
                  </a:lnTo>
                  <a:lnTo>
                    <a:pt x="1174558" y="76110"/>
                  </a:lnTo>
                  <a:lnTo>
                    <a:pt x="1143089" y="44641"/>
                  </a:lnTo>
                  <a:lnTo>
                    <a:pt x="1105359" y="20653"/>
                  </a:lnTo>
                  <a:lnTo>
                    <a:pt x="1062588" y="5366"/>
                  </a:lnTo>
                  <a:lnTo>
                    <a:pt x="10159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38686" y="3788664"/>
              <a:ext cx="1219200" cy="1371600"/>
            </a:xfrm>
            <a:custGeom>
              <a:avLst/>
              <a:gdLst/>
              <a:ahLst/>
              <a:cxnLst/>
              <a:rect l="l" t="t" r="r" b="b"/>
              <a:pathLst>
                <a:path w="1219200" h="1371600">
                  <a:moveTo>
                    <a:pt x="0" y="203203"/>
                  </a:moveTo>
                  <a:lnTo>
                    <a:pt x="5366" y="156610"/>
                  </a:lnTo>
                  <a:lnTo>
                    <a:pt x="20653" y="113839"/>
                  </a:lnTo>
                  <a:lnTo>
                    <a:pt x="44641" y="76110"/>
                  </a:lnTo>
                  <a:lnTo>
                    <a:pt x="76110" y="44641"/>
                  </a:lnTo>
                  <a:lnTo>
                    <a:pt x="113839" y="20653"/>
                  </a:lnTo>
                  <a:lnTo>
                    <a:pt x="156610" y="5366"/>
                  </a:lnTo>
                  <a:lnTo>
                    <a:pt x="203203" y="0"/>
                  </a:lnTo>
                  <a:lnTo>
                    <a:pt x="1015996" y="0"/>
                  </a:lnTo>
                  <a:lnTo>
                    <a:pt x="1062588" y="5366"/>
                  </a:lnTo>
                  <a:lnTo>
                    <a:pt x="1105360" y="20653"/>
                  </a:lnTo>
                  <a:lnTo>
                    <a:pt x="1143089" y="44641"/>
                  </a:lnTo>
                  <a:lnTo>
                    <a:pt x="1174558" y="76110"/>
                  </a:lnTo>
                  <a:lnTo>
                    <a:pt x="1198546" y="113839"/>
                  </a:lnTo>
                  <a:lnTo>
                    <a:pt x="1213833" y="156610"/>
                  </a:lnTo>
                  <a:lnTo>
                    <a:pt x="1219200" y="203203"/>
                  </a:lnTo>
                  <a:lnTo>
                    <a:pt x="1219200" y="1168397"/>
                  </a:lnTo>
                  <a:lnTo>
                    <a:pt x="1213833" y="1214989"/>
                  </a:lnTo>
                  <a:lnTo>
                    <a:pt x="1198546" y="1257760"/>
                  </a:lnTo>
                  <a:lnTo>
                    <a:pt x="1174558" y="1295490"/>
                  </a:lnTo>
                  <a:lnTo>
                    <a:pt x="1143089" y="1326958"/>
                  </a:lnTo>
                  <a:lnTo>
                    <a:pt x="1105360" y="1350946"/>
                  </a:lnTo>
                  <a:lnTo>
                    <a:pt x="1062588" y="1366233"/>
                  </a:lnTo>
                  <a:lnTo>
                    <a:pt x="1015996" y="1371600"/>
                  </a:lnTo>
                  <a:lnTo>
                    <a:pt x="203203" y="1371600"/>
                  </a:lnTo>
                  <a:lnTo>
                    <a:pt x="156610" y="1366233"/>
                  </a:lnTo>
                  <a:lnTo>
                    <a:pt x="113839" y="1350946"/>
                  </a:lnTo>
                  <a:lnTo>
                    <a:pt x="76110" y="1326958"/>
                  </a:lnTo>
                  <a:lnTo>
                    <a:pt x="44641" y="1295490"/>
                  </a:lnTo>
                  <a:lnTo>
                    <a:pt x="20653" y="1257760"/>
                  </a:lnTo>
                  <a:lnTo>
                    <a:pt x="5366" y="1214989"/>
                  </a:lnTo>
                  <a:lnTo>
                    <a:pt x="0" y="1168397"/>
                  </a:lnTo>
                  <a:lnTo>
                    <a:pt x="0" y="20320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76140" y="3896614"/>
            <a:ext cx="965835" cy="1112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25"/>
              </a:spcBef>
            </a:pPr>
            <a:r>
              <a:rPr sz="1800" spc="-10" dirty="0">
                <a:latin typeface="Arial"/>
                <a:cs typeface="Arial"/>
              </a:rPr>
              <a:t>Buffer Manager (software Queue)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96036" y="3769614"/>
            <a:ext cx="1333500" cy="1409700"/>
            <a:chOff x="6396036" y="3769614"/>
            <a:chExt cx="1333500" cy="1409700"/>
          </a:xfrm>
        </p:grpSpPr>
        <p:sp>
          <p:nvSpPr>
            <p:cNvPr id="17" name="object 17"/>
            <p:cNvSpPr/>
            <p:nvPr/>
          </p:nvSpPr>
          <p:spPr>
            <a:xfrm>
              <a:off x="6415086" y="3788664"/>
              <a:ext cx="1295400" cy="1371600"/>
            </a:xfrm>
            <a:custGeom>
              <a:avLst/>
              <a:gdLst/>
              <a:ahLst/>
              <a:cxnLst/>
              <a:rect l="l" t="t" r="r" b="b"/>
              <a:pathLst>
                <a:path w="1295400" h="1371600">
                  <a:moveTo>
                    <a:pt x="1079496" y="0"/>
                  </a:moveTo>
                  <a:lnTo>
                    <a:pt x="215903" y="0"/>
                  </a:lnTo>
                  <a:lnTo>
                    <a:pt x="166399" y="5702"/>
                  </a:lnTo>
                  <a:lnTo>
                    <a:pt x="120954" y="21944"/>
                  </a:lnTo>
                  <a:lnTo>
                    <a:pt x="80867" y="47431"/>
                  </a:lnTo>
                  <a:lnTo>
                    <a:pt x="47431" y="80867"/>
                  </a:lnTo>
                  <a:lnTo>
                    <a:pt x="21944" y="120954"/>
                  </a:lnTo>
                  <a:lnTo>
                    <a:pt x="5702" y="166399"/>
                  </a:lnTo>
                  <a:lnTo>
                    <a:pt x="0" y="215903"/>
                  </a:lnTo>
                  <a:lnTo>
                    <a:pt x="0" y="1155696"/>
                  </a:lnTo>
                  <a:lnTo>
                    <a:pt x="5702" y="1205200"/>
                  </a:lnTo>
                  <a:lnTo>
                    <a:pt x="21944" y="1250645"/>
                  </a:lnTo>
                  <a:lnTo>
                    <a:pt x="47431" y="1290732"/>
                  </a:lnTo>
                  <a:lnTo>
                    <a:pt x="80867" y="1324168"/>
                  </a:lnTo>
                  <a:lnTo>
                    <a:pt x="120954" y="1349655"/>
                  </a:lnTo>
                  <a:lnTo>
                    <a:pt x="166399" y="1365897"/>
                  </a:lnTo>
                  <a:lnTo>
                    <a:pt x="215903" y="1371600"/>
                  </a:lnTo>
                  <a:lnTo>
                    <a:pt x="1079496" y="1371600"/>
                  </a:lnTo>
                  <a:lnTo>
                    <a:pt x="1129000" y="1365897"/>
                  </a:lnTo>
                  <a:lnTo>
                    <a:pt x="1174445" y="1349655"/>
                  </a:lnTo>
                  <a:lnTo>
                    <a:pt x="1214532" y="1324168"/>
                  </a:lnTo>
                  <a:lnTo>
                    <a:pt x="1247968" y="1290732"/>
                  </a:lnTo>
                  <a:lnTo>
                    <a:pt x="1273455" y="1250645"/>
                  </a:lnTo>
                  <a:lnTo>
                    <a:pt x="1289697" y="1205200"/>
                  </a:lnTo>
                  <a:lnTo>
                    <a:pt x="1295400" y="1155696"/>
                  </a:lnTo>
                  <a:lnTo>
                    <a:pt x="1295400" y="215903"/>
                  </a:lnTo>
                  <a:lnTo>
                    <a:pt x="1289697" y="166399"/>
                  </a:lnTo>
                  <a:lnTo>
                    <a:pt x="1273455" y="120954"/>
                  </a:lnTo>
                  <a:lnTo>
                    <a:pt x="1247968" y="80867"/>
                  </a:lnTo>
                  <a:lnTo>
                    <a:pt x="1214532" y="47431"/>
                  </a:lnTo>
                  <a:lnTo>
                    <a:pt x="1174445" y="21944"/>
                  </a:lnTo>
                  <a:lnTo>
                    <a:pt x="1129000" y="5702"/>
                  </a:lnTo>
                  <a:lnTo>
                    <a:pt x="10794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5086" y="3788664"/>
              <a:ext cx="1295400" cy="1371600"/>
            </a:xfrm>
            <a:custGeom>
              <a:avLst/>
              <a:gdLst/>
              <a:ahLst/>
              <a:cxnLst/>
              <a:rect l="l" t="t" r="r" b="b"/>
              <a:pathLst>
                <a:path w="1295400" h="1371600">
                  <a:moveTo>
                    <a:pt x="0" y="215904"/>
                  </a:moveTo>
                  <a:lnTo>
                    <a:pt x="5702" y="166399"/>
                  </a:lnTo>
                  <a:lnTo>
                    <a:pt x="21944" y="120954"/>
                  </a:lnTo>
                  <a:lnTo>
                    <a:pt x="47431" y="80867"/>
                  </a:lnTo>
                  <a:lnTo>
                    <a:pt x="80867" y="47431"/>
                  </a:lnTo>
                  <a:lnTo>
                    <a:pt x="120954" y="21944"/>
                  </a:lnTo>
                  <a:lnTo>
                    <a:pt x="166399" y="5702"/>
                  </a:lnTo>
                  <a:lnTo>
                    <a:pt x="215904" y="0"/>
                  </a:lnTo>
                  <a:lnTo>
                    <a:pt x="1079496" y="0"/>
                  </a:lnTo>
                  <a:lnTo>
                    <a:pt x="1129000" y="5702"/>
                  </a:lnTo>
                  <a:lnTo>
                    <a:pt x="1174445" y="21944"/>
                  </a:lnTo>
                  <a:lnTo>
                    <a:pt x="1214533" y="47431"/>
                  </a:lnTo>
                  <a:lnTo>
                    <a:pt x="1247968" y="80867"/>
                  </a:lnTo>
                  <a:lnTo>
                    <a:pt x="1273455" y="120954"/>
                  </a:lnTo>
                  <a:lnTo>
                    <a:pt x="1289697" y="166399"/>
                  </a:lnTo>
                  <a:lnTo>
                    <a:pt x="1295400" y="215904"/>
                  </a:lnTo>
                  <a:lnTo>
                    <a:pt x="1295400" y="1155696"/>
                  </a:lnTo>
                  <a:lnTo>
                    <a:pt x="1289697" y="1205200"/>
                  </a:lnTo>
                  <a:lnTo>
                    <a:pt x="1273455" y="1250645"/>
                  </a:lnTo>
                  <a:lnTo>
                    <a:pt x="1247968" y="1290733"/>
                  </a:lnTo>
                  <a:lnTo>
                    <a:pt x="1214533" y="1324168"/>
                  </a:lnTo>
                  <a:lnTo>
                    <a:pt x="1174445" y="1349655"/>
                  </a:lnTo>
                  <a:lnTo>
                    <a:pt x="1129000" y="1365897"/>
                  </a:lnTo>
                  <a:lnTo>
                    <a:pt x="1079496" y="1371600"/>
                  </a:lnTo>
                  <a:lnTo>
                    <a:pt x="215904" y="1371600"/>
                  </a:lnTo>
                  <a:lnTo>
                    <a:pt x="166399" y="1365897"/>
                  </a:lnTo>
                  <a:lnTo>
                    <a:pt x="120954" y="1349655"/>
                  </a:lnTo>
                  <a:lnTo>
                    <a:pt x="80867" y="1324168"/>
                  </a:lnTo>
                  <a:lnTo>
                    <a:pt x="47431" y="1290733"/>
                  </a:lnTo>
                  <a:lnTo>
                    <a:pt x="21944" y="1250645"/>
                  </a:lnTo>
                  <a:lnTo>
                    <a:pt x="5702" y="1205200"/>
                  </a:lnTo>
                  <a:lnTo>
                    <a:pt x="0" y="1155696"/>
                  </a:lnTo>
                  <a:lnTo>
                    <a:pt x="0" y="21590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556261" y="3979164"/>
            <a:ext cx="11277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Flash Memory Controller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48236" y="5598413"/>
            <a:ext cx="1028700" cy="723900"/>
            <a:chOff x="4948236" y="5598413"/>
            <a:chExt cx="1028700" cy="723900"/>
          </a:xfrm>
        </p:grpSpPr>
        <p:sp>
          <p:nvSpPr>
            <p:cNvPr id="21" name="object 21"/>
            <p:cNvSpPr/>
            <p:nvPr/>
          </p:nvSpPr>
          <p:spPr>
            <a:xfrm>
              <a:off x="4967286" y="5617463"/>
              <a:ext cx="990600" cy="685800"/>
            </a:xfrm>
            <a:custGeom>
              <a:avLst/>
              <a:gdLst/>
              <a:ahLst/>
              <a:cxnLst/>
              <a:rect l="l" t="t" r="r" b="b"/>
              <a:pathLst>
                <a:path w="990600" h="685800">
                  <a:moveTo>
                    <a:pt x="876297" y="0"/>
                  </a:moveTo>
                  <a:lnTo>
                    <a:pt x="114302" y="0"/>
                  </a:lnTo>
                  <a:lnTo>
                    <a:pt x="69810" y="8982"/>
                  </a:lnTo>
                  <a:lnTo>
                    <a:pt x="33478" y="33478"/>
                  </a:lnTo>
                  <a:lnTo>
                    <a:pt x="8982" y="69810"/>
                  </a:lnTo>
                  <a:lnTo>
                    <a:pt x="0" y="114302"/>
                  </a:lnTo>
                  <a:lnTo>
                    <a:pt x="0" y="571497"/>
                  </a:lnTo>
                  <a:lnTo>
                    <a:pt x="8982" y="615989"/>
                  </a:lnTo>
                  <a:lnTo>
                    <a:pt x="33478" y="652321"/>
                  </a:lnTo>
                  <a:lnTo>
                    <a:pt x="69810" y="676817"/>
                  </a:lnTo>
                  <a:lnTo>
                    <a:pt x="114302" y="685800"/>
                  </a:lnTo>
                  <a:lnTo>
                    <a:pt x="876297" y="685800"/>
                  </a:lnTo>
                  <a:lnTo>
                    <a:pt x="920789" y="676817"/>
                  </a:lnTo>
                  <a:lnTo>
                    <a:pt x="957121" y="652321"/>
                  </a:lnTo>
                  <a:lnTo>
                    <a:pt x="981617" y="615989"/>
                  </a:lnTo>
                  <a:lnTo>
                    <a:pt x="990600" y="571497"/>
                  </a:lnTo>
                  <a:lnTo>
                    <a:pt x="990600" y="114302"/>
                  </a:lnTo>
                  <a:lnTo>
                    <a:pt x="981617" y="69810"/>
                  </a:lnTo>
                  <a:lnTo>
                    <a:pt x="957121" y="33478"/>
                  </a:lnTo>
                  <a:lnTo>
                    <a:pt x="920789" y="8982"/>
                  </a:lnTo>
                  <a:lnTo>
                    <a:pt x="87629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7286" y="5617463"/>
              <a:ext cx="990600" cy="685800"/>
            </a:xfrm>
            <a:custGeom>
              <a:avLst/>
              <a:gdLst/>
              <a:ahLst/>
              <a:cxnLst/>
              <a:rect l="l" t="t" r="r" b="b"/>
              <a:pathLst>
                <a:path w="990600" h="685800">
                  <a:moveTo>
                    <a:pt x="0" y="114302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302" y="0"/>
                  </a:lnTo>
                  <a:lnTo>
                    <a:pt x="876297" y="0"/>
                  </a:lnTo>
                  <a:lnTo>
                    <a:pt x="920789" y="8982"/>
                  </a:lnTo>
                  <a:lnTo>
                    <a:pt x="957121" y="33478"/>
                  </a:lnTo>
                  <a:lnTo>
                    <a:pt x="981617" y="69810"/>
                  </a:lnTo>
                  <a:lnTo>
                    <a:pt x="990600" y="114302"/>
                  </a:lnTo>
                  <a:lnTo>
                    <a:pt x="990600" y="571497"/>
                  </a:lnTo>
                  <a:lnTo>
                    <a:pt x="981617" y="615989"/>
                  </a:lnTo>
                  <a:lnTo>
                    <a:pt x="957121" y="652321"/>
                  </a:lnTo>
                  <a:lnTo>
                    <a:pt x="920789" y="676817"/>
                  </a:lnTo>
                  <a:lnTo>
                    <a:pt x="876297" y="685800"/>
                  </a:lnTo>
                  <a:lnTo>
                    <a:pt x="114302" y="685800"/>
                  </a:lnTo>
                  <a:lnTo>
                    <a:pt x="69810" y="676817"/>
                  </a:lnTo>
                  <a:lnTo>
                    <a:pt x="33478" y="652321"/>
                  </a:lnTo>
                  <a:lnTo>
                    <a:pt x="8982" y="615989"/>
                  </a:lnTo>
                  <a:lnTo>
                    <a:pt x="0" y="571497"/>
                  </a:lnTo>
                  <a:lnTo>
                    <a:pt x="0" y="11430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78703" y="5795264"/>
            <a:ext cx="69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DRAM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52798" y="1559813"/>
            <a:ext cx="7639684" cy="4600575"/>
            <a:chOff x="4052798" y="1559813"/>
            <a:chExt cx="7639684" cy="4600575"/>
          </a:xfrm>
        </p:grpSpPr>
        <p:sp>
          <p:nvSpPr>
            <p:cNvPr id="25" name="object 25"/>
            <p:cNvSpPr/>
            <p:nvPr/>
          </p:nvSpPr>
          <p:spPr>
            <a:xfrm>
              <a:off x="4052798" y="4388891"/>
              <a:ext cx="2362835" cy="1228725"/>
            </a:xfrm>
            <a:custGeom>
              <a:avLst/>
              <a:gdLst/>
              <a:ahLst/>
              <a:cxnLst/>
              <a:rect l="l" t="t" r="r" b="b"/>
              <a:pathLst>
                <a:path w="2362835" h="1228725">
                  <a:moveTo>
                    <a:pt x="610349" y="85585"/>
                  </a:moveTo>
                  <a:lnTo>
                    <a:pt x="577697" y="66535"/>
                  </a:lnTo>
                  <a:lnTo>
                    <a:pt x="108267" y="66535"/>
                  </a:lnTo>
                  <a:lnTo>
                    <a:pt x="37795" y="66522"/>
                  </a:lnTo>
                  <a:lnTo>
                    <a:pt x="108267" y="66522"/>
                  </a:lnTo>
                  <a:lnTo>
                    <a:pt x="161696" y="35356"/>
                  </a:lnTo>
                  <a:lnTo>
                    <a:pt x="171005" y="16459"/>
                  </a:lnTo>
                  <a:lnTo>
                    <a:pt x="168554" y="9309"/>
                  </a:lnTo>
                  <a:lnTo>
                    <a:pt x="163525" y="3657"/>
                  </a:lnTo>
                  <a:lnTo>
                    <a:pt x="156946" y="482"/>
                  </a:lnTo>
                  <a:lnTo>
                    <a:pt x="149656" y="0"/>
                  </a:lnTo>
                  <a:lnTo>
                    <a:pt x="142506" y="2451"/>
                  </a:lnTo>
                  <a:lnTo>
                    <a:pt x="0" y="85572"/>
                  </a:lnTo>
                  <a:lnTo>
                    <a:pt x="142506" y="168706"/>
                  </a:lnTo>
                  <a:lnTo>
                    <a:pt x="149656" y="171157"/>
                  </a:lnTo>
                  <a:lnTo>
                    <a:pt x="156946" y="170675"/>
                  </a:lnTo>
                  <a:lnTo>
                    <a:pt x="108267" y="104635"/>
                  </a:lnTo>
                  <a:lnTo>
                    <a:pt x="577697" y="104622"/>
                  </a:lnTo>
                  <a:lnTo>
                    <a:pt x="610349" y="85585"/>
                  </a:lnTo>
                  <a:close/>
                </a:path>
                <a:path w="2362835" h="1228725">
                  <a:moveTo>
                    <a:pt x="685965" y="85585"/>
                  </a:moveTo>
                  <a:lnTo>
                    <a:pt x="543458" y="2451"/>
                  </a:lnTo>
                  <a:lnTo>
                    <a:pt x="536295" y="12"/>
                  </a:lnTo>
                  <a:lnTo>
                    <a:pt x="529018" y="482"/>
                  </a:lnTo>
                  <a:lnTo>
                    <a:pt x="522439" y="3657"/>
                  </a:lnTo>
                  <a:lnTo>
                    <a:pt x="517410" y="9309"/>
                  </a:lnTo>
                  <a:lnTo>
                    <a:pt x="514959" y="16459"/>
                  </a:lnTo>
                  <a:lnTo>
                    <a:pt x="515442" y="23749"/>
                  </a:lnTo>
                  <a:lnTo>
                    <a:pt x="518617" y="30327"/>
                  </a:lnTo>
                  <a:lnTo>
                    <a:pt x="524268" y="35356"/>
                  </a:lnTo>
                  <a:lnTo>
                    <a:pt x="577697" y="66535"/>
                  </a:lnTo>
                  <a:lnTo>
                    <a:pt x="610362" y="85572"/>
                  </a:lnTo>
                  <a:lnTo>
                    <a:pt x="638568" y="102031"/>
                  </a:lnTo>
                  <a:lnTo>
                    <a:pt x="610349" y="85585"/>
                  </a:lnTo>
                  <a:lnTo>
                    <a:pt x="577697" y="104635"/>
                  </a:lnTo>
                  <a:lnTo>
                    <a:pt x="524268" y="135801"/>
                  </a:lnTo>
                  <a:lnTo>
                    <a:pt x="518617" y="140830"/>
                  </a:lnTo>
                  <a:lnTo>
                    <a:pt x="515442" y="147408"/>
                  </a:lnTo>
                  <a:lnTo>
                    <a:pt x="514959" y="154698"/>
                  </a:lnTo>
                  <a:lnTo>
                    <a:pt x="517410" y="161848"/>
                  </a:lnTo>
                  <a:lnTo>
                    <a:pt x="522439" y="167500"/>
                  </a:lnTo>
                  <a:lnTo>
                    <a:pt x="529018" y="170675"/>
                  </a:lnTo>
                  <a:lnTo>
                    <a:pt x="536308" y="171157"/>
                  </a:lnTo>
                  <a:lnTo>
                    <a:pt x="543458" y="168706"/>
                  </a:lnTo>
                  <a:lnTo>
                    <a:pt x="653313" y="104635"/>
                  </a:lnTo>
                  <a:lnTo>
                    <a:pt x="648157" y="104635"/>
                  </a:lnTo>
                  <a:lnTo>
                    <a:pt x="653313" y="104622"/>
                  </a:lnTo>
                  <a:lnTo>
                    <a:pt x="685965" y="85585"/>
                  </a:lnTo>
                  <a:close/>
                </a:path>
                <a:path w="2362835" h="1228725">
                  <a:moveTo>
                    <a:pt x="1456524" y="1062710"/>
                  </a:moveTo>
                  <a:lnTo>
                    <a:pt x="1454289" y="1055751"/>
                  </a:lnTo>
                  <a:lnTo>
                    <a:pt x="1449616" y="1050150"/>
                  </a:lnTo>
                  <a:lnTo>
                    <a:pt x="1442923" y="1046632"/>
                  </a:lnTo>
                  <a:lnTo>
                    <a:pt x="1435379" y="1045997"/>
                  </a:lnTo>
                  <a:lnTo>
                    <a:pt x="1428419" y="1048232"/>
                  </a:lnTo>
                  <a:lnTo>
                    <a:pt x="1422806" y="1052906"/>
                  </a:lnTo>
                  <a:lnTo>
                    <a:pt x="1419301" y="1059611"/>
                  </a:lnTo>
                  <a:lnTo>
                    <a:pt x="1402029" y="1119009"/>
                  </a:lnTo>
                  <a:lnTo>
                    <a:pt x="1340205" y="871715"/>
                  </a:lnTo>
                  <a:lnTo>
                    <a:pt x="1383398" y="915987"/>
                  </a:lnTo>
                  <a:lnTo>
                    <a:pt x="1389646" y="920254"/>
                  </a:lnTo>
                  <a:lnTo>
                    <a:pt x="1396796" y="921740"/>
                  </a:lnTo>
                  <a:lnTo>
                    <a:pt x="1403985" y="920432"/>
                  </a:lnTo>
                  <a:lnTo>
                    <a:pt x="1410335" y="916317"/>
                  </a:lnTo>
                  <a:lnTo>
                    <a:pt x="1414602" y="910069"/>
                  </a:lnTo>
                  <a:lnTo>
                    <a:pt x="1416088" y="902919"/>
                  </a:lnTo>
                  <a:lnTo>
                    <a:pt x="1414780" y="895743"/>
                  </a:lnTo>
                  <a:lnTo>
                    <a:pt x="1410677" y="889381"/>
                  </a:lnTo>
                  <a:lnTo>
                    <a:pt x="1326730" y="803351"/>
                  </a:lnTo>
                  <a:lnTo>
                    <a:pt x="1295463" y="771296"/>
                  </a:lnTo>
                  <a:lnTo>
                    <a:pt x="1249375" y="929703"/>
                  </a:lnTo>
                  <a:lnTo>
                    <a:pt x="1248740" y="937247"/>
                  </a:lnTo>
                  <a:lnTo>
                    <a:pt x="1250975" y="944206"/>
                  </a:lnTo>
                  <a:lnTo>
                    <a:pt x="1255649" y="949807"/>
                  </a:lnTo>
                  <a:lnTo>
                    <a:pt x="1262341" y="953325"/>
                  </a:lnTo>
                  <a:lnTo>
                    <a:pt x="1269885" y="953960"/>
                  </a:lnTo>
                  <a:lnTo>
                    <a:pt x="1276832" y="951725"/>
                  </a:lnTo>
                  <a:lnTo>
                    <a:pt x="1282446" y="947051"/>
                  </a:lnTo>
                  <a:lnTo>
                    <a:pt x="1285963" y="940346"/>
                  </a:lnTo>
                  <a:lnTo>
                    <a:pt x="1303235" y="880948"/>
                  </a:lnTo>
                  <a:lnTo>
                    <a:pt x="1365059" y="1128242"/>
                  </a:lnTo>
                  <a:lnTo>
                    <a:pt x="1321866" y="1083970"/>
                  </a:lnTo>
                  <a:lnTo>
                    <a:pt x="1315618" y="1079703"/>
                  </a:lnTo>
                  <a:lnTo>
                    <a:pt x="1308468" y="1078217"/>
                  </a:lnTo>
                  <a:lnTo>
                    <a:pt x="1301280" y="1079525"/>
                  </a:lnTo>
                  <a:lnTo>
                    <a:pt x="1294930" y="1083627"/>
                  </a:lnTo>
                  <a:lnTo>
                    <a:pt x="1290662" y="1089888"/>
                  </a:lnTo>
                  <a:lnTo>
                    <a:pt x="1289177" y="1097038"/>
                  </a:lnTo>
                  <a:lnTo>
                    <a:pt x="1290485" y="1104214"/>
                  </a:lnTo>
                  <a:lnTo>
                    <a:pt x="1294587" y="1110576"/>
                  </a:lnTo>
                  <a:lnTo>
                    <a:pt x="1409801" y="1228661"/>
                  </a:lnTo>
                  <a:lnTo>
                    <a:pt x="1419123" y="1196606"/>
                  </a:lnTo>
                  <a:lnTo>
                    <a:pt x="1455889" y="1070254"/>
                  </a:lnTo>
                  <a:lnTo>
                    <a:pt x="1456524" y="1062710"/>
                  </a:lnTo>
                  <a:close/>
                </a:path>
                <a:path w="2362835" h="1228725">
                  <a:moveTo>
                    <a:pt x="2286749" y="85585"/>
                  </a:moveTo>
                  <a:lnTo>
                    <a:pt x="2254097" y="66535"/>
                  </a:lnTo>
                  <a:lnTo>
                    <a:pt x="2013267" y="66535"/>
                  </a:lnTo>
                  <a:lnTo>
                    <a:pt x="1980603" y="66535"/>
                  </a:lnTo>
                  <a:lnTo>
                    <a:pt x="1980603" y="85572"/>
                  </a:lnTo>
                  <a:lnTo>
                    <a:pt x="1952396" y="102031"/>
                  </a:lnTo>
                  <a:lnTo>
                    <a:pt x="1980603" y="85572"/>
                  </a:lnTo>
                  <a:lnTo>
                    <a:pt x="1980603" y="66535"/>
                  </a:lnTo>
                  <a:lnTo>
                    <a:pt x="1942795" y="66522"/>
                  </a:lnTo>
                  <a:lnTo>
                    <a:pt x="2013267" y="66522"/>
                  </a:lnTo>
                  <a:lnTo>
                    <a:pt x="2066696" y="35356"/>
                  </a:lnTo>
                  <a:lnTo>
                    <a:pt x="2072347" y="30327"/>
                  </a:lnTo>
                  <a:lnTo>
                    <a:pt x="2075522" y="23749"/>
                  </a:lnTo>
                  <a:lnTo>
                    <a:pt x="2075992" y="16459"/>
                  </a:lnTo>
                  <a:lnTo>
                    <a:pt x="2073554" y="9309"/>
                  </a:lnTo>
                  <a:lnTo>
                    <a:pt x="2068525" y="3657"/>
                  </a:lnTo>
                  <a:lnTo>
                    <a:pt x="2061946" y="482"/>
                  </a:lnTo>
                  <a:lnTo>
                    <a:pt x="2054656" y="0"/>
                  </a:lnTo>
                  <a:lnTo>
                    <a:pt x="2047506" y="2451"/>
                  </a:lnTo>
                  <a:lnTo>
                    <a:pt x="1904987" y="85572"/>
                  </a:lnTo>
                  <a:lnTo>
                    <a:pt x="2047506" y="168706"/>
                  </a:lnTo>
                  <a:lnTo>
                    <a:pt x="2054656" y="171157"/>
                  </a:lnTo>
                  <a:lnTo>
                    <a:pt x="2061946" y="170675"/>
                  </a:lnTo>
                  <a:lnTo>
                    <a:pt x="2068525" y="167500"/>
                  </a:lnTo>
                  <a:lnTo>
                    <a:pt x="2073554" y="161848"/>
                  </a:lnTo>
                  <a:lnTo>
                    <a:pt x="2075992" y="154698"/>
                  </a:lnTo>
                  <a:lnTo>
                    <a:pt x="2075522" y="147408"/>
                  </a:lnTo>
                  <a:lnTo>
                    <a:pt x="2072347" y="140830"/>
                  </a:lnTo>
                  <a:lnTo>
                    <a:pt x="2066696" y="135801"/>
                  </a:lnTo>
                  <a:lnTo>
                    <a:pt x="2013267" y="104635"/>
                  </a:lnTo>
                  <a:lnTo>
                    <a:pt x="2254097" y="104622"/>
                  </a:lnTo>
                  <a:lnTo>
                    <a:pt x="2286749" y="85585"/>
                  </a:lnTo>
                  <a:close/>
                </a:path>
                <a:path w="2362835" h="1228725">
                  <a:moveTo>
                    <a:pt x="2362365" y="85585"/>
                  </a:moveTo>
                  <a:lnTo>
                    <a:pt x="2219858" y="2451"/>
                  </a:lnTo>
                  <a:lnTo>
                    <a:pt x="2212695" y="12"/>
                  </a:lnTo>
                  <a:lnTo>
                    <a:pt x="2205418" y="482"/>
                  </a:lnTo>
                  <a:lnTo>
                    <a:pt x="2198840" y="3657"/>
                  </a:lnTo>
                  <a:lnTo>
                    <a:pt x="2193810" y="9309"/>
                  </a:lnTo>
                  <a:lnTo>
                    <a:pt x="2191359" y="16459"/>
                  </a:lnTo>
                  <a:lnTo>
                    <a:pt x="2191842" y="23749"/>
                  </a:lnTo>
                  <a:lnTo>
                    <a:pt x="2195017" y="30327"/>
                  </a:lnTo>
                  <a:lnTo>
                    <a:pt x="2200668" y="35356"/>
                  </a:lnTo>
                  <a:lnTo>
                    <a:pt x="2254097" y="66535"/>
                  </a:lnTo>
                  <a:lnTo>
                    <a:pt x="2286762" y="85572"/>
                  </a:lnTo>
                  <a:lnTo>
                    <a:pt x="2314968" y="102031"/>
                  </a:lnTo>
                  <a:lnTo>
                    <a:pt x="2286749" y="85585"/>
                  </a:lnTo>
                  <a:lnTo>
                    <a:pt x="2254097" y="104635"/>
                  </a:lnTo>
                  <a:lnTo>
                    <a:pt x="2200668" y="135801"/>
                  </a:lnTo>
                  <a:lnTo>
                    <a:pt x="2195017" y="140830"/>
                  </a:lnTo>
                  <a:lnTo>
                    <a:pt x="2191842" y="147408"/>
                  </a:lnTo>
                  <a:lnTo>
                    <a:pt x="2191359" y="154698"/>
                  </a:lnTo>
                  <a:lnTo>
                    <a:pt x="2193810" y="161848"/>
                  </a:lnTo>
                  <a:lnTo>
                    <a:pt x="2198840" y="167500"/>
                  </a:lnTo>
                  <a:lnTo>
                    <a:pt x="2205418" y="170675"/>
                  </a:lnTo>
                  <a:lnTo>
                    <a:pt x="2212695" y="171157"/>
                  </a:lnTo>
                  <a:lnTo>
                    <a:pt x="2219858" y="168706"/>
                  </a:lnTo>
                  <a:lnTo>
                    <a:pt x="2329713" y="104635"/>
                  </a:lnTo>
                  <a:lnTo>
                    <a:pt x="2324557" y="104635"/>
                  </a:lnTo>
                  <a:lnTo>
                    <a:pt x="2329713" y="104622"/>
                  </a:lnTo>
                  <a:lnTo>
                    <a:pt x="2362365" y="85585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3936" y="1559813"/>
              <a:ext cx="3048088" cy="460042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967642" y="1623313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63044" y="1623313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67642" y="2766313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63044" y="2766313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67642" y="3909314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63044" y="3909314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59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67642" y="5052314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60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63044" y="5052314"/>
            <a:ext cx="1056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56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317500">
              <a:lnSpc>
                <a:spcPts val="1200"/>
              </a:lnSpc>
            </a:pPr>
            <a:r>
              <a:rPr sz="1600" spc="-20" dirty="0">
                <a:latin typeface="Arial"/>
                <a:cs typeface="Arial"/>
              </a:rPr>
              <a:t>NAND</a:t>
            </a:r>
            <a:endParaRPr sz="1600">
              <a:latin typeface="Arial"/>
              <a:cs typeface="Arial"/>
            </a:endParaRPr>
          </a:p>
          <a:p>
            <a:pPr marL="12700" marR="309880" indent="152400">
              <a:lnSpc>
                <a:spcPct val="62500"/>
              </a:lnSpc>
              <a:spcBef>
                <a:spcPts val="360"/>
              </a:spcBef>
            </a:pPr>
            <a:r>
              <a:rPr sz="1600" spc="-20" dirty="0">
                <a:latin typeface="Arial"/>
                <a:cs typeface="Arial"/>
              </a:rPr>
              <a:t>NAND NAND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710398" y="2645664"/>
            <a:ext cx="953135" cy="3429000"/>
            <a:chOff x="7710398" y="2645664"/>
            <a:chExt cx="953135" cy="3429000"/>
          </a:xfrm>
        </p:grpSpPr>
        <p:sp>
          <p:nvSpPr>
            <p:cNvPr id="36" name="object 36"/>
            <p:cNvSpPr/>
            <p:nvPr/>
          </p:nvSpPr>
          <p:spPr>
            <a:xfrm>
              <a:off x="8643935" y="2645664"/>
              <a:ext cx="0" cy="3429000"/>
            </a:xfrm>
            <a:custGeom>
              <a:avLst/>
              <a:gdLst/>
              <a:ahLst/>
              <a:cxnLst/>
              <a:rect l="l" t="t" r="r" b="b"/>
              <a:pathLst>
                <a:path h="3429000">
                  <a:moveTo>
                    <a:pt x="0" y="0"/>
                  </a:moveTo>
                  <a:lnTo>
                    <a:pt x="1" y="3428999"/>
                  </a:lnTo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43935" y="2645664"/>
              <a:ext cx="0" cy="3429000"/>
            </a:xfrm>
            <a:custGeom>
              <a:avLst/>
              <a:gdLst/>
              <a:ahLst/>
              <a:cxnLst/>
              <a:rect l="l" t="t" r="r" b="b"/>
              <a:pathLst>
                <a:path h="3429000">
                  <a:moveTo>
                    <a:pt x="0" y="0"/>
                  </a:moveTo>
                  <a:lnTo>
                    <a:pt x="1" y="3429000"/>
                  </a:lnTo>
                </a:path>
              </a:pathLst>
            </a:custGeom>
            <a:ln w="38100">
              <a:solidFill>
                <a:srgbClr val="76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10398" y="4261750"/>
              <a:ext cx="932815" cy="273050"/>
            </a:xfrm>
            <a:custGeom>
              <a:avLst/>
              <a:gdLst/>
              <a:ahLst/>
              <a:cxnLst/>
              <a:rect l="l" t="t" r="r" b="b"/>
              <a:pathLst>
                <a:path w="932815" h="273050">
                  <a:moveTo>
                    <a:pt x="141166" y="103416"/>
                  </a:moveTo>
                  <a:lnTo>
                    <a:pt x="133897" y="104123"/>
                  </a:lnTo>
                  <a:lnTo>
                    <a:pt x="127226" y="107690"/>
                  </a:lnTo>
                  <a:lnTo>
                    <a:pt x="0" y="212727"/>
                  </a:lnTo>
                  <a:lnTo>
                    <a:pt x="154056" y="271770"/>
                  </a:lnTo>
                  <a:lnTo>
                    <a:pt x="161516" y="273026"/>
                  </a:lnTo>
                  <a:lnTo>
                    <a:pt x="168631" y="271381"/>
                  </a:lnTo>
                  <a:lnTo>
                    <a:pt x="174610" y="267188"/>
                  </a:lnTo>
                  <a:lnTo>
                    <a:pt x="178662" y="260800"/>
                  </a:lnTo>
                  <a:lnTo>
                    <a:pt x="179918" y="253340"/>
                  </a:lnTo>
                  <a:lnTo>
                    <a:pt x="178272" y="246225"/>
                  </a:lnTo>
                  <a:lnTo>
                    <a:pt x="174079" y="240246"/>
                  </a:lnTo>
                  <a:lnTo>
                    <a:pt x="167690" y="236194"/>
                  </a:lnTo>
                  <a:lnTo>
                    <a:pt x="139597" y="225427"/>
                  </a:lnTo>
                  <a:lnTo>
                    <a:pt x="40385" y="225427"/>
                  </a:lnTo>
                  <a:lnTo>
                    <a:pt x="34237" y="187826"/>
                  </a:lnTo>
                  <a:lnTo>
                    <a:pt x="103778" y="176455"/>
                  </a:lnTo>
                  <a:lnTo>
                    <a:pt x="151483" y="137070"/>
                  </a:lnTo>
                  <a:lnTo>
                    <a:pt x="156247" y="131195"/>
                  </a:lnTo>
                  <a:lnTo>
                    <a:pt x="158318" y="124192"/>
                  </a:lnTo>
                  <a:lnTo>
                    <a:pt x="157611" y="116923"/>
                  </a:lnTo>
                  <a:lnTo>
                    <a:pt x="154044" y="110252"/>
                  </a:lnTo>
                  <a:lnTo>
                    <a:pt x="148169" y="105486"/>
                  </a:lnTo>
                  <a:lnTo>
                    <a:pt x="141166" y="103416"/>
                  </a:lnTo>
                  <a:close/>
                </a:path>
                <a:path w="932815" h="273050">
                  <a:moveTo>
                    <a:pt x="103778" y="176455"/>
                  </a:moveTo>
                  <a:lnTo>
                    <a:pt x="34237" y="187826"/>
                  </a:lnTo>
                  <a:lnTo>
                    <a:pt x="40385" y="225427"/>
                  </a:lnTo>
                  <a:lnTo>
                    <a:pt x="65527" y="221316"/>
                  </a:lnTo>
                  <a:lnTo>
                    <a:pt x="49441" y="221316"/>
                  </a:lnTo>
                  <a:lnTo>
                    <a:pt x="44129" y="188838"/>
                  </a:lnTo>
                  <a:lnTo>
                    <a:pt x="88779" y="188838"/>
                  </a:lnTo>
                  <a:lnTo>
                    <a:pt x="103778" y="176455"/>
                  </a:lnTo>
                  <a:close/>
                </a:path>
                <a:path w="932815" h="273050">
                  <a:moveTo>
                    <a:pt x="109927" y="214056"/>
                  </a:moveTo>
                  <a:lnTo>
                    <a:pt x="40385" y="225427"/>
                  </a:lnTo>
                  <a:lnTo>
                    <a:pt x="139597" y="225427"/>
                  </a:lnTo>
                  <a:lnTo>
                    <a:pt x="109927" y="214056"/>
                  </a:lnTo>
                  <a:close/>
                </a:path>
                <a:path w="932815" h="273050">
                  <a:moveTo>
                    <a:pt x="44129" y="188838"/>
                  </a:moveTo>
                  <a:lnTo>
                    <a:pt x="49441" y="221316"/>
                  </a:lnTo>
                  <a:lnTo>
                    <a:pt x="74623" y="200525"/>
                  </a:lnTo>
                  <a:lnTo>
                    <a:pt x="44129" y="188838"/>
                  </a:lnTo>
                  <a:close/>
                </a:path>
                <a:path w="932815" h="273050">
                  <a:moveTo>
                    <a:pt x="74623" y="200525"/>
                  </a:moveTo>
                  <a:lnTo>
                    <a:pt x="49441" y="221316"/>
                  </a:lnTo>
                  <a:lnTo>
                    <a:pt x="65527" y="221316"/>
                  </a:lnTo>
                  <a:lnTo>
                    <a:pt x="109927" y="214056"/>
                  </a:lnTo>
                  <a:lnTo>
                    <a:pt x="74623" y="200525"/>
                  </a:lnTo>
                  <a:close/>
                </a:path>
                <a:path w="932815" h="273050">
                  <a:moveTo>
                    <a:pt x="822265" y="58970"/>
                  </a:moveTo>
                  <a:lnTo>
                    <a:pt x="103778" y="176455"/>
                  </a:lnTo>
                  <a:lnTo>
                    <a:pt x="74623" y="200525"/>
                  </a:lnTo>
                  <a:lnTo>
                    <a:pt x="109927" y="214056"/>
                  </a:lnTo>
                  <a:lnTo>
                    <a:pt x="828415" y="96571"/>
                  </a:lnTo>
                  <a:lnTo>
                    <a:pt x="857570" y="72501"/>
                  </a:lnTo>
                  <a:lnTo>
                    <a:pt x="822265" y="58970"/>
                  </a:lnTo>
                  <a:close/>
                </a:path>
                <a:path w="932815" h="273050">
                  <a:moveTo>
                    <a:pt x="88779" y="188838"/>
                  </a:moveTo>
                  <a:lnTo>
                    <a:pt x="44129" y="188838"/>
                  </a:lnTo>
                  <a:lnTo>
                    <a:pt x="74623" y="200525"/>
                  </a:lnTo>
                  <a:lnTo>
                    <a:pt x="88779" y="188838"/>
                  </a:lnTo>
                  <a:close/>
                </a:path>
                <a:path w="932815" h="273050">
                  <a:moveTo>
                    <a:pt x="899055" y="47599"/>
                  </a:moveTo>
                  <a:lnTo>
                    <a:pt x="891806" y="47599"/>
                  </a:lnTo>
                  <a:lnTo>
                    <a:pt x="897954" y="85200"/>
                  </a:lnTo>
                  <a:lnTo>
                    <a:pt x="828415" y="96571"/>
                  </a:lnTo>
                  <a:lnTo>
                    <a:pt x="780710" y="135955"/>
                  </a:lnTo>
                  <a:lnTo>
                    <a:pt x="775945" y="141831"/>
                  </a:lnTo>
                  <a:lnTo>
                    <a:pt x="773874" y="148834"/>
                  </a:lnTo>
                  <a:lnTo>
                    <a:pt x="774581" y="156103"/>
                  </a:lnTo>
                  <a:lnTo>
                    <a:pt x="778148" y="162774"/>
                  </a:lnTo>
                  <a:lnTo>
                    <a:pt x="784023" y="167539"/>
                  </a:lnTo>
                  <a:lnTo>
                    <a:pt x="791026" y="169610"/>
                  </a:lnTo>
                  <a:lnTo>
                    <a:pt x="798295" y="168903"/>
                  </a:lnTo>
                  <a:lnTo>
                    <a:pt x="804966" y="165336"/>
                  </a:lnTo>
                  <a:lnTo>
                    <a:pt x="932192" y="60299"/>
                  </a:lnTo>
                  <a:lnTo>
                    <a:pt x="899055" y="47599"/>
                  </a:lnTo>
                  <a:close/>
                </a:path>
                <a:path w="932815" h="273050">
                  <a:moveTo>
                    <a:pt x="857570" y="72501"/>
                  </a:moveTo>
                  <a:lnTo>
                    <a:pt x="828415" y="96571"/>
                  </a:lnTo>
                  <a:lnTo>
                    <a:pt x="897954" y="85200"/>
                  </a:lnTo>
                  <a:lnTo>
                    <a:pt x="897789" y="84188"/>
                  </a:lnTo>
                  <a:lnTo>
                    <a:pt x="888064" y="84188"/>
                  </a:lnTo>
                  <a:lnTo>
                    <a:pt x="857570" y="72501"/>
                  </a:lnTo>
                  <a:close/>
                </a:path>
                <a:path w="932815" h="273050">
                  <a:moveTo>
                    <a:pt x="882752" y="51710"/>
                  </a:moveTo>
                  <a:lnTo>
                    <a:pt x="857570" y="72501"/>
                  </a:lnTo>
                  <a:lnTo>
                    <a:pt x="888064" y="84188"/>
                  </a:lnTo>
                  <a:lnTo>
                    <a:pt x="882752" y="51710"/>
                  </a:lnTo>
                  <a:close/>
                </a:path>
                <a:path w="932815" h="273050">
                  <a:moveTo>
                    <a:pt x="892478" y="51710"/>
                  </a:moveTo>
                  <a:lnTo>
                    <a:pt x="882752" y="51710"/>
                  </a:lnTo>
                  <a:lnTo>
                    <a:pt x="888064" y="84188"/>
                  </a:lnTo>
                  <a:lnTo>
                    <a:pt x="897789" y="84188"/>
                  </a:lnTo>
                  <a:lnTo>
                    <a:pt x="892478" y="51710"/>
                  </a:lnTo>
                  <a:close/>
                </a:path>
                <a:path w="932815" h="273050">
                  <a:moveTo>
                    <a:pt x="891806" y="47599"/>
                  </a:moveTo>
                  <a:lnTo>
                    <a:pt x="822265" y="58970"/>
                  </a:lnTo>
                  <a:lnTo>
                    <a:pt x="857570" y="72501"/>
                  </a:lnTo>
                  <a:lnTo>
                    <a:pt x="882752" y="51710"/>
                  </a:lnTo>
                  <a:lnTo>
                    <a:pt x="892478" y="51710"/>
                  </a:lnTo>
                  <a:lnTo>
                    <a:pt x="891806" y="47599"/>
                  </a:lnTo>
                  <a:close/>
                </a:path>
                <a:path w="932815" h="273050">
                  <a:moveTo>
                    <a:pt x="770677" y="0"/>
                  </a:moveTo>
                  <a:lnTo>
                    <a:pt x="763561" y="1645"/>
                  </a:lnTo>
                  <a:lnTo>
                    <a:pt x="757582" y="5838"/>
                  </a:lnTo>
                  <a:lnTo>
                    <a:pt x="753531" y="12226"/>
                  </a:lnTo>
                  <a:lnTo>
                    <a:pt x="752275" y="19686"/>
                  </a:lnTo>
                  <a:lnTo>
                    <a:pt x="753920" y="26801"/>
                  </a:lnTo>
                  <a:lnTo>
                    <a:pt x="758113" y="32780"/>
                  </a:lnTo>
                  <a:lnTo>
                    <a:pt x="764501" y="36832"/>
                  </a:lnTo>
                  <a:lnTo>
                    <a:pt x="822265" y="58970"/>
                  </a:lnTo>
                  <a:lnTo>
                    <a:pt x="891806" y="47599"/>
                  </a:lnTo>
                  <a:lnTo>
                    <a:pt x="899055" y="47599"/>
                  </a:lnTo>
                  <a:lnTo>
                    <a:pt x="778136" y="1255"/>
                  </a:lnTo>
                  <a:lnTo>
                    <a:pt x="770677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190526" y="4525264"/>
            <a:ext cx="46418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Arial"/>
                <a:cs typeface="Arial"/>
              </a:rPr>
              <a:t>SATA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139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SSD</a:t>
            </a:r>
            <a:r>
              <a:rPr spc="-300" dirty="0"/>
              <a:t> </a:t>
            </a:r>
            <a:r>
              <a:rPr dirty="0"/>
              <a:t>Architecture</a:t>
            </a:r>
            <a:r>
              <a:rPr spc="-120" dirty="0"/>
              <a:t> </a:t>
            </a:r>
            <a:r>
              <a:rPr dirty="0"/>
              <a:t>–</a:t>
            </a:r>
            <a:r>
              <a:rPr spc="-170" dirty="0"/>
              <a:t> </a:t>
            </a:r>
            <a:r>
              <a:rPr dirty="0"/>
              <a:t>Writes</a:t>
            </a:r>
            <a:r>
              <a:rPr spc="-95" dirty="0"/>
              <a:t> </a:t>
            </a:r>
            <a:r>
              <a:rPr spc="-25" dirty="0"/>
              <a:t>(I)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7117" y="2604301"/>
            <a:ext cx="5158322" cy="29546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52" y="1110996"/>
            <a:ext cx="9963785" cy="48971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8450" marR="5899150" indent="-285750">
              <a:lnSpc>
                <a:spcPts val="3100"/>
              </a:lnSpc>
              <a:spcBef>
                <a:spcPts val="219"/>
              </a:spcBef>
              <a:buSzPct val="96153"/>
              <a:buChar char="•"/>
              <a:tabLst>
                <a:tab pos="323850" algn="l"/>
              </a:tabLst>
            </a:pPr>
            <a:r>
              <a:rPr sz="2600" spc="90" dirty="0">
                <a:latin typeface="Dotum"/>
                <a:cs typeface="Dotum"/>
              </a:rPr>
              <a:t>Writing</a:t>
            </a:r>
            <a:r>
              <a:rPr sz="2600" spc="-16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data</a:t>
            </a:r>
            <a:r>
              <a:rPr sz="2600" spc="-155" dirty="0">
                <a:latin typeface="Dotum"/>
                <a:cs typeface="Dotum"/>
              </a:rPr>
              <a:t> </a:t>
            </a:r>
            <a:r>
              <a:rPr sz="2600" spc="-114" dirty="0">
                <a:latin typeface="Dotum"/>
                <a:cs typeface="Dotum"/>
              </a:rPr>
              <a:t>is</a:t>
            </a:r>
            <a:r>
              <a:rPr sz="2600" spc="-150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complex! </a:t>
            </a:r>
            <a:r>
              <a:rPr sz="2600" spc="-40" dirty="0">
                <a:latin typeface="Dotum"/>
                <a:cs typeface="Dotum"/>
              </a:rPr>
              <a:t>(~</a:t>
            </a:r>
            <a:r>
              <a:rPr sz="2600" spc="-40" dirty="0">
                <a:latin typeface="Arial"/>
                <a:cs typeface="Arial"/>
              </a:rPr>
              <a:t>200μs </a:t>
            </a:r>
            <a:r>
              <a:rPr sz="2600" dirty="0">
                <a:latin typeface="Arial"/>
                <a:cs typeface="Arial"/>
              </a:rPr>
              <a:t>–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1.7ms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50" dirty="0">
                <a:latin typeface="Dotum"/>
                <a:cs typeface="Dotum"/>
              </a:rPr>
              <a:t>)</a:t>
            </a:r>
            <a:endParaRPr sz="2600">
              <a:latin typeface="Dotum"/>
              <a:cs typeface="Dotum"/>
            </a:endParaRPr>
          </a:p>
          <a:p>
            <a:pPr marL="697865" marR="4377690" lvl="1" indent="-228600">
              <a:lnSpc>
                <a:spcPts val="3100"/>
              </a:lnSpc>
              <a:spcBef>
                <a:spcPts val="495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45" dirty="0">
                <a:latin typeface="Dotum"/>
                <a:cs typeface="Dotum"/>
              </a:rPr>
              <a:t>Can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only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105" dirty="0">
                <a:latin typeface="Dotum"/>
                <a:cs typeface="Dotum"/>
              </a:rPr>
              <a:t>write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empty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80" dirty="0">
                <a:latin typeface="Dotum"/>
                <a:cs typeface="Dotum"/>
              </a:rPr>
              <a:t>pages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in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50" dirty="0">
                <a:latin typeface="Dotum"/>
                <a:cs typeface="Dotum"/>
              </a:rPr>
              <a:t>a </a:t>
            </a:r>
            <a:r>
              <a:rPr sz="2600" spc="-10" dirty="0">
                <a:latin typeface="Dotum"/>
                <a:cs typeface="Dotum"/>
              </a:rPr>
              <a:t>block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40" dirty="0">
                <a:latin typeface="Dotum"/>
                <a:cs typeface="Dotum"/>
              </a:rPr>
              <a:t>Erasing</a:t>
            </a:r>
            <a:r>
              <a:rPr sz="2600" spc="-155" dirty="0">
                <a:latin typeface="Dotum"/>
                <a:cs typeface="Dotum"/>
              </a:rPr>
              <a:t> </a:t>
            </a:r>
            <a:r>
              <a:rPr sz="2600" spc="-114" dirty="0">
                <a:latin typeface="Dotum"/>
                <a:cs typeface="Dotum"/>
              </a:rPr>
              <a:t>a</a:t>
            </a:r>
            <a:r>
              <a:rPr sz="2600" spc="-150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block</a:t>
            </a:r>
            <a:r>
              <a:rPr sz="2600" spc="-155" dirty="0">
                <a:latin typeface="Dotum"/>
                <a:cs typeface="Dotum"/>
              </a:rPr>
              <a:t> </a:t>
            </a:r>
            <a:r>
              <a:rPr sz="2600" spc="-55" dirty="0">
                <a:latin typeface="Dotum"/>
                <a:cs typeface="Dotum"/>
              </a:rPr>
              <a:t>takes</a:t>
            </a:r>
            <a:r>
              <a:rPr sz="2600" spc="-150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~1.5ms</a:t>
            </a:r>
            <a:endParaRPr sz="2600">
              <a:latin typeface="Dotum"/>
              <a:cs typeface="Dotum"/>
            </a:endParaRPr>
          </a:p>
          <a:p>
            <a:pPr marL="697865" marR="4331335" lvl="1" indent="-228600">
              <a:lnSpc>
                <a:spcPts val="3100"/>
              </a:lnSpc>
              <a:spcBef>
                <a:spcPts val="600"/>
              </a:spcBef>
              <a:buFont typeface="Arial"/>
              <a:buChar char="•"/>
              <a:tabLst>
                <a:tab pos="698500" algn="l"/>
              </a:tabLst>
            </a:pPr>
            <a:r>
              <a:rPr sz="2600" dirty="0">
                <a:latin typeface="Dotum"/>
                <a:cs typeface="Dotum"/>
              </a:rPr>
              <a:t>Controller</a:t>
            </a:r>
            <a:r>
              <a:rPr sz="2600" spc="-3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maintains</a:t>
            </a:r>
            <a:r>
              <a:rPr sz="2600" spc="-3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pool</a:t>
            </a:r>
            <a:r>
              <a:rPr sz="2600" spc="-45" dirty="0">
                <a:latin typeface="Dotum"/>
                <a:cs typeface="Dotum"/>
              </a:rPr>
              <a:t> </a:t>
            </a:r>
            <a:r>
              <a:rPr sz="2600" spc="-25" dirty="0">
                <a:latin typeface="Dotum"/>
                <a:cs typeface="Dotum"/>
              </a:rPr>
              <a:t>of </a:t>
            </a:r>
            <a:r>
              <a:rPr sz="2600" dirty="0">
                <a:latin typeface="Dotum"/>
                <a:cs typeface="Dotum"/>
              </a:rPr>
              <a:t>empty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65" dirty="0">
                <a:latin typeface="Dotum"/>
                <a:cs typeface="Dotum"/>
              </a:rPr>
              <a:t>blocks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by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-70" dirty="0">
                <a:latin typeface="Dotum"/>
                <a:cs typeface="Dotum"/>
              </a:rPr>
              <a:t>coalescing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used </a:t>
            </a:r>
            <a:r>
              <a:rPr sz="2600" spc="-85" dirty="0">
                <a:latin typeface="Dotum"/>
                <a:cs typeface="Dotum"/>
              </a:rPr>
              <a:t>pages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55" dirty="0">
                <a:latin typeface="Dotum"/>
                <a:cs typeface="Dotum"/>
              </a:rPr>
              <a:t>(read,</a:t>
            </a:r>
            <a:r>
              <a:rPr sz="2600" spc="-110" dirty="0">
                <a:latin typeface="Dotum"/>
                <a:cs typeface="Dotum"/>
              </a:rPr>
              <a:t> </a:t>
            </a:r>
            <a:r>
              <a:rPr sz="2600" spc="-100" dirty="0">
                <a:latin typeface="Dotum"/>
                <a:cs typeface="Dotum"/>
              </a:rPr>
              <a:t>erase,</a:t>
            </a:r>
            <a:r>
              <a:rPr sz="2600" spc="-10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write),</a:t>
            </a:r>
            <a:endParaRPr sz="2600">
              <a:latin typeface="Dotum"/>
              <a:cs typeface="Dotum"/>
            </a:endParaRPr>
          </a:p>
          <a:p>
            <a:pPr marL="697865">
              <a:lnSpc>
                <a:spcPts val="3110"/>
              </a:lnSpc>
            </a:pPr>
            <a:r>
              <a:rPr sz="2600" spc="-80" dirty="0">
                <a:latin typeface="Dotum"/>
                <a:cs typeface="Dotum"/>
              </a:rPr>
              <a:t>also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45" dirty="0">
                <a:latin typeface="Dotum"/>
                <a:cs typeface="Dotum"/>
              </a:rPr>
              <a:t>reserves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80" dirty="0">
                <a:latin typeface="Dotum"/>
                <a:cs typeface="Dotum"/>
              </a:rPr>
              <a:t>some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425" dirty="0">
                <a:latin typeface="Dotum"/>
                <a:cs typeface="Dotum"/>
              </a:rPr>
              <a:t>%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of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capacity</a:t>
            </a:r>
            <a:endParaRPr sz="2600">
              <a:latin typeface="Dotum"/>
              <a:cs typeface="Dotum"/>
            </a:endParaRPr>
          </a:p>
          <a:p>
            <a:pPr marL="241300" marR="4170045" indent="-228600">
              <a:lnSpc>
                <a:spcPct val="102299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Dotum"/>
                <a:cs typeface="Dotum"/>
              </a:rPr>
              <a:t>Rule</a:t>
            </a:r>
            <a:r>
              <a:rPr sz="2600" spc="-5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of</a:t>
            </a:r>
            <a:r>
              <a:rPr sz="2600" spc="-4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thumb:</a:t>
            </a:r>
            <a:r>
              <a:rPr sz="2600" spc="-5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writes</a:t>
            </a:r>
            <a:r>
              <a:rPr sz="2600" spc="-45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10x</a:t>
            </a:r>
            <a:r>
              <a:rPr sz="2600" spc="-50" dirty="0">
                <a:latin typeface="Dotum"/>
                <a:cs typeface="Dotum"/>
              </a:rPr>
              <a:t> </a:t>
            </a:r>
            <a:r>
              <a:rPr sz="2600" spc="-85" dirty="0">
                <a:latin typeface="Dotum"/>
                <a:cs typeface="Dotum"/>
              </a:rPr>
              <a:t>reads,</a:t>
            </a:r>
            <a:r>
              <a:rPr sz="2600" spc="-45" dirty="0">
                <a:latin typeface="Dotum"/>
                <a:cs typeface="Dotum"/>
              </a:rPr>
              <a:t> </a:t>
            </a:r>
            <a:r>
              <a:rPr sz="2600" spc="-25" dirty="0">
                <a:latin typeface="Dotum"/>
                <a:cs typeface="Dotum"/>
              </a:rPr>
              <a:t>era </a:t>
            </a:r>
            <a:r>
              <a:rPr sz="2600" dirty="0">
                <a:latin typeface="Dotum"/>
                <a:cs typeface="Dotum"/>
              </a:rPr>
              <a:t>sure</a:t>
            </a:r>
            <a:r>
              <a:rPr sz="2600" spc="-175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10x</a:t>
            </a:r>
            <a:r>
              <a:rPr sz="2600" spc="-170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writes</a:t>
            </a:r>
            <a:endParaRPr sz="2600">
              <a:latin typeface="Dotum"/>
              <a:cs typeface="Dotum"/>
            </a:endParaRPr>
          </a:p>
          <a:p>
            <a:pPr marL="5403850">
              <a:lnSpc>
                <a:spcPts val="2145"/>
              </a:lnSpc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https://en.wikipedia.org/wiki/Solid-state_drive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01243" rIns="0" bIns="0" rtlCol="0">
            <a:spAutoFit/>
          </a:bodyPr>
          <a:lstStyle/>
          <a:p>
            <a:pPr marL="3202940" marR="5080" indent="-3141980">
              <a:lnSpc>
                <a:spcPts val="4300"/>
              </a:lnSpc>
              <a:spcBef>
                <a:spcPts val="660"/>
              </a:spcBef>
            </a:pPr>
            <a:r>
              <a:rPr sz="4000" dirty="0"/>
              <a:t>Where</a:t>
            </a:r>
            <a:r>
              <a:rPr sz="4000" spc="-35" dirty="0"/>
              <a:t> </a:t>
            </a:r>
            <a:r>
              <a:rPr sz="4000" dirty="0"/>
              <a:t>does</a:t>
            </a:r>
            <a:r>
              <a:rPr sz="4000" spc="-15" dirty="0"/>
              <a:t> </a:t>
            </a:r>
            <a:r>
              <a:rPr sz="4000" dirty="0"/>
              <a:t>caching</a:t>
            </a:r>
            <a:r>
              <a:rPr sz="4000" spc="-20" dirty="0"/>
              <a:t> </a:t>
            </a:r>
            <a:r>
              <a:rPr sz="4000" dirty="0"/>
              <a:t>arise</a:t>
            </a:r>
            <a:r>
              <a:rPr sz="4000" spc="-25" dirty="0"/>
              <a:t> </a:t>
            </a:r>
            <a:r>
              <a:rPr sz="4000" dirty="0"/>
              <a:t>in</a:t>
            </a:r>
            <a:r>
              <a:rPr sz="4000" spc="-15" dirty="0"/>
              <a:t> </a:t>
            </a:r>
            <a:r>
              <a:rPr sz="4000" spc="-10" dirty="0"/>
              <a:t>Operating </a:t>
            </a:r>
            <a:r>
              <a:rPr sz="4000" dirty="0"/>
              <a:t>Systems</a:t>
            </a:r>
            <a:r>
              <a:rPr sz="4000" spc="15" dirty="0"/>
              <a:t> </a:t>
            </a:r>
            <a:r>
              <a:rPr sz="4000" spc="-50" dirty="0"/>
              <a:t>?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47980" y="3141979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SSD</a:t>
            </a:r>
            <a:r>
              <a:rPr spc="-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21587"/>
            <a:ext cx="10119360" cy="506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Pros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(vs. hard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disk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drives):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ts val="2805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Low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latency,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high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throughput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(eliminate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seek/rotational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delay)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ts val="2830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No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moving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parts: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ts val="2345"/>
              </a:lnSpc>
              <a:spcBef>
                <a:spcPts val="4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Arial"/>
                <a:cs typeface="Arial"/>
              </a:rPr>
              <a:t>Very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light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weight,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low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power,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silent,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shock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insensitive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ts val="2825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Read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speeds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(limited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controller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I/O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bus)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Char char="•"/>
              <a:tabLst>
                <a:tab pos="241300" algn="l"/>
              </a:tabLst>
            </a:pPr>
            <a:r>
              <a:rPr sz="2800" spc="-20" dirty="0">
                <a:latin typeface="Arial"/>
                <a:cs typeface="Arial"/>
              </a:rPr>
              <a:t>Cons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ts val="2850"/>
              </a:lnSpc>
              <a:buChar char="•"/>
              <a:tabLst>
                <a:tab pos="698500" algn="l"/>
                <a:tab pos="7595870" algn="l"/>
              </a:tabLst>
            </a:pPr>
            <a:r>
              <a:rPr sz="2400" dirty="0">
                <a:latin typeface="Arial"/>
                <a:cs typeface="Arial"/>
              </a:rPr>
              <a:t>Small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 </a:t>
            </a:r>
            <a:r>
              <a:rPr sz="2400" spc="-10" dirty="0">
                <a:latin typeface="Arial"/>
                <a:cs typeface="Arial"/>
              </a:rPr>
              <a:t>(0.1-</a:t>
            </a:r>
            <a:r>
              <a:rPr sz="2400" dirty="0">
                <a:latin typeface="Arial"/>
                <a:cs typeface="Arial"/>
              </a:rPr>
              <a:t>0.5x disk),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expensive (20x </a:t>
            </a:r>
            <a:r>
              <a:rPr sz="2400" spc="-20" dirty="0">
                <a:latin typeface="Arial"/>
                <a:cs typeface="Arial"/>
              </a:rPr>
              <a:t>disk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" dirty="0">
                <a:latin typeface="Arial"/>
                <a:cs typeface="Arial"/>
              </a:rPr>
              <a:t>???)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ts val="2355"/>
              </a:lnSpc>
              <a:spcBef>
                <a:spcPts val="11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Arial"/>
                <a:cs typeface="Arial"/>
              </a:rPr>
              <a:t>Hybrid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alternative: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combine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SSD with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large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HDD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ts val="2835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Asymmetric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block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write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performance: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pg/erase/write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pg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ts val="2345"/>
              </a:lnSpc>
              <a:spcBef>
                <a:spcPts val="1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Arial"/>
                <a:cs typeface="Arial"/>
              </a:rPr>
              <a:t>Controller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garbage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collection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(GC)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major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effect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ts val="2825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Limited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drive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lifetime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Arial"/>
                <a:cs typeface="Arial"/>
              </a:rPr>
              <a:t>1-</a:t>
            </a:r>
            <a:r>
              <a:rPr sz="2000" dirty="0">
                <a:latin typeface="Arial"/>
                <a:cs typeface="Arial"/>
              </a:rPr>
              <a:t>10K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writes/page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MLC </a:t>
            </a:r>
            <a:r>
              <a:rPr sz="2000" spc="-20" dirty="0">
                <a:latin typeface="Arial"/>
                <a:cs typeface="Arial"/>
              </a:rPr>
              <a:t>NAND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Arial"/>
                <a:cs typeface="Arial"/>
              </a:rPr>
              <a:t>Avg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failure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rate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6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years,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life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expectancy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9–11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years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These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changing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rapidly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System</a:t>
            </a:r>
            <a:r>
              <a:rPr spc="-5" dirty="0"/>
              <a:t> </a:t>
            </a:r>
            <a:r>
              <a:rPr spc="-10" dirty="0"/>
              <a:t>Performance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16217" y="3141979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141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10" dirty="0"/>
              <a:t> 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2357478"/>
            <a:ext cx="5648325" cy="161734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330"/>
              </a:spcBef>
            </a:pPr>
            <a:r>
              <a:rPr sz="1900" dirty="0">
                <a:latin typeface="Arial"/>
                <a:cs typeface="Arial"/>
              </a:rPr>
              <a:t>Response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Time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Queue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+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I/O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device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service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time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Performance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I/O</a:t>
            </a:r>
            <a:r>
              <a:rPr sz="2200" spc="-10" dirty="0">
                <a:latin typeface="Times New Roman"/>
                <a:cs typeface="Times New Roman"/>
              </a:rPr>
              <a:t> subsystem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Metrics: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Response</a:t>
            </a:r>
            <a:r>
              <a:rPr sz="1900" spc="-8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Time,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Throughput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Effective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BW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per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op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=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transfer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size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/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response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time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553" y="3979939"/>
            <a:ext cx="3968750" cy="58928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698500" indent="-22923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dirty="0">
                <a:latin typeface="Times New Roman"/>
                <a:cs typeface="Times New Roman"/>
              </a:rPr>
              <a:t>EffBW(n)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=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n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/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(S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+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n/B)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=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B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/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(1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+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SB/n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Times New Roman"/>
                <a:cs typeface="Times New Roman"/>
              </a:rPr>
              <a:t>)</a:t>
            </a:r>
            <a:endParaRPr sz="1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Times New Roman"/>
                <a:cs typeface="Times New Roman"/>
              </a:rPr>
              <a:t>Contributing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factors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to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latency: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4550664"/>
            <a:ext cx="6369685" cy="1874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dirty="0">
                <a:latin typeface="Times New Roman"/>
                <a:cs typeface="Times New Roman"/>
              </a:rPr>
              <a:t>Software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paths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(can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loosely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modeled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0" dirty="0">
                <a:latin typeface="Times New Roman"/>
                <a:cs typeface="Times New Roman"/>
              </a:rPr>
              <a:t> queue)</a:t>
            </a:r>
            <a:endParaRPr sz="170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dirty="0">
                <a:latin typeface="Times New Roman"/>
                <a:cs typeface="Times New Roman"/>
              </a:rPr>
              <a:t>Hardware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controller</a:t>
            </a:r>
            <a:endParaRPr sz="1700">
              <a:latin typeface="Times New Roman"/>
              <a:cs typeface="Times New Roman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700" dirty="0">
                <a:latin typeface="Times New Roman"/>
                <a:cs typeface="Times New Roman"/>
              </a:rPr>
              <a:t>I/O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device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service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time</a:t>
            </a:r>
            <a:endParaRPr sz="1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Queuing</a:t>
            </a:r>
            <a:r>
              <a:rPr sz="2200" spc="-10" dirty="0">
                <a:latin typeface="Times New Roman"/>
                <a:cs typeface="Times New Roman"/>
              </a:rPr>
              <a:t> behavior: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Can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lead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to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big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increases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latency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utilization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increases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latin typeface="Times New Roman"/>
                <a:cs typeface="Times New Roman"/>
              </a:rPr>
              <a:t>Solutions?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20460" y="1377213"/>
            <a:ext cx="933450" cy="615950"/>
            <a:chOff x="4620460" y="1377213"/>
            <a:chExt cx="933450" cy="615950"/>
          </a:xfrm>
        </p:grpSpPr>
        <p:sp>
          <p:nvSpPr>
            <p:cNvPr id="8" name="object 8"/>
            <p:cNvSpPr/>
            <p:nvPr/>
          </p:nvSpPr>
          <p:spPr>
            <a:xfrm>
              <a:off x="4633160" y="1389913"/>
              <a:ext cx="908050" cy="590550"/>
            </a:xfrm>
            <a:custGeom>
              <a:avLst/>
              <a:gdLst/>
              <a:ahLst/>
              <a:cxnLst/>
              <a:rect l="l" t="t" r="r" b="b"/>
              <a:pathLst>
                <a:path w="908050" h="590550">
                  <a:moveTo>
                    <a:pt x="834260" y="0"/>
                  </a:moveTo>
                  <a:lnTo>
                    <a:pt x="73789" y="0"/>
                  </a:lnTo>
                  <a:lnTo>
                    <a:pt x="45067" y="5798"/>
                  </a:lnTo>
                  <a:lnTo>
                    <a:pt x="21612" y="21612"/>
                  </a:lnTo>
                  <a:lnTo>
                    <a:pt x="5798" y="45067"/>
                  </a:lnTo>
                  <a:lnTo>
                    <a:pt x="0" y="73789"/>
                  </a:lnTo>
                  <a:lnTo>
                    <a:pt x="0" y="516760"/>
                  </a:lnTo>
                  <a:lnTo>
                    <a:pt x="5798" y="545482"/>
                  </a:lnTo>
                  <a:lnTo>
                    <a:pt x="21612" y="568937"/>
                  </a:lnTo>
                  <a:lnTo>
                    <a:pt x="45067" y="584751"/>
                  </a:lnTo>
                  <a:lnTo>
                    <a:pt x="73789" y="590550"/>
                  </a:lnTo>
                  <a:lnTo>
                    <a:pt x="834260" y="590550"/>
                  </a:lnTo>
                  <a:lnTo>
                    <a:pt x="862982" y="584751"/>
                  </a:lnTo>
                  <a:lnTo>
                    <a:pt x="886437" y="568937"/>
                  </a:lnTo>
                  <a:lnTo>
                    <a:pt x="902251" y="545482"/>
                  </a:lnTo>
                  <a:lnTo>
                    <a:pt x="908050" y="516760"/>
                  </a:lnTo>
                  <a:lnTo>
                    <a:pt x="908050" y="73789"/>
                  </a:lnTo>
                  <a:lnTo>
                    <a:pt x="902251" y="45067"/>
                  </a:lnTo>
                  <a:lnTo>
                    <a:pt x="886437" y="21612"/>
                  </a:lnTo>
                  <a:lnTo>
                    <a:pt x="862982" y="5798"/>
                  </a:lnTo>
                  <a:lnTo>
                    <a:pt x="8342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33160" y="1389913"/>
              <a:ext cx="908050" cy="590550"/>
            </a:xfrm>
            <a:custGeom>
              <a:avLst/>
              <a:gdLst/>
              <a:ahLst/>
              <a:cxnLst/>
              <a:rect l="l" t="t" r="r" b="b"/>
              <a:pathLst>
                <a:path w="908050" h="590550">
                  <a:moveTo>
                    <a:pt x="0" y="73789"/>
                  </a:moveTo>
                  <a:lnTo>
                    <a:pt x="5798" y="45067"/>
                  </a:lnTo>
                  <a:lnTo>
                    <a:pt x="21612" y="21612"/>
                  </a:lnTo>
                  <a:lnTo>
                    <a:pt x="45066" y="5798"/>
                  </a:lnTo>
                  <a:lnTo>
                    <a:pt x="73789" y="0"/>
                  </a:lnTo>
                  <a:lnTo>
                    <a:pt x="834261" y="0"/>
                  </a:lnTo>
                  <a:lnTo>
                    <a:pt x="862983" y="5798"/>
                  </a:lnTo>
                  <a:lnTo>
                    <a:pt x="886437" y="21612"/>
                  </a:lnTo>
                  <a:lnTo>
                    <a:pt x="902251" y="45067"/>
                  </a:lnTo>
                  <a:lnTo>
                    <a:pt x="908050" y="73789"/>
                  </a:lnTo>
                  <a:lnTo>
                    <a:pt x="908050" y="516760"/>
                  </a:lnTo>
                  <a:lnTo>
                    <a:pt x="902251" y="545482"/>
                  </a:lnTo>
                  <a:lnTo>
                    <a:pt x="886437" y="568937"/>
                  </a:lnTo>
                  <a:lnTo>
                    <a:pt x="862983" y="584751"/>
                  </a:lnTo>
                  <a:lnTo>
                    <a:pt x="834261" y="590550"/>
                  </a:lnTo>
                  <a:lnTo>
                    <a:pt x="73789" y="590550"/>
                  </a:lnTo>
                  <a:lnTo>
                    <a:pt x="45066" y="584751"/>
                  </a:lnTo>
                  <a:lnTo>
                    <a:pt x="21612" y="568937"/>
                  </a:lnTo>
                  <a:lnTo>
                    <a:pt x="5798" y="545482"/>
                  </a:lnTo>
                  <a:lnTo>
                    <a:pt x="0" y="516760"/>
                  </a:lnTo>
                  <a:lnTo>
                    <a:pt x="0" y="737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24760" y="1231163"/>
            <a:ext cx="825500" cy="908050"/>
          </a:xfrm>
          <a:prstGeom prst="rect">
            <a:avLst/>
          </a:prstGeom>
          <a:solidFill>
            <a:srgbClr val="00FFFF"/>
          </a:solidFill>
          <a:ln w="25400">
            <a:solidFill>
              <a:srgbClr val="000000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88265" marR="5715">
              <a:lnSpc>
                <a:spcPts val="2100"/>
              </a:lnSpc>
              <a:spcBef>
                <a:spcPts val="1420"/>
              </a:spcBef>
            </a:pPr>
            <a:r>
              <a:rPr sz="1800" spc="-20" dirty="0">
                <a:latin typeface="Arial"/>
                <a:cs typeface="Arial"/>
              </a:rPr>
              <a:t>User </a:t>
            </a: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378910" y="1428013"/>
          <a:ext cx="774700" cy="48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159835" y="1904263"/>
            <a:ext cx="11309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10" dirty="0">
                <a:latin typeface="Arial"/>
                <a:cs typeface="Arial"/>
              </a:rPr>
              <a:t>Queue </a:t>
            </a:r>
            <a:r>
              <a:rPr sz="1800" dirty="0">
                <a:latin typeface="Arial"/>
                <a:cs typeface="Arial"/>
              </a:rPr>
              <a:t>[OS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Paths]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75660" y="1631214"/>
            <a:ext cx="590550" cy="114300"/>
          </a:xfrm>
          <a:custGeom>
            <a:avLst/>
            <a:gdLst/>
            <a:ahLst/>
            <a:cxnLst/>
            <a:rect l="l" t="t" r="r" b="b"/>
            <a:pathLst>
              <a:path w="590550" h="114300">
                <a:moveTo>
                  <a:pt x="476250" y="76199"/>
                </a:moveTo>
                <a:lnTo>
                  <a:pt x="476250" y="114298"/>
                </a:lnTo>
                <a:lnTo>
                  <a:pt x="552449" y="76200"/>
                </a:lnTo>
                <a:lnTo>
                  <a:pt x="476250" y="76199"/>
                </a:lnTo>
                <a:close/>
              </a:path>
              <a:path w="590550" h="114300">
                <a:moveTo>
                  <a:pt x="476250" y="38099"/>
                </a:moveTo>
                <a:lnTo>
                  <a:pt x="476250" y="76199"/>
                </a:lnTo>
                <a:lnTo>
                  <a:pt x="495300" y="76200"/>
                </a:lnTo>
                <a:lnTo>
                  <a:pt x="495300" y="38100"/>
                </a:lnTo>
                <a:lnTo>
                  <a:pt x="476250" y="38099"/>
                </a:lnTo>
                <a:close/>
              </a:path>
              <a:path w="590550" h="114300">
                <a:moveTo>
                  <a:pt x="476250" y="0"/>
                </a:moveTo>
                <a:lnTo>
                  <a:pt x="476250" y="38099"/>
                </a:lnTo>
                <a:lnTo>
                  <a:pt x="495300" y="38100"/>
                </a:lnTo>
                <a:lnTo>
                  <a:pt x="495300" y="76200"/>
                </a:lnTo>
                <a:lnTo>
                  <a:pt x="552451" y="76198"/>
                </a:lnTo>
                <a:lnTo>
                  <a:pt x="590550" y="57150"/>
                </a:lnTo>
                <a:lnTo>
                  <a:pt x="476250" y="0"/>
                </a:lnTo>
                <a:close/>
              </a:path>
              <a:path w="590550" h="114300">
                <a:moveTo>
                  <a:pt x="0" y="38098"/>
                </a:moveTo>
                <a:lnTo>
                  <a:pt x="0" y="76198"/>
                </a:lnTo>
                <a:lnTo>
                  <a:pt x="476250" y="76199"/>
                </a:lnTo>
                <a:lnTo>
                  <a:pt x="47625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93360" y="1034313"/>
            <a:ext cx="590550" cy="1301750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</a:ln>
        </p:spPr>
        <p:txBody>
          <a:bodyPr vert="vert" wrap="square" lIns="0" tIns="13398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55"/>
              </a:spcBef>
            </a:pPr>
            <a:r>
              <a:rPr sz="1800" spc="-10" dirty="0">
                <a:latin typeface="Arial"/>
                <a:cs typeface="Arial"/>
              </a:rPr>
              <a:t>Controller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6310" y="1631214"/>
            <a:ext cx="508000" cy="114300"/>
          </a:xfrm>
          <a:custGeom>
            <a:avLst/>
            <a:gdLst/>
            <a:ahLst/>
            <a:cxnLst/>
            <a:rect l="l" t="t" r="r" b="b"/>
            <a:pathLst>
              <a:path w="508000" h="114300">
                <a:moveTo>
                  <a:pt x="393700" y="76199"/>
                </a:moveTo>
                <a:lnTo>
                  <a:pt x="393700" y="114298"/>
                </a:lnTo>
                <a:lnTo>
                  <a:pt x="469899" y="76200"/>
                </a:lnTo>
                <a:lnTo>
                  <a:pt x="393700" y="76199"/>
                </a:lnTo>
                <a:close/>
              </a:path>
              <a:path w="508000" h="114300">
                <a:moveTo>
                  <a:pt x="393700" y="38099"/>
                </a:moveTo>
                <a:lnTo>
                  <a:pt x="393700" y="76199"/>
                </a:lnTo>
                <a:lnTo>
                  <a:pt x="412750" y="76200"/>
                </a:lnTo>
                <a:lnTo>
                  <a:pt x="412750" y="38100"/>
                </a:lnTo>
                <a:lnTo>
                  <a:pt x="393700" y="38099"/>
                </a:lnTo>
                <a:close/>
              </a:path>
              <a:path w="508000" h="114300">
                <a:moveTo>
                  <a:pt x="393700" y="0"/>
                </a:moveTo>
                <a:lnTo>
                  <a:pt x="393700" y="38099"/>
                </a:lnTo>
                <a:lnTo>
                  <a:pt x="412750" y="38100"/>
                </a:lnTo>
                <a:lnTo>
                  <a:pt x="412750" y="76200"/>
                </a:lnTo>
                <a:lnTo>
                  <a:pt x="469901" y="76198"/>
                </a:lnTo>
                <a:lnTo>
                  <a:pt x="508000" y="57150"/>
                </a:lnTo>
                <a:lnTo>
                  <a:pt x="393700" y="0"/>
                </a:lnTo>
                <a:close/>
              </a:path>
              <a:path w="508000" h="114300">
                <a:moveTo>
                  <a:pt x="0" y="38098"/>
                </a:moveTo>
                <a:lnTo>
                  <a:pt x="0" y="76198"/>
                </a:lnTo>
                <a:lnTo>
                  <a:pt x="393700" y="76199"/>
                </a:lnTo>
                <a:lnTo>
                  <a:pt x="3937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01423" y="1370863"/>
            <a:ext cx="6864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25" dirty="0">
                <a:latin typeface="Arial"/>
                <a:cs typeface="Arial"/>
              </a:rPr>
              <a:t>I/O </a:t>
            </a:r>
            <a:r>
              <a:rPr sz="1800" spc="-1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83910" y="1631214"/>
            <a:ext cx="342900" cy="114300"/>
          </a:xfrm>
          <a:custGeom>
            <a:avLst/>
            <a:gdLst/>
            <a:ahLst/>
            <a:cxnLst/>
            <a:rect l="l" t="t" r="r" b="b"/>
            <a:pathLst>
              <a:path w="342900" h="114300">
                <a:moveTo>
                  <a:pt x="228600" y="76199"/>
                </a:moveTo>
                <a:lnTo>
                  <a:pt x="228600" y="114298"/>
                </a:lnTo>
                <a:lnTo>
                  <a:pt x="304799" y="76200"/>
                </a:lnTo>
                <a:lnTo>
                  <a:pt x="228600" y="76199"/>
                </a:lnTo>
                <a:close/>
              </a:path>
              <a:path w="342900" h="114300">
                <a:moveTo>
                  <a:pt x="228600" y="38099"/>
                </a:moveTo>
                <a:lnTo>
                  <a:pt x="228600" y="76199"/>
                </a:lnTo>
                <a:lnTo>
                  <a:pt x="247650" y="76200"/>
                </a:lnTo>
                <a:lnTo>
                  <a:pt x="247650" y="38100"/>
                </a:lnTo>
                <a:lnTo>
                  <a:pt x="228600" y="38099"/>
                </a:lnTo>
                <a:close/>
              </a:path>
              <a:path w="342900" h="114300">
                <a:moveTo>
                  <a:pt x="228600" y="0"/>
                </a:moveTo>
                <a:lnTo>
                  <a:pt x="228600" y="38099"/>
                </a:lnTo>
                <a:lnTo>
                  <a:pt x="247650" y="38100"/>
                </a:lnTo>
                <a:lnTo>
                  <a:pt x="247650" y="76200"/>
                </a:lnTo>
                <a:lnTo>
                  <a:pt x="304801" y="76198"/>
                </a:lnTo>
                <a:lnTo>
                  <a:pt x="342900" y="57150"/>
                </a:lnTo>
                <a:lnTo>
                  <a:pt x="228600" y="0"/>
                </a:lnTo>
                <a:close/>
              </a:path>
              <a:path w="342900" h="114300">
                <a:moveTo>
                  <a:pt x="0" y="38098"/>
                </a:moveTo>
                <a:lnTo>
                  <a:pt x="0" y="76198"/>
                </a:lnTo>
                <a:lnTo>
                  <a:pt x="228600" y="76199"/>
                </a:lnTo>
                <a:lnTo>
                  <a:pt x="2286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715054" y="3497833"/>
            <a:ext cx="544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100%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3316" y="1294383"/>
            <a:ext cx="2438400" cy="2209800"/>
            <a:chOff x="8243316" y="1294383"/>
            <a:chExt cx="2438400" cy="2209800"/>
          </a:xfrm>
        </p:grpSpPr>
        <p:sp>
          <p:nvSpPr>
            <p:cNvPr id="20" name="object 20"/>
            <p:cNvSpPr/>
            <p:nvPr/>
          </p:nvSpPr>
          <p:spPr>
            <a:xfrm>
              <a:off x="8256016" y="1307083"/>
              <a:ext cx="6350" cy="2184400"/>
            </a:xfrm>
            <a:custGeom>
              <a:avLst/>
              <a:gdLst/>
              <a:ahLst/>
              <a:cxnLst/>
              <a:rect l="l" t="t" r="r" b="b"/>
              <a:pathLst>
                <a:path w="6350" h="2184400">
                  <a:moveTo>
                    <a:pt x="0" y="2184400"/>
                  </a:moveTo>
                  <a:lnTo>
                    <a:pt x="63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68716" y="3485133"/>
              <a:ext cx="2400300" cy="6350"/>
            </a:xfrm>
            <a:custGeom>
              <a:avLst/>
              <a:gdLst/>
              <a:ahLst/>
              <a:cxnLst/>
              <a:rect l="l" t="t" r="r" b="b"/>
              <a:pathLst>
                <a:path w="2400300" h="6350">
                  <a:moveTo>
                    <a:pt x="0" y="0"/>
                  </a:moveTo>
                  <a:lnTo>
                    <a:pt x="2400300" y="63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375079" y="1294384"/>
            <a:ext cx="10547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10" dirty="0">
                <a:latin typeface="Arial"/>
                <a:cs typeface="Arial"/>
              </a:rPr>
              <a:t>Response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(ms)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68729" y="3764533"/>
            <a:ext cx="24644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Arial"/>
                <a:cs typeface="Arial"/>
              </a:rPr>
              <a:t>Throughput</a:t>
            </a:r>
            <a:r>
              <a:rPr sz="1800" spc="459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(Utilization) </a:t>
            </a:r>
            <a:r>
              <a:rPr sz="1800" dirty="0">
                <a:latin typeface="Arial"/>
                <a:cs typeface="Arial"/>
              </a:rPr>
              <a:t>(%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28991" y="3427983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01991" y="2665983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01991" y="2030984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200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01991" y="1389634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300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48079" y="3561333"/>
            <a:ext cx="318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78241" y="1380469"/>
            <a:ext cx="2368550" cy="1846580"/>
          </a:xfrm>
          <a:custGeom>
            <a:avLst/>
            <a:gdLst/>
            <a:ahLst/>
            <a:cxnLst/>
            <a:rect l="l" t="t" r="r" b="b"/>
            <a:pathLst>
              <a:path w="2368550" h="1846580">
                <a:moveTo>
                  <a:pt x="0" y="1846407"/>
                </a:moveTo>
                <a:lnTo>
                  <a:pt x="45564" y="1843347"/>
                </a:lnTo>
                <a:lnTo>
                  <a:pt x="91312" y="1840862"/>
                </a:lnTo>
                <a:lnTo>
                  <a:pt x="137133" y="1838445"/>
                </a:lnTo>
                <a:lnTo>
                  <a:pt x="182917" y="1835588"/>
                </a:lnTo>
                <a:lnTo>
                  <a:pt x="235487" y="1832237"/>
                </a:lnTo>
                <a:lnTo>
                  <a:pt x="289759" y="1828786"/>
                </a:lnTo>
                <a:lnTo>
                  <a:pt x="344852" y="1824470"/>
                </a:lnTo>
                <a:lnTo>
                  <a:pt x="399883" y="1818526"/>
                </a:lnTo>
                <a:lnTo>
                  <a:pt x="453971" y="1810192"/>
                </a:lnTo>
                <a:lnTo>
                  <a:pt x="506233" y="1798703"/>
                </a:lnTo>
                <a:lnTo>
                  <a:pt x="555788" y="1783297"/>
                </a:lnTo>
                <a:lnTo>
                  <a:pt x="600536" y="1766082"/>
                </a:lnTo>
                <a:lnTo>
                  <a:pt x="645208" y="1747708"/>
                </a:lnTo>
                <a:lnTo>
                  <a:pt x="689824" y="1728745"/>
                </a:lnTo>
                <a:lnTo>
                  <a:pt x="734403" y="1709764"/>
                </a:lnTo>
                <a:lnTo>
                  <a:pt x="778963" y="1691338"/>
                </a:lnTo>
                <a:lnTo>
                  <a:pt x="824439" y="1672784"/>
                </a:lnTo>
                <a:lnTo>
                  <a:pt x="869334" y="1653608"/>
                </a:lnTo>
                <a:lnTo>
                  <a:pt x="913534" y="1633358"/>
                </a:lnTo>
                <a:lnTo>
                  <a:pt x="956928" y="1611584"/>
                </a:lnTo>
                <a:lnTo>
                  <a:pt x="999403" y="1587838"/>
                </a:lnTo>
                <a:lnTo>
                  <a:pt x="1041335" y="1564047"/>
                </a:lnTo>
                <a:lnTo>
                  <a:pt x="1083890" y="1541511"/>
                </a:lnTo>
                <a:lnTo>
                  <a:pt x="1126828" y="1519764"/>
                </a:lnTo>
                <a:lnTo>
                  <a:pt x="1169909" y="1498339"/>
                </a:lnTo>
                <a:lnTo>
                  <a:pt x="1212895" y="1476769"/>
                </a:lnTo>
                <a:lnTo>
                  <a:pt x="1255545" y="1454587"/>
                </a:lnTo>
                <a:lnTo>
                  <a:pt x="1297622" y="1431326"/>
                </a:lnTo>
                <a:lnTo>
                  <a:pt x="1337203" y="1408030"/>
                </a:lnTo>
                <a:lnTo>
                  <a:pt x="1376110" y="1384300"/>
                </a:lnTo>
                <a:lnTo>
                  <a:pt x="1414885" y="1360571"/>
                </a:lnTo>
                <a:lnTo>
                  <a:pt x="1454074" y="1337275"/>
                </a:lnTo>
                <a:lnTo>
                  <a:pt x="1494219" y="1314844"/>
                </a:lnTo>
                <a:lnTo>
                  <a:pt x="1535580" y="1290136"/>
                </a:lnTo>
                <a:lnTo>
                  <a:pt x="1574705" y="1262272"/>
                </a:lnTo>
                <a:lnTo>
                  <a:pt x="1611962" y="1231945"/>
                </a:lnTo>
                <a:lnTo>
                  <a:pt x="1647721" y="1199844"/>
                </a:lnTo>
                <a:lnTo>
                  <a:pt x="1682352" y="1166661"/>
                </a:lnTo>
                <a:lnTo>
                  <a:pt x="1716222" y="1133088"/>
                </a:lnTo>
                <a:lnTo>
                  <a:pt x="1751557" y="1099342"/>
                </a:lnTo>
                <a:lnTo>
                  <a:pt x="1787475" y="1066254"/>
                </a:lnTo>
                <a:lnTo>
                  <a:pt x="1822961" y="1032837"/>
                </a:lnTo>
                <a:lnTo>
                  <a:pt x="1857002" y="998104"/>
                </a:lnTo>
                <a:lnTo>
                  <a:pt x="1888586" y="961069"/>
                </a:lnTo>
                <a:lnTo>
                  <a:pt x="1914986" y="924550"/>
                </a:lnTo>
                <a:lnTo>
                  <a:pt x="1939445" y="886915"/>
                </a:lnTo>
                <a:lnTo>
                  <a:pt x="1963391" y="848942"/>
                </a:lnTo>
                <a:lnTo>
                  <a:pt x="1988253" y="811409"/>
                </a:lnTo>
                <a:lnTo>
                  <a:pt x="2010598" y="779088"/>
                </a:lnTo>
                <a:lnTo>
                  <a:pt x="2031881" y="747037"/>
                </a:lnTo>
                <a:lnTo>
                  <a:pt x="2052065" y="714446"/>
                </a:lnTo>
                <a:lnTo>
                  <a:pt x="2071113" y="680502"/>
                </a:lnTo>
                <a:lnTo>
                  <a:pt x="2094560" y="635889"/>
                </a:lnTo>
                <a:lnTo>
                  <a:pt x="2117465" y="591186"/>
                </a:lnTo>
                <a:lnTo>
                  <a:pt x="2140196" y="546484"/>
                </a:lnTo>
                <a:lnTo>
                  <a:pt x="2163122" y="501871"/>
                </a:lnTo>
                <a:lnTo>
                  <a:pt x="2186613" y="457439"/>
                </a:lnTo>
                <a:lnTo>
                  <a:pt x="2211038" y="413277"/>
                </a:lnTo>
                <a:lnTo>
                  <a:pt x="2234880" y="367619"/>
                </a:lnTo>
                <a:lnTo>
                  <a:pt x="2254843" y="322000"/>
                </a:lnTo>
                <a:lnTo>
                  <a:pt x="2271847" y="276320"/>
                </a:lnTo>
                <a:lnTo>
                  <a:pt x="2286813" y="230485"/>
                </a:lnTo>
                <a:lnTo>
                  <a:pt x="2300662" y="184396"/>
                </a:lnTo>
                <a:lnTo>
                  <a:pt x="2314313" y="137956"/>
                </a:lnTo>
                <a:lnTo>
                  <a:pt x="2328688" y="91068"/>
                </a:lnTo>
                <a:lnTo>
                  <a:pt x="2344708" y="43635"/>
                </a:lnTo>
                <a:lnTo>
                  <a:pt x="2349618" y="31087"/>
                </a:lnTo>
                <a:lnTo>
                  <a:pt x="2355261" y="18166"/>
                </a:lnTo>
                <a:lnTo>
                  <a:pt x="2360317" y="7071"/>
                </a:lnTo>
                <a:lnTo>
                  <a:pt x="2363469" y="0"/>
                </a:lnTo>
                <a:lnTo>
                  <a:pt x="2365032" y="360"/>
                </a:lnTo>
                <a:lnTo>
                  <a:pt x="2366596" y="721"/>
                </a:lnTo>
                <a:lnTo>
                  <a:pt x="2368159" y="108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853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 </a:t>
            </a:r>
            <a:r>
              <a:rPr dirty="0"/>
              <a:t>Simple</a:t>
            </a:r>
            <a:r>
              <a:rPr spc="-20" dirty="0"/>
              <a:t> </a:t>
            </a:r>
            <a:r>
              <a:rPr dirty="0"/>
              <a:t>Deterministic</a:t>
            </a:r>
            <a:r>
              <a:rPr spc="-105" dirty="0"/>
              <a:t> </a:t>
            </a:r>
            <a:r>
              <a:rPr spc="-40" dirty="0"/>
              <a:t>World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953" y="3764788"/>
            <a:ext cx="11306810" cy="25431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66700" marR="30480" indent="-228600">
              <a:lnSpc>
                <a:spcPct val="101800"/>
              </a:lnSpc>
              <a:spcBef>
                <a:spcPts val="5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spc="-35" dirty="0">
                <a:latin typeface="Dotum"/>
                <a:cs typeface="Dotum"/>
              </a:rPr>
              <a:t>Assume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requests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arrive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at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regular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intervals,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take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a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fixed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time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process, </a:t>
            </a:r>
            <a:r>
              <a:rPr sz="2200" spc="120" dirty="0">
                <a:latin typeface="Dotum"/>
                <a:cs typeface="Dotum"/>
              </a:rPr>
              <a:t>with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plenty</a:t>
            </a:r>
            <a:r>
              <a:rPr sz="2200" spc="-70" dirty="0">
                <a:latin typeface="Dotum"/>
                <a:cs typeface="Dotum"/>
              </a:rPr>
              <a:t> </a:t>
            </a:r>
            <a:r>
              <a:rPr sz="2200" spc="-50" dirty="0">
                <a:latin typeface="Dotum"/>
                <a:cs typeface="Dotum"/>
              </a:rPr>
              <a:t>o </a:t>
            </a:r>
            <a:r>
              <a:rPr sz="2200" dirty="0">
                <a:latin typeface="Dotum"/>
                <a:cs typeface="Dotum"/>
              </a:rPr>
              <a:t>f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time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between</a:t>
            </a:r>
            <a:r>
              <a:rPr sz="2200" spc="-75" dirty="0">
                <a:latin typeface="Dotum"/>
                <a:cs typeface="Dotum"/>
              </a:rPr>
              <a:t> </a:t>
            </a:r>
            <a:r>
              <a:rPr sz="2200" spc="-50" dirty="0">
                <a:latin typeface="Dotum"/>
                <a:cs typeface="Dotum"/>
              </a:rPr>
              <a:t>…</a:t>
            </a:r>
            <a:endParaRPr sz="2200">
              <a:latin typeface="Dotum"/>
              <a:cs typeface="Dotum"/>
            </a:endParaRPr>
          </a:p>
          <a:p>
            <a:pPr marL="266700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66065" algn="l"/>
                <a:tab pos="266700" algn="l"/>
                <a:tab pos="3256915" algn="l"/>
              </a:tabLst>
            </a:pPr>
            <a:r>
              <a:rPr sz="2200" spc="-45" dirty="0">
                <a:latin typeface="Dotum"/>
                <a:cs typeface="Dotum"/>
              </a:rPr>
              <a:t>Service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rate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155" dirty="0">
                <a:latin typeface="Dotum"/>
                <a:cs typeface="Dotum"/>
              </a:rPr>
              <a:t>(μ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140" dirty="0">
                <a:latin typeface="Dotum"/>
                <a:cs typeface="Dotum"/>
              </a:rPr>
              <a:t>=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1/T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50" spc="-37" baseline="-18518" dirty="0">
                <a:latin typeface="Dotum"/>
                <a:cs typeface="Dotum"/>
              </a:rPr>
              <a:t>S</a:t>
            </a:r>
            <a:r>
              <a:rPr sz="2200" spc="-25" dirty="0">
                <a:latin typeface="Dotum"/>
                <a:cs typeface="Dotum"/>
              </a:rPr>
              <a:t>)</a:t>
            </a:r>
            <a:r>
              <a:rPr sz="2200" dirty="0">
                <a:latin typeface="Dotum"/>
                <a:cs typeface="Dotum"/>
              </a:rPr>
              <a:t>	</a:t>
            </a:r>
            <a:r>
              <a:rPr sz="2200" spc="-509" dirty="0">
                <a:latin typeface="Dotum"/>
                <a:cs typeface="Dotum"/>
              </a:rPr>
              <a:t>-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operations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per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25" dirty="0">
                <a:latin typeface="Dotum"/>
                <a:cs typeface="Dotum"/>
              </a:rPr>
              <a:t>sec</a:t>
            </a:r>
            <a:endParaRPr sz="2200">
              <a:latin typeface="Dotum"/>
              <a:cs typeface="Dotum"/>
            </a:endParaRPr>
          </a:p>
          <a:p>
            <a:pPr marL="266700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66065" algn="l"/>
                <a:tab pos="266700" algn="l"/>
                <a:tab pos="2487295" algn="l"/>
              </a:tabLst>
            </a:pPr>
            <a:r>
              <a:rPr sz="2200" dirty="0">
                <a:latin typeface="Dotum"/>
                <a:cs typeface="Dotum"/>
              </a:rPr>
              <a:t>Arrival</a:t>
            </a:r>
            <a:r>
              <a:rPr sz="2200" spc="-2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rate:</a:t>
            </a:r>
            <a:r>
              <a:rPr sz="2200" spc="-40" dirty="0">
                <a:latin typeface="Dotum"/>
                <a:cs typeface="Dotum"/>
              </a:rPr>
              <a:t> </a:t>
            </a:r>
            <a:r>
              <a:rPr sz="2200" spc="-285" dirty="0">
                <a:latin typeface="Dotum"/>
                <a:cs typeface="Dotum"/>
              </a:rPr>
              <a:t>(λ</a:t>
            </a:r>
            <a:r>
              <a:rPr sz="2200" spc="-30" dirty="0">
                <a:latin typeface="Dotum"/>
                <a:cs typeface="Dotum"/>
              </a:rPr>
              <a:t> </a:t>
            </a:r>
            <a:r>
              <a:rPr sz="2200" spc="90" dirty="0">
                <a:latin typeface="Dotum"/>
                <a:cs typeface="Dotum"/>
              </a:rPr>
              <a:t>=</a:t>
            </a:r>
            <a:r>
              <a:rPr sz="2200" dirty="0">
                <a:latin typeface="Dotum"/>
                <a:cs typeface="Dotum"/>
              </a:rPr>
              <a:t>	</a:t>
            </a:r>
            <a:r>
              <a:rPr sz="2200" spc="-45" dirty="0">
                <a:latin typeface="Dotum"/>
                <a:cs typeface="Dotum"/>
              </a:rPr>
              <a:t>1/T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50" baseline="-18518" dirty="0">
                <a:latin typeface="Dotum"/>
                <a:cs typeface="Dotum"/>
              </a:rPr>
              <a:t>A</a:t>
            </a:r>
            <a:r>
              <a:rPr sz="2200" dirty="0">
                <a:latin typeface="Dotum"/>
                <a:cs typeface="Dotum"/>
              </a:rPr>
              <a:t>)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509" dirty="0">
                <a:latin typeface="Dotum"/>
                <a:cs typeface="Dotum"/>
              </a:rPr>
              <a:t>-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requests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per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second</a:t>
            </a:r>
            <a:endParaRPr sz="2200">
              <a:latin typeface="Dotum"/>
              <a:cs typeface="Dotum"/>
            </a:endParaRPr>
          </a:p>
          <a:p>
            <a:pPr marL="266700" indent="-22860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dirty="0">
                <a:latin typeface="Dotum"/>
                <a:cs typeface="Dotum"/>
              </a:rPr>
              <a:t>Utilization: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U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140" dirty="0">
                <a:latin typeface="Dotum"/>
                <a:cs typeface="Dotum"/>
              </a:rPr>
              <a:t>=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300" dirty="0">
                <a:latin typeface="Dotum"/>
                <a:cs typeface="Dotum"/>
              </a:rPr>
              <a:t>λ/μ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65" dirty="0">
                <a:latin typeface="Dotum"/>
                <a:cs typeface="Dotum"/>
              </a:rPr>
              <a:t>,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75" dirty="0">
                <a:latin typeface="Dotum"/>
                <a:cs typeface="Dotum"/>
              </a:rPr>
              <a:t>where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530" dirty="0">
                <a:latin typeface="Dotum"/>
                <a:cs typeface="Dotum"/>
              </a:rPr>
              <a:t>λ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185" dirty="0">
                <a:latin typeface="Dotum"/>
                <a:cs typeface="Dotum"/>
              </a:rPr>
              <a:t>&lt;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315" dirty="0">
                <a:latin typeface="Dotum"/>
                <a:cs typeface="Dotum"/>
              </a:rPr>
              <a:t>μ</a:t>
            </a:r>
            <a:endParaRPr sz="2200">
              <a:latin typeface="Dotum"/>
              <a:cs typeface="Dotum"/>
            </a:endParaRPr>
          </a:p>
          <a:p>
            <a:pPr marL="266700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dirty="0">
                <a:latin typeface="Dotum"/>
                <a:cs typeface="Dotum"/>
              </a:rPr>
              <a:t>Average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rate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is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complete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story</a:t>
            </a:r>
            <a:endParaRPr sz="22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79984" y="1089764"/>
            <a:ext cx="2865120" cy="1082040"/>
            <a:chOff x="4079984" y="1089764"/>
            <a:chExt cx="2865120" cy="10820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7893" y="1892753"/>
              <a:ext cx="1406654" cy="2790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77758" y="1959475"/>
              <a:ext cx="1228090" cy="106045"/>
            </a:xfrm>
            <a:custGeom>
              <a:avLst/>
              <a:gdLst/>
              <a:ahLst/>
              <a:cxnLst/>
              <a:rect l="l" t="t" r="r" b="b"/>
              <a:pathLst>
                <a:path w="1228090" h="106044">
                  <a:moveTo>
                    <a:pt x="1136967" y="0"/>
                  </a:moveTo>
                  <a:lnTo>
                    <a:pt x="1129993" y="1835"/>
                  </a:lnTo>
                  <a:lnTo>
                    <a:pt x="1123655" y="12702"/>
                  </a:lnTo>
                  <a:lnTo>
                    <a:pt x="1125490" y="19677"/>
                  </a:lnTo>
                  <a:lnTo>
                    <a:pt x="1162871" y="41483"/>
                  </a:lnTo>
                  <a:lnTo>
                    <a:pt x="1205002" y="41483"/>
                  </a:lnTo>
                  <a:lnTo>
                    <a:pt x="1205002" y="64263"/>
                  </a:lnTo>
                  <a:lnTo>
                    <a:pt x="1162870" y="64263"/>
                  </a:lnTo>
                  <a:lnTo>
                    <a:pt x="1125490" y="86069"/>
                  </a:lnTo>
                  <a:lnTo>
                    <a:pt x="1123655" y="93042"/>
                  </a:lnTo>
                  <a:lnTo>
                    <a:pt x="1129993" y="103910"/>
                  </a:lnTo>
                  <a:lnTo>
                    <a:pt x="1136967" y="105745"/>
                  </a:lnTo>
                  <a:lnTo>
                    <a:pt x="1208079" y="64263"/>
                  </a:lnTo>
                  <a:lnTo>
                    <a:pt x="1205002" y="64263"/>
                  </a:lnTo>
                  <a:lnTo>
                    <a:pt x="1208081" y="64262"/>
                  </a:lnTo>
                  <a:lnTo>
                    <a:pt x="1227606" y="52872"/>
                  </a:lnTo>
                  <a:lnTo>
                    <a:pt x="1136967" y="0"/>
                  </a:lnTo>
                  <a:close/>
                </a:path>
                <a:path w="1228090" h="106044">
                  <a:moveTo>
                    <a:pt x="1182396" y="52872"/>
                  </a:moveTo>
                  <a:lnTo>
                    <a:pt x="1162870" y="64263"/>
                  </a:lnTo>
                  <a:lnTo>
                    <a:pt x="1205002" y="64263"/>
                  </a:lnTo>
                  <a:lnTo>
                    <a:pt x="1205002" y="62711"/>
                  </a:lnTo>
                  <a:lnTo>
                    <a:pt x="1199262" y="62711"/>
                  </a:lnTo>
                  <a:lnTo>
                    <a:pt x="1182396" y="52872"/>
                  </a:lnTo>
                  <a:close/>
                </a:path>
                <a:path w="1228090" h="106044">
                  <a:moveTo>
                    <a:pt x="0" y="41482"/>
                  </a:moveTo>
                  <a:lnTo>
                    <a:pt x="0" y="64262"/>
                  </a:lnTo>
                  <a:lnTo>
                    <a:pt x="1162872" y="64262"/>
                  </a:lnTo>
                  <a:lnTo>
                    <a:pt x="1182396" y="52872"/>
                  </a:lnTo>
                  <a:lnTo>
                    <a:pt x="1162871" y="41483"/>
                  </a:lnTo>
                  <a:lnTo>
                    <a:pt x="0" y="41482"/>
                  </a:lnTo>
                  <a:close/>
                </a:path>
                <a:path w="1228090" h="106044">
                  <a:moveTo>
                    <a:pt x="1199262" y="43033"/>
                  </a:moveTo>
                  <a:lnTo>
                    <a:pt x="1182396" y="52872"/>
                  </a:lnTo>
                  <a:lnTo>
                    <a:pt x="1199262" y="62711"/>
                  </a:lnTo>
                  <a:lnTo>
                    <a:pt x="1199262" y="43033"/>
                  </a:lnTo>
                  <a:close/>
                </a:path>
                <a:path w="1228090" h="106044">
                  <a:moveTo>
                    <a:pt x="1205002" y="43033"/>
                  </a:moveTo>
                  <a:lnTo>
                    <a:pt x="1199262" y="43033"/>
                  </a:lnTo>
                  <a:lnTo>
                    <a:pt x="1199262" y="62711"/>
                  </a:lnTo>
                  <a:lnTo>
                    <a:pt x="1205002" y="62711"/>
                  </a:lnTo>
                  <a:lnTo>
                    <a:pt x="1205002" y="43033"/>
                  </a:lnTo>
                  <a:close/>
                </a:path>
                <a:path w="1228090" h="106044">
                  <a:moveTo>
                    <a:pt x="1162871" y="41483"/>
                  </a:moveTo>
                  <a:lnTo>
                    <a:pt x="1182396" y="52872"/>
                  </a:lnTo>
                  <a:lnTo>
                    <a:pt x="1199262" y="43033"/>
                  </a:lnTo>
                  <a:lnTo>
                    <a:pt x="1205002" y="43033"/>
                  </a:lnTo>
                  <a:lnTo>
                    <a:pt x="1205002" y="41483"/>
                  </a:lnTo>
                  <a:lnTo>
                    <a:pt x="1162871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528" y="1887057"/>
              <a:ext cx="1406654" cy="2790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96392" y="1953780"/>
              <a:ext cx="1228090" cy="106045"/>
            </a:xfrm>
            <a:custGeom>
              <a:avLst/>
              <a:gdLst/>
              <a:ahLst/>
              <a:cxnLst/>
              <a:rect l="l" t="t" r="r" b="b"/>
              <a:pathLst>
                <a:path w="1228089" h="106044">
                  <a:moveTo>
                    <a:pt x="1136968" y="0"/>
                  </a:moveTo>
                  <a:lnTo>
                    <a:pt x="1129993" y="1835"/>
                  </a:lnTo>
                  <a:lnTo>
                    <a:pt x="1123655" y="12702"/>
                  </a:lnTo>
                  <a:lnTo>
                    <a:pt x="1125490" y="19677"/>
                  </a:lnTo>
                  <a:lnTo>
                    <a:pt x="1162872" y="41483"/>
                  </a:lnTo>
                  <a:lnTo>
                    <a:pt x="1205003" y="41483"/>
                  </a:lnTo>
                  <a:lnTo>
                    <a:pt x="1205003" y="64263"/>
                  </a:lnTo>
                  <a:lnTo>
                    <a:pt x="1162871" y="64263"/>
                  </a:lnTo>
                  <a:lnTo>
                    <a:pt x="1125490" y="86069"/>
                  </a:lnTo>
                  <a:lnTo>
                    <a:pt x="1123655" y="93042"/>
                  </a:lnTo>
                  <a:lnTo>
                    <a:pt x="1129993" y="103910"/>
                  </a:lnTo>
                  <a:lnTo>
                    <a:pt x="1136968" y="105745"/>
                  </a:lnTo>
                  <a:lnTo>
                    <a:pt x="1208080" y="64263"/>
                  </a:lnTo>
                  <a:lnTo>
                    <a:pt x="1205003" y="64263"/>
                  </a:lnTo>
                  <a:lnTo>
                    <a:pt x="1208082" y="64262"/>
                  </a:lnTo>
                  <a:lnTo>
                    <a:pt x="1227607" y="52872"/>
                  </a:lnTo>
                  <a:lnTo>
                    <a:pt x="1136968" y="0"/>
                  </a:lnTo>
                  <a:close/>
                </a:path>
                <a:path w="1228089" h="106044">
                  <a:moveTo>
                    <a:pt x="1182397" y="52872"/>
                  </a:moveTo>
                  <a:lnTo>
                    <a:pt x="1162871" y="64263"/>
                  </a:lnTo>
                  <a:lnTo>
                    <a:pt x="1205003" y="64263"/>
                  </a:lnTo>
                  <a:lnTo>
                    <a:pt x="1205003" y="62711"/>
                  </a:lnTo>
                  <a:lnTo>
                    <a:pt x="1199263" y="62711"/>
                  </a:lnTo>
                  <a:lnTo>
                    <a:pt x="1182397" y="52872"/>
                  </a:lnTo>
                  <a:close/>
                </a:path>
                <a:path w="1228089" h="106044">
                  <a:moveTo>
                    <a:pt x="0" y="41482"/>
                  </a:moveTo>
                  <a:lnTo>
                    <a:pt x="0" y="64262"/>
                  </a:lnTo>
                  <a:lnTo>
                    <a:pt x="1162873" y="64262"/>
                  </a:lnTo>
                  <a:lnTo>
                    <a:pt x="1182397" y="52872"/>
                  </a:lnTo>
                  <a:lnTo>
                    <a:pt x="1162872" y="41483"/>
                  </a:lnTo>
                  <a:lnTo>
                    <a:pt x="0" y="41482"/>
                  </a:lnTo>
                  <a:close/>
                </a:path>
                <a:path w="1228089" h="106044">
                  <a:moveTo>
                    <a:pt x="1199263" y="43033"/>
                  </a:moveTo>
                  <a:lnTo>
                    <a:pt x="1182397" y="52872"/>
                  </a:lnTo>
                  <a:lnTo>
                    <a:pt x="1199263" y="62711"/>
                  </a:lnTo>
                  <a:lnTo>
                    <a:pt x="1199263" y="43033"/>
                  </a:lnTo>
                  <a:close/>
                </a:path>
                <a:path w="1228089" h="106044">
                  <a:moveTo>
                    <a:pt x="1205003" y="43033"/>
                  </a:moveTo>
                  <a:lnTo>
                    <a:pt x="1199263" y="43033"/>
                  </a:lnTo>
                  <a:lnTo>
                    <a:pt x="1199263" y="62711"/>
                  </a:lnTo>
                  <a:lnTo>
                    <a:pt x="1205003" y="62711"/>
                  </a:lnTo>
                  <a:lnTo>
                    <a:pt x="1205003" y="43033"/>
                  </a:lnTo>
                  <a:close/>
                </a:path>
                <a:path w="1228089" h="106044">
                  <a:moveTo>
                    <a:pt x="1162872" y="41483"/>
                  </a:moveTo>
                  <a:lnTo>
                    <a:pt x="1182397" y="52872"/>
                  </a:lnTo>
                  <a:lnTo>
                    <a:pt x="1199263" y="43033"/>
                  </a:lnTo>
                  <a:lnTo>
                    <a:pt x="1205003" y="43033"/>
                  </a:lnTo>
                  <a:lnTo>
                    <a:pt x="1205003" y="41483"/>
                  </a:lnTo>
                  <a:lnTo>
                    <a:pt x="1162872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6270" y="1089764"/>
              <a:ext cx="768819" cy="7915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1829" y="1112544"/>
              <a:ext cx="677701" cy="7061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61829" y="1112544"/>
              <a:ext cx="678180" cy="706755"/>
            </a:xfrm>
            <a:custGeom>
              <a:avLst/>
              <a:gdLst/>
              <a:ahLst/>
              <a:cxnLst/>
              <a:rect l="l" t="t" r="r" b="b"/>
              <a:pathLst>
                <a:path w="678179" h="706755">
                  <a:moveTo>
                    <a:pt x="0" y="353087"/>
                  </a:moveTo>
                  <a:lnTo>
                    <a:pt x="3093" y="305175"/>
                  </a:lnTo>
                  <a:lnTo>
                    <a:pt x="12104" y="259222"/>
                  </a:lnTo>
                  <a:lnTo>
                    <a:pt x="26628" y="215649"/>
                  </a:lnTo>
                  <a:lnTo>
                    <a:pt x="46262" y="174877"/>
                  </a:lnTo>
                  <a:lnTo>
                    <a:pt x="70603" y="137326"/>
                  </a:lnTo>
                  <a:lnTo>
                    <a:pt x="99246" y="103416"/>
                  </a:lnTo>
                  <a:lnTo>
                    <a:pt x="131788" y="73570"/>
                  </a:lnTo>
                  <a:lnTo>
                    <a:pt x="167825" y="48206"/>
                  </a:lnTo>
                  <a:lnTo>
                    <a:pt x="206954" y="27747"/>
                  </a:lnTo>
                  <a:lnTo>
                    <a:pt x="248770" y="12612"/>
                  </a:lnTo>
                  <a:lnTo>
                    <a:pt x="292870" y="3223"/>
                  </a:lnTo>
                  <a:lnTo>
                    <a:pt x="338850" y="0"/>
                  </a:lnTo>
                  <a:lnTo>
                    <a:pt x="384829" y="3223"/>
                  </a:lnTo>
                  <a:lnTo>
                    <a:pt x="428929" y="12612"/>
                  </a:lnTo>
                  <a:lnTo>
                    <a:pt x="470745" y="27747"/>
                  </a:lnTo>
                  <a:lnTo>
                    <a:pt x="509874" y="48206"/>
                  </a:lnTo>
                  <a:lnTo>
                    <a:pt x="545911" y="73570"/>
                  </a:lnTo>
                  <a:lnTo>
                    <a:pt x="578453" y="103416"/>
                  </a:lnTo>
                  <a:lnTo>
                    <a:pt x="607096" y="137326"/>
                  </a:lnTo>
                  <a:lnTo>
                    <a:pt x="631437" y="174877"/>
                  </a:lnTo>
                  <a:lnTo>
                    <a:pt x="651071" y="215649"/>
                  </a:lnTo>
                  <a:lnTo>
                    <a:pt x="665596" y="259222"/>
                  </a:lnTo>
                  <a:lnTo>
                    <a:pt x="674606" y="305175"/>
                  </a:lnTo>
                  <a:lnTo>
                    <a:pt x="677700" y="353087"/>
                  </a:lnTo>
                  <a:lnTo>
                    <a:pt x="674606" y="400999"/>
                  </a:lnTo>
                  <a:lnTo>
                    <a:pt x="665596" y="446952"/>
                  </a:lnTo>
                  <a:lnTo>
                    <a:pt x="651071" y="490525"/>
                  </a:lnTo>
                  <a:lnTo>
                    <a:pt x="631437" y="531297"/>
                  </a:lnTo>
                  <a:lnTo>
                    <a:pt x="607096" y="568848"/>
                  </a:lnTo>
                  <a:lnTo>
                    <a:pt x="578453" y="602757"/>
                  </a:lnTo>
                  <a:lnTo>
                    <a:pt x="545911" y="632604"/>
                  </a:lnTo>
                  <a:lnTo>
                    <a:pt x="509874" y="657968"/>
                  </a:lnTo>
                  <a:lnTo>
                    <a:pt x="470745" y="678427"/>
                  </a:lnTo>
                  <a:lnTo>
                    <a:pt x="428929" y="693562"/>
                  </a:lnTo>
                  <a:lnTo>
                    <a:pt x="384829" y="702951"/>
                  </a:lnTo>
                  <a:lnTo>
                    <a:pt x="338850" y="706174"/>
                  </a:lnTo>
                  <a:lnTo>
                    <a:pt x="292870" y="702951"/>
                  </a:lnTo>
                  <a:lnTo>
                    <a:pt x="248770" y="693562"/>
                  </a:lnTo>
                  <a:lnTo>
                    <a:pt x="206954" y="678427"/>
                  </a:lnTo>
                  <a:lnTo>
                    <a:pt x="167825" y="657968"/>
                  </a:lnTo>
                  <a:lnTo>
                    <a:pt x="131788" y="632604"/>
                  </a:lnTo>
                  <a:lnTo>
                    <a:pt x="99246" y="602757"/>
                  </a:lnTo>
                  <a:lnTo>
                    <a:pt x="70603" y="568848"/>
                  </a:lnTo>
                  <a:lnTo>
                    <a:pt x="46262" y="531297"/>
                  </a:lnTo>
                  <a:lnTo>
                    <a:pt x="26628" y="490525"/>
                  </a:lnTo>
                  <a:lnTo>
                    <a:pt x="12104" y="446952"/>
                  </a:lnTo>
                  <a:lnTo>
                    <a:pt x="3093" y="400999"/>
                  </a:lnTo>
                  <a:lnTo>
                    <a:pt x="0" y="353087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9984" y="1141019"/>
              <a:ext cx="1486383" cy="6947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25544" y="1163798"/>
              <a:ext cx="1395730" cy="609600"/>
            </a:xfrm>
            <a:custGeom>
              <a:avLst/>
              <a:gdLst/>
              <a:ahLst/>
              <a:cxnLst/>
              <a:rect l="l" t="t" r="r" b="b"/>
              <a:pathLst>
                <a:path w="1395729" h="609600">
                  <a:moveTo>
                    <a:pt x="1395265" y="0"/>
                  </a:moveTo>
                  <a:lnTo>
                    <a:pt x="0" y="0"/>
                  </a:lnTo>
                  <a:lnTo>
                    <a:pt x="0" y="609360"/>
                  </a:lnTo>
                  <a:lnTo>
                    <a:pt x="1395265" y="609360"/>
                  </a:lnTo>
                  <a:lnTo>
                    <a:pt x="1395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25544" y="1163798"/>
              <a:ext cx="1395730" cy="609600"/>
            </a:xfrm>
            <a:custGeom>
              <a:avLst/>
              <a:gdLst/>
              <a:ahLst/>
              <a:cxnLst/>
              <a:rect l="l" t="t" r="r" b="b"/>
              <a:pathLst>
                <a:path w="1395729" h="609600">
                  <a:moveTo>
                    <a:pt x="0" y="0"/>
                  </a:moveTo>
                  <a:lnTo>
                    <a:pt x="1395264" y="0"/>
                  </a:lnTo>
                  <a:lnTo>
                    <a:pt x="1395264" y="609360"/>
                  </a:lnTo>
                  <a:lnTo>
                    <a:pt x="0" y="609360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6061" y="1141018"/>
              <a:ext cx="102509" cy="7004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87316" y="1163798"/>
              <a:ext cx="0" cy="611505"/>
            </a:xfrm>
            <a:custGeom>
              <a:avLst/>
              <a:gdLst/>
              <a:ahLst/>
              <a:cxnLst/>
              <a:rect l="l" t="t" r="r" b="b"/>
              <a:pathLst>
                <a:path h="611505">
                  <a:moveTo>
                    <a:pt x="0" y="0"/>
                  </a:moveTo>
                  <a:lnTo>
                    <a:pt x="0" y="611120"/>
                  </a:lnTo>
                </a:path>
              </a:pathLst>
            </a:custGeom>
            <a:ln w="2277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872" y="1141018"/>
              <a:ext cx="102509" cy="7004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48126" y="1163798"/>
              <a:ext cx="0" cy="611505"/>
            </a:xfrm>
            <a:custGeom>
              <a:avLst/>
              <a:gdLst/>
              <a:ahLst/>
              <a:cxnLst/>
              <a:rect l="l" t="t" r="r" b="b"/>
              <a:pathLst>
                <a:path h="611505">
                  <a:moveTo>
                    <a:pt x="0" y="0"/>
                  </a:moveTo>
                  <a:lnTo>
                    <a:pt x="0" y="611120"/>
                  </a:lnTo>
                </a:path>
              </a:pathLst>
            </a:custGeom>
            <a:ln w="2277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29815" y="1287776"/>
            <a:ext cx="90741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15"/>
              </a:spcBef>
            </a:pPr>
            <a:r>
              <a:rPr sz="1600" spc="-10" dirty="0">
                <a:latin typeface="Calibri"/>
                <a:cs typeface="Calibri"/>
              </a:rPr>
              <a:t>Queue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1158" y="1293471"/>
            <a:ext cx="56007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10" dirty="0">
                <a:latin typeface="Calibri"/>
                <a:cs typeface="Calibri"/>
              </a:rPr>
              <a:t>Server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35777" y="1334647"/>
            <a:ext cx="3764915" cy="848994"/>
            <a:chOff x="3635777" y="1334647"/>
            <a:chExt cx="3764915" cy="848994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5777" y="1346037"/>
              <a:ext cx="626445" cy="2790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75642" y="1412759"/>
              <a:ext cx="445134" cy="106045"/>
            </a:xfrm>
            <a:custGeom>
              <a:avLst/>
              <a:gdLst/>
              <a:ahLst/>
              <a:cxnLst/>
              <a:rect l="l" t="t" r="r" b="b"/>
              <a:pathLst>
                <a:path w="445135" h="106044">
                  <a:moveTo>
                    <a:pt x="353885" y="0"/>
                  </a:moveTo>
                  <a:lnTo>
                    <a:pt x="346910" y="1835"/>
                  </a:lnTo>
                  <a:lnTo>
                    <a:pt x="340573" y="12701"/>
                  </a:lnTo>
                  <a:lnTo>
                    <a:pt x="342407" y="19677"/>
                  </a:lnTo>
                  <a:lnTo>
                    <a:pt x="379788" y="41483"/>
                  </a:lnTo>
                  <a:lnTo>
                    <a:pt x="421920" y="41483"/>
                  </a:lnTo>
                  <a:lnTo>
                    <a:pt x="421919" y="64263"/>
                  </a:lnTo>
                  <a:lnTo>
                    <a:pt x="379787" y="64263"/>
                  </a:lnTo>
                  <a:lnTo>
                    <a:pt x="342407" y="86069"/>
                  </a:lnTo>
                  <a:lnTo>
                    <a:pt x="340572" y="93042"/>
                  </a:lnTo>
                  <a:lnTo>
                    <a:pt x="346910" y="103910"/>
                  </a:lnTo>
                  <a:lnTo>
                    <a:pt x="353885" y="105745"/>
                  </a:lnTo>
                  <a:lnTo>
                    <a:pt x="424997" y="64263"/>
                  </a:lnTo>
                  <a:lnTo>
                    <a:pt x="421919" y="64263"/>
                  </a:lnTo>
                  <a:lnTo>
                    <a:pt x="424999" y="64262"/>
                  </a:lnTo>
                  <a:lnTo>
                    <a:pt x="444524" y="52872"/>
                  </a:lnTo>
                  <a:lnTo>
                    <a:pt x="353885" y="0"/>
                  </a:lnTo>
                  <a:close/>
                </a:path>
                <a:path w="445135" h="106044">
                  <a:moveTo>
                    <a:pt x="399314" y="52872"/>
                  </a:moveTo>
                  <a:lnTo>
                    <a:pt x="379788" y="64263"/>
                  </a:lnTo>
                  <a:lnTo>
                    <a:pt x="421919" y="64263"/>
                  </a:lnTo>
                  <a:lnTo>
                    <a:pt x="421919" y="62711"/>
                  </a:lnTo>
                  <a:lnTo>
                    <a:pt x="416180" y="62711"/>
                  </a:lnTo>
                  <a:lnTo>
                    <a:pt x="399314" y="52872"/>
                  </a:lnTo>
                  <a:close/>
                </a:path>
                <a:path w="445135" h="106044">
                  <a:moveTo>
                    <a:pt x="0" y="41482"/>
                  </a:moveTo>
                  <a:lnTo>
                    <a:pt x="0" y="64262"/>
                  </a:lnTo>
                  <a:lnTo>
                    <a:pt x="379790" y="64262"/>
                  </a:lnTo>
                  <a:lnTo>
                    <a:pt x="399314" y="52872"/>
                  </a:lnTo>
                  <a:lnTo>
                    <a:pt x="379788" y="41483"/>
                  </a:lnTo>
                  <a:lnTo>
                    <a:pt x="0" y="41482"/>
                  </a:lnTo>
                  <a:close/>
                </a:path>
                <a:path w="445135" h="106044">
                  <a:moveTo>
                    <a:pt x="416180" y="43033"/>
                  </a:moveTo>
                  <a:lnTo>
                    <a:pt x="399314" y="52872"/>
                  </a:lnTo>
                  <a:lnTo>
                    <a:pt x="416180" y="62711"/>
                  </a:lnTo>
                  <a:lnTo>
                    <a:pt x="416180" y="43033"/>
                  </a:lnTo>
                  <a:close/>
                </a:path>
                <a:path w="445135" h="106044">
                  <a:moveTo>
                    <a:pt x="421920" y="43033"/>
                  </a:moveTo>
                  <a:lnTo>
                    <a:pt x="416180" y="43033"/>
                  </a:lnTo>
                  <a:lnTo>
                    <a:pt x="416180" y="62711"/>
                  </a:lnTo>
                  <a:lnTo>
                    <a:pt x="421919" y="62711"/>
                  </a:lnTo>
                  <a:lnTo>
                    <a:pt x="421920" y="43033"/>
                  </a:lnTo>
                  <a:close/>
                </a:path>
                <a:path w="445135" h="106044">
                  <a:moveTo>
                    <a:pt x="379788" y="41483"/>
                  </a:moveTo>
                  <a:lnTo>
                    <a:pt x="399314" y="52872"/>
                  </a:lnTo>
                  <a:lnTo>
                    <a:pt x="416180" y="43033"/>
                  </a:lnTo>
                  <a:lnTo>
                    <a:pt x="421920" y="43033"/>
                  </a:lnTo>
                  <a:lnTo>
                    <a:pt x="421920" y="41483"/>
                  </a:lnTo>
                  <a:lnTo>
                    <a:pt x="379788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0944" y="1346037"/>
              <a:ext cx="626445" cy="27905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20809" y="1412759"/>
              <a:ext cx="445134" cy="106045"/>
            </a:xfrm>
            <a:custGeom>
              <a:avLst/>
              <a:gdLst/>
              <a:ahLst/>
              <a:cxnLst/>
              <a:rect l="l" t="t" r="r" b="b"/>
              <a:pathLst>
                <a:path w="445135" h="106044">
                  <a:moveTo>
                    <a:pt x="353885" y="0"/>
                  </a:moveTo>
                  <a:lnTo>
                    <a:pt x="346911" y="1835"/>
                  </a:lnTo>
                  <a:lnTo>
                    <a:pt x="340573" y="12701"/>
                  </a:lnTo>
                  <a:lnTo>
                    <a:pt x="342407" y="19677"/>
                  </a:lnTo>
                  <a:lnTo>
                    <a:pt x="379788" y="41483"/>
                  </a:lnTo>
                  <a:lnTo>
                    <a:pt x="421920" y="41483"/>
                  </a:lnTo>
                  <a:lnTo>
                    <a:pt x="421919" y="64263"/>
                  </a:lnTo>
                  <a:lnTo>
                    <a:pt x="379787" y="64263"/>
                  </a:lnTo>
                  <a:lnTo>
                    <a:pt x="342407" y="86069"/>
                  </a:lnTo>
                  <a:lnTo>
                    <a:pt x="340572" y="93042"/>
                  </a:lnTo>
                  <a:lnTo>
                    <a:pt x="346911" y="103910"/>
                  </a:lnTo>
                  <a:lnTo>
                    <a:pt x="353885" y="105745"/>
                  </a:lnTo>
                  <a:lnTo>
                    <a:pt x="424997" y="64263"/>
                  </a:lnTo>
                  <a:lnTo>
                    <a:pt x="421919" y="64263"/>
                  </a:lnTo>
                  <a:lnTo>
                    <a:pt x="424999" y="64262"/>
                  </a:lnTo>
                  <a:lnTo>
                    <a:pt x="444524" y="52872"/>
                  </a:lnTo>
                  <a:lnTo>
                    <a:pt x="353885" y="0"/>
                  </a:lnTo>
                  <a:close/>
                </a:path>
                <a:path w="445135" h="106044">
                  <a:moveTo>
                    <a:pt x="399314" y="52872"/>
                  </a:moveTo>
                  <a:lnTo>
                    <a:pt x="379788" y="64263"/>
                  </a:lnTo>
                  <a:lnTo>
                    <a:pt x="421919" y="64263"/>
                  </a:lnTo>
                  <a:lnTo>
                    <a:pt x="421919" y="62711"/>
                  </a:lnTo>
                  <a:lnTo>
                    <a:pt x="416180" y="62711"/>
                  </a:lnTo>
                  <a:lnTo>
                    <a:pt x="399314" y="52872"/>
                  </a:lnTo>
                  <a:close/>
                </a:path>
                <a:path w="445135" h="106044">
                  <a:moveTo>
                    <a:pt x="0" y="41482"/>
                  </a:moveTo>
                  <a:lnTo>
                    <a:pt x="0" y="64262"/>
                  </a:lnTo>
                  <a:lnTo>
                    <a:pt x="379790" y="64262"/>
                  </a:lnTo>
                  <a:lnTo>
                    <a:pt x="399314" y="52872"/>
                  </a:lnTo>
                  <a:lnTo>
                    <a:pt x="379788" y="41483"/>
                  </a:lnTo>
                  <a:lnTo>
                    <a:pt x="0" y="41482"/>
                  </a:lnTo>
                  <a:close/>
                </a:path>
                <a:path w="445135" h="106044">
                  <a:moveTo>
                    <a:pt x="416180" y="43033"/>
                  </a:moveTo>
                  <a:lnTo>
                    <a:pt x="399314" y="52872"/>
                  </a:lnTo>
                  <a:lnTo>
                    <a:pt x="416180" y="62711"/>
                  </a:lnTo>
                  <a:lnTo>
                    <a:pt x="416180" y="43033"/>
                  </a:lnTo>
                  <a:close/>
                </a:path>
                <a:path w="445135" h="106044">
                  <a:moveTo>
                    <a:pt x="421920" y="43033"/>
                  </a:moveTo>
                  <a:lnTo>
                    <a:pt x="416180" y="43033"/>
                  </a:lnTo>
                  <a:lnTo>
                    <a:pt x="416180" y="62711"/>
                  </a:lnTo>
                  <a:lnTo>
                    <a:pt x="421919" y="62711"/>
                  </a:lnTo>
                  <a:lnTo>
                    <a:pt x="421920" y="43033"/>
                  </a:lnTo>
                  <a:close/>
                </a:path>
                <a:path w="445135" h="106044">
                  <a:moveTo>
                    <a:pt x="379788" y="41483"/>
                  </a:moveTo>
                  <a:lnTo>
                    <a:pt x="399314" y="52872"/>
                  </a:lnTo>
                  <a:lnTo>
                    <a:pt x="416180" y="43033"/>
                  </a:lnTo>
                  <a:lnTo>
                    <a:pt x="421920" y="43033"/>
                  </a:lnTo>
                  <a:lnTo>
                    <a:pt x="421920" y="41483"/>
                  </a:lnTo>
                  <a:lnTo>
                    <a:pt x="379788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3700" y="1334647"/>
              <a:ext cx="626445" cy="2790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13564" y="1401368"/>
              <a:ext cx="445134" cy="106045"/>
            </a:xfrm>
            <a:custGeom>
              <a:avLst/>
              <a:gdLst/>
              <a:ahLst/>
              <a:cxnLst/>
              <a:rect l="l" t="t" r="r" b="b"/>
              <a:pathLst>
                <a:path w="445134" h="106044">
                  <a:moveTo>
                    <a:pt x="353886" y="0"/>
                  </a:moveTo>
                  <a:lnTo>
                    <a:pt x="346911" y="1835"/>
                  </a:lnTo>
                  <a:lnTo>
                    <a:pt x="340573" y="12702"/>
                  </a:lnTo>
                  <a:lnTo>
                    <a:pt x="342408" y="19677"/>
                  </a:lnTo>
                  <a:lnTo>
                    <a:pt x="379789" y="41483"/>
                  </a:lnTo>
                  <a:lnTo>
                    <a:pt x="421921" y="41483"/>
                  </a:lnTo>
                  <a:lnTo>
                    <a:pt x="421920" y="64263"/>
                  </a:lnTo>
                  <a:lnTo>
                    <a:pt x="379790" y="64263"/>
                  </a:lnTo>
                  <a:lnTo>
                    <a:pt x="342408" y="86069"/>
                  </a:lnTo>
                  <a:lnTo>
                    <a:pt x="340573" y="93044"/>
                  </a:lnTo>
                  <a:lnTo>
                    <a:pt x="346911" y="103910"/>
                  </a:lnTo>
                  <a:lnTo>
                    <a:pt x="353886" y="105745"/>
                  </a:lnTo>
                  <a:lnTo>
                    <a:pt x="425000" y="64263"/>
                  </a:lnTo>
                  <a:lnTo>
                    <a:pt x="421920" y="64263"/>
                  </a:lnTo>
                  <a:lnTo>
                    <a:pt x="425002" y="64262"/>
                  </a:lnTo>
                  <a:lnTo>
                    <a:pt x="444525" y="52873"/>
                  </a:lnTo>
                  <a:lnTo>
                    <a:pt x="353886" y="0"/>
                  </a:lnTo>
                  <a:close/>
                </a:path>
                <a:path w="445134" h="106044">
                  <a:moveTo>
                    <a:pt x="399315" y="52873"/>
                  </a:moveTo>
                  <a:lnTo>
                    <a:pt x="379790" y="64263"/>
                  </a:lnTo>
                  <a:lnTo>
                    <a:pt x="421920" y="64263"/>
                  </a:lnTo>
                  <a:lnTo>
                    <a:pt x="421920" y="62712"/>
                  </a:lnTo>
                  <a:lnTo>
                    <a:pt x="416181" y="62712"/>
                  </a:lnTo>
                  <a:lnTo>
                    <a:pt x="399315" y="52873"/>
                  </a:lnTo>
                  <a:close/>
                </a:path>
                <a:path w="445134" h="106044">
                  <a:moveTo>
                    <a:pt x="0" y="41482"/>
                  </a:moveTo>
                  <a:lnTo>
                    <a:pt x="0" y="64262"/>
                  </a:lnTo>
                  <a:lnTo>
                    <a:pt x="379792" y="64262"/>
                  </a:lnTo>
                  <a:lnTo>
                    <a:pt x="399315" y="52873"/>
                  </a:lnTo>
                  <a:lnTo>
                    <a:pt x="379789" y="41483"/>
                  </a:lnTo>
                  <a:lnTo>
                    <a:pt x="0" y="41482"/>
                  </a:lnTo>
                  <a:close/>
                </a:path>
                <a:path w="445134" h="106044">
                  <a:moveTo>
                    <a:pt x="416181" y="43035"/>
                  </a:moveTo>
                  <a:lnTo>
                    <a:pt x="399315" y="52873"/>
                  </a:lnTo>
                  <a:lnTo>
                    <a:pt x="416181" y="62712"/>
                  </a:lnTo>
                  <a:lnTo>
                    <a:pt x="416181" y="43035"/>
                  </a:lnTo>
                  <a:close/>
                </a:path>
                <a:path w="445134" h="106044">
                  <a:moveTo>
                    <a:pt x="421921" y="43035"/>
                  </a:moveTo>
                  <a:lnTo>
                    <a:pt x="416181" y="43035"/>
                  </a:lnTo>
                  <a:lnTo>
                    <a:pt x="416181" y="62712"/>
                  </a:lnTo>
                  <a:lnTo>
                    <a:pt x="421920" y="62712"/>
                  </a:lnTo>
                  <a:lnTo>
                    <a:pt x="421921" y="43035"/>
                  </a:lnTo>
                  <a:close/>
                </a:path>
                <a:path w="445134" h="106044">
                  <a:moveTo>
                    <a:pt x="379789" y="41483"/>
                  </a:moveTo>
                  <a:lnTo>
                    <a:pt x="399315" y="52873"/>
                  </a:lnTo>
                  <a:lnTo>
                    <a:pt x="416181" y="43035"/>
                  </a:lnTo>
                  <a:lnTo>
                    <a:pt x="421921" y="43035"/>
                  </a:lnTo>
                  <a:lnTo>
                    <a:pt x="421921" y="41483"/>
                  </a:lnTo>
                  <a:lnTo>
                    <a:pt x="379789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38090" y="1852888"/>
              <a:ext cx="410209" cy="330835"/>
            </a:xfrm>
            <a:custGeom>
              <a:avLst/>
              <a:gdLst/>
              <a:ahLst/>
              <a:cxnLst/>
              <a:rect l="l" t="t" r="r" b="b"/>
              <a:pathLst>
                <a:path w="410210" h="330835">
                  <a:moveTo>
                    <a:pt x="410037" y="0"/>
                  </a:moveTo>
                  <a:lnTo>
                    <a:pt x="0" y="0"/>
                  </a:lnTo>
                  <a:lnTo>
                    <a:pt x="0" y="330307"/>
                  </a:lnTo>
                  <a:lnTo>
                    <a:pt x="410037" y="330307"/>
                  </a:lnTo>
                  <a:lnTo>
                    <a:pt x="4100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892626" y="1304862"/>
            <a:ext cx="6311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10" dirty="0">
                <a:latin typeface="Calibri"/>
                <a:cs typeface="Calibri"/>
              </a:rPr>
              <a:t>arrivals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58062" y="1316251"/>
            <a:ext cx="94361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10" dirty="0">
                <a:latin typeface="Calibri"/>
                <a:cs typeface="Calibri"/>
              </a:rPr>
              <a:t>departures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82649" y="1868663"/>
            <a:ext cx="3149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575" spc="-75" baseline="-13227" dirty="0">
                <a:latin typeface="Calibri"/>
                <a:cs typeface="Calibri"/>
              </a:rPr>
              <a:t>Q</a:t>
            </a:r>
            <a:endParaRPr sz="1575" baseline="-13227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45137" y="1847192"/>
            <a:ext cx="1998980" cy="398780"/>
            <a:chOff x="4245137" y="1847192"/>
            <a:chExt cx="1998980" cy="39878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5137" y="1847192"/>
              <a:ext cx="113899" cy="3986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96392" y="1869973"/>
              <a:ext cx="11430" cy="306070"/>
            </a:xfrm>
            <a:custGeom>
              <a:avLst/>
              <a:gdLst/>
              <a:ahLst/>
              <a:cxnLst/>
              <a:rect l="l" t="t" r="r" b="b"/>
              <a:pathLst>
                <a:path w="11429" h="306069">
                  <a:moveTo>
                    <a:pt x="0" y="0"/>
                  </a:moveTo>
                  <a:lnTo>
                    <a:pt x="11274" y="305560"/>
                  </a:lnTo>
                </a:path>
              </a:pathLst>
            </a:custGeom>
            <a:ln w="22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68201" y="1852888"/>
              <a:ext cx="375920" cy="330835"/>
            </a:xfrm>
            <a:custGeom>
              <a:avLst/>
              <a:gdLst/>
              <a:ahLst/>
              <a:cxnLst/>
              <a:rect l="l" t="t" r="r" b="b"/>
              <a:pathLst>
                <a:path w="375920" h="330835">
                  <a:moveTo>
                    <a:pt x="375867" y="0"/>
                  </a:moveTo>
                  <a:lnTo>
                    <a:pt x="0" y="0"/>
                  </a:lnTo>
                  <a:lnTo>
                    <a:pt x="0" y="330307"/>
                  </a:lnTo>
                  <a:lnTo>
                    <a:pt x="375867" y="330307"/>
                  </a:lnTo>
                  <a:lnTo>
                    <a:pt x="375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910203" y="1868663"/>
            <a:ext cx="28575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575" spc="-75" baseline="-13227" dirty="0">
                <a:latin typeface="Calibri"/>
                <a:cs typeface="Calibri"/>
              </a:rPr>
              <a:t>S</a:t>
            </a:r>
            <a:endParaRPr sz="1575" baseline="-13227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469554" y="1847192"/>
            <a:ext cx="114300" cy="398780"/>
            <a:chOff x="5469554" y="1847192"/>
            <a:chExt cx="114300" cy="39878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9554" y="1847192"/>
              <a:ext cx="113899" cy="39864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20809" y="1869973"/>
              <a:ext cx="11430" cy="306070"/>
            </a:xfrm>
            <a:custGeom>
              <a:avLst/>
              <a:gdLst/>
              <a:ahLst/>
              <a:cxnLst/>
              <a:rect l="l" t="t" r="r" b="b"/>
              <a:pathLst>
                <a:path w="11429" h="306069">
                  <a:moveTo>
                    <a:pt x="0" y="0"/>
                  </a:moveTo>
                  <a:lnTo>
                    <a:pt x="11274" y="305560"/>
                  </a:lnTo>
                </a:path>
              </a:pathLst>
            </a:custGeom>
            <a:ln w="22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781533" y="2428079"/>
            <a:ext cx="5837555" cy="1310005"/>
            <a:chOff x="2781533" y="2428079"/>
            <a:chExt cx="5837555" cy="131000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1533" y="2644488"/>
              <a:ext cx="5837332" cy="27905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821399" y="2711209"/>
              <a:ext cx="5657850" cy="106045"/>
            </a:xfrm>
            <a:custGeom>
              <a:avLst/>
              <a:gdLst/>
              <a:ahLst/>
              <a:cxnLst/>
              <a:rect l="l" t="t" r="r" b="b"/>
              <a:pathLst>
                <a:path w="5657850" h="106044">
                  <a:moveTo>
                    <a:pt x="5566599" y="0"/>
                  </a:moveTo>
                  <a:lnTo>
                    <a:pt x="5559625" y="1835"/>
                  </a:lnTo>
                  <a:lnTo>
                    <a:pt x="5553287" y="12702"/>
                  </a:lnTo>
                  <a:lnTo>
                    <a:pt x="5555122" y="19677"/>
                  </a:lnTo>
                  <a:lnTo>
                    <a:pt x="5592503" y="41483"/>
                  </a:lnTo>
                  <a:lnTo>
                    <a:pt x="5634615" y="41483"/>
                  </a:lnTo>
                  <a:lnTo>
                    <a:pt x="5634615" y="64263"/>
                  </a:lnTo>
                  <a:lnTo>
                    <a:pt x="5592502" y="64263"/>
                  </a:lnTo>
                  <a:lnTo>
                    <a:pt x="5555122" y="86069"/>
                  </a:lnTo>
                  <a:lnTo>
                    <a:pt x="5553287" y="93042"/>
                  </a:lnTo>
                  <a:lnTo>
                    <a:pt x="5559625" y="103910"/>
                  </a:lnTo>
                  <a:lnTo>
                    <a:pt x="5566599" y="105745"/>
                  </a:lnTo>
                  <a:lnTo>
                    <a:pt x="5637712" y="64263"/>
                  </a:lnTo>
                  <a:lnTo>
                    <a:pt x="5634615" y="64263"/>
                  </a:lnTo>
                  <a:lnTo>
                    <a:pt x="5637714" y="64261"/>
                  </a:lnTo>
                  <a:lnTo>
                    <a:pt x="5657239" y="52872"/>
                  </a:lnTo>
                  <a:lnTo>
                    <a:pt x="5566599" y="0"/>
                  </a:lnTo>
                  <a:close/>
                </a:path>
                <a:path w="5657850" h="106044">
                  <a:moveTo>
                    <a:pt x="5612028" y="52872"/>
                  </a:moveTo>
                  <a:lnTo>
                    <a:pt x="5592502" y="64263"/>
                  </a:lnTo>
                  <a:lnTo>
                    <a:pt x="5634615" y="64263"/>
                  </a:lnTo>
                  <a:lnTo>
                    <a:pt x="5634615" y="62711"/>
                  </a:lnTo>
                  <a:lnTo>
                    <a:pt x="5628894" y="62711"/>
                  </a:lnTo>
                  <a:lnTo>
                    <a:pt x="5612028" y="52872"/>
                  </a:lnTo>
                  <a:close/>
                </a:path>
                <a:path w="5657850" h="106044">
                  <a:moveTo>
                    <a:pt x="0" y="41482"/>
                  </a:moveTo>
                  <a:lnTo>
                    <a:pt x="0" y="64261"/>
                  </a:lnTo>
                  <a:lnTo>
                    <a:pt x="5592504" y="64261"/>
                  </a:lnTo>
                  <a:lnTo>
                    <a:pt x="5612028" y="52872"/>
                  </a:lnTo>
                  <a:lnTo>
                    <a:pt x="5592503" y="41483"/>
                  </a:lnTo>
                  <a:lnTo>
                    <a:pt x="0" y="41482"/>
                  </a:lnTo>
                  <a:close/>
                </a:path>
                <a:path w="5657850" h="106044">
                  <a:moveTo>
                    <a:pt x="5628894" y="43033"/>
                  </a:moveTo>
                  <a:lnTo>
                    <a:pt x="5612028" y="52872"/>
                  </a:lnTo>
                  <a:lnTo>
                    <a:pt x="5628894" y="62711"/>
                  </a:lnTo>
                  <a:lnTo>
                    <a:pt x="5628894" y="43033"/>
                  </a:lnTo>
                  <a:close/>
                </a:path>
                <a:path w="5657850" h="106044">
                  <a:moveTo>
                    <a:pt x="5634615" y="43033"/>
                  </a:moveTo>
                  <a:lnTo>
                    <a:pt x="5628894" y="43033"/>
                  </a:lnTo>
                  <a:lnTo>
                    <a:pt x="5628894" y="62711"/>
                  </a:lnTo>
                  <a:lnTo>
                    <a:pt x="5634615" y="62711"/>
                  </a:lnTo>
                  <a:lnTo>
                    <a:pt x="5634615" y="43033"/>
                  </a:lnTo>
                  <a:close/>
                </a:path>
                <a:path w="5657850" h="106044">
                  <a:moveTo>
                    <a:pt x="5592503" y="41483"/>
                  </a:moveTo>
                  <a:lnTo>
                    <a:pt x="5612028" y="52872"/>
                  </a:lnTo>
                  <a:lnTo>
                    <a:pt x="5628894" y="43033"/>
                  </a:lnTo>
                  <a:lnTo>
                    <a:pt x="5634615" y="43033"/>
                  </a:lnTo>
                  <a:lnTo>
                    <a:pt x="5634615" y="41483"/>
                  </a:lnTo>
                  <a:lnTo>
                    <a:pt x="5592503" y="4148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5740" y="2923541"/>
              <a:ext cx="261968" cy="43851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1300" y="2946320"/>
              <a:ext cx="170848" cy="3530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271300" y="2946320"/>
              <a:ext cx="171450" cy="353695"/>
            </a:xfrm>
            <a:custGeom>
              <a:avLst/>
              <a:gdLst/>
              <a:ahLst/>
              <a:cxnLst/>
              <a:rect l="l" t="t" r="r" b="b"/>
              <a:pathLst>
                <a:path w="171450" h="353695">
                  <a:moveTo>
                    <a:pt x="0" y="0"/>
                  </a:moveTo>
                  <a:lnTo>
                    <a:pt x="170848" y="0"/>
                  </a:lnTo>
                  <a:lnTo>
                    <a:pt x="170848" y="353087"/>
                  </a:lnTo>
                  <a:lnTo>
                    <a:pt x="0" y="353087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7978" y="3293713"/>
              <a:ext cx="933973" cy="4442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3539" y="3316493"/>
              <a:ext cx="842853" cy="35878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53538" y="3316493"/>
              <a:ext cx="843280" cy="359410"/>
            </a:xfrm>
            <a:custGeom>
              <a:avLst/>
              <a:gdLst/>
              <a:ahLst/>
              <a:cxnLst/>
              <a:rect l="l" t="t" r="r" b="b"/>
              <a:pathLst>
                <a:path w="843279" h="359410">
                  <a:moveTo>
                    <a:pt x="0" y="0"/>
                  </a:moveTo>
                  <a:lnTo>
                    <a:pt x="842853" y="0"/>
                  </a:lnTo>
                  <a:lnTo>
                    <a:pt x="842853" y="358782"/>
                  </a:lnTo>
                  <a:lnTo>
                    <a:pt x="0" y="358782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71280" y="2628219"/>
              <a:ext cx="2016760" cy="89535"/>
            </a:xfrm>
            <a:custGeom>
              <a:avLst/>
              <a:gdLst/>
              <a:ahLst/>
              <a:cxnLst/>
              <a:rect l="l" t="t" r="r" b="b"/>
              <a:pathLst>
                <a:path w="2016760" h="89535">
                  <a:moveTo>
                    <a:pt x="2008943" y="40472"/>
                  </a:moveTo>
                  <a:lnTo>
                    <a:pt x="2007779" y="40472"/>
                  </a:lnTo>
                  <a:lnTo>
                    <a:pt x="2007779" y="49015"/>
                  </a:lnTo>
                  <a:lnTo>
                    <a:pt x="1991990" y="49015"/>
                  </a:lnTo>
                  <a:lnTo>
                    <a:pt x="1935260" y="82108"/>
                  </a:lnTo>
                  <a:lnTo>
                    <a:pt x="1934573" y="84722"/>
                  </a:lnTo>
                  <a:lnTo>
                    <a:pt x="1936949" y="88798"/>
                  </a:lnTo>
                  <a:lnTo>
                    <a:pt x="1939566" y="89485"/>
                  </a:lnTo>
                  <a:lnTo>
                    <a:pt x="2008945" y="49015"/>
                  </a:lnTo>
                  <a:lnTo>
                    <a:pt x="2007779" y="49015"/>
                  </a:lnTo>
                  <a:lnTo>
                    <a:pt x="2008947" y="49014"/>
                  </a:lnTo>
                  <a:lnTo>
                    <a:pt x="2016267" y="44744"/>
                  </a:lnTo>
                  <a:lnTo>
                    <a:pt x="2008943" y="40472"/>
                  </a:lnTo>
                  <a:close/>
                </a:path>
                <a:path w="2016760" h="89535">
                  <a:moveTo>
                    <a:pt x="76701" y="0"/>
                  </a:moveTo>
                  <a:lnTo>
                    <a:pt x="0" y="44743"/>
                  </a:lnTo>
                  <a:lnTo>
                    <a:pt x="76701" y="89485"/>
                  </a:lnTo>
                  <a:lnTo>
                    <a:pt x="79317" y="88798"/>
                  </a:lnTo>
                  <a:lnTo>
                    <a:pt x="81695" y="84722"/>
                  </a:lnTo>
                  <a:lnTo>
                    <a:pt x="81006" y="82106"/>
                  </a:lnTo>
                  <a:lnTo>
                    <a:pt x="24276" y="49014"/>
                  </a:lnTo>
                  <a:lnTo>
                    <a:pt x="8487" y="49014"/>
                  </a:lnTo>
                  <a:lnTo>
                    <a:pt x="8487" y="40472"/>
                  </a:lnTo>
                  <a:lnTo>
                    <a:pt x="24275" y="40472"/>
                  </a:lnTo>
                  <a:lnTo>
                    <a:pt x="81006" y="7378"/>
                  </a:lnTo>
                  <a:lnTo>
                    <a:pt x="81695" y="4763"/>
                  </a:lnTo>
                  <a:lnTo>
                    <a:pt x="79317" y="688"/>
                  </a:lnTo>
                  <a:lnTo>
                    <a:pt x="76701" y="0"/>
                  </a:lnTo>
                  <a:close/>
                </a:path>
                <a:path w="2016760" h="89535">
                  <a:moveTo>
                    <a:pt x="1999312" y="44744"/>
                  </a:moveTo>
                  <a:lnTo>
                    <a:pt x="1991990" y="49015"/>
                  </a:lnTo>
                  <a:lnTo>
                    <a:pt x="2007779" y="49015"/>
                  </a:lnTo>
                  <a:lnTo>
                    <a:pt x="2007779" y="48433"/>
                  </a:lnTo>
                  <a:lnTo>
                    <a:pt x="2005635" y="48432"/>
                  </a:lnTo>
                  <a:lnTo>
                    <a:pt x="1999312" y="44744"/>
                  </a:lnTo>
                  <a:close/>
                </a:path>
                <a:path w="2016760" h="89535">
                  <a:moveTo>
                    <a:pt x="1991988" y="40472"/>
                  </a:moveTo>
                  <a:lnTo>
                    <a:pt x="24275" y="40472"/>
                  </a:lnTo>
                  <a:lnTo>
                    <a:pt x="16954" y="44743"/>
                  </a:lnTo>
                  <a:lnTo>
                    <a:pt x="24276" y="49014"/>
                  </a:lnTo>
                  <a:lnTo>
                    <a:pt x="1991992" y="49014"/>
                  </a:lnTo>
                  <a:lnTo>
                    <a:pt x="1999312" y="44744"/>
                  </a:lnTo>
                  <a:lnTo>
                    <a:pt x="1991988" y="40472"/>
                  </a:lnTo>
                  <a:close/>
                </a:path>
                <a:path w="2016760" h="89535">
                  <a:moveTo>
                    <a:pt x="24275" y="40472"/>
                  </a:moveTo>
                  <a:lnTo>
                    <a:pt x="8487" y="40472"/>
                  </a:lnTo>
                  <a:lnTo>
                    <a:pt x="8487" y="49014"/>
                  </a:lnTo>
                  <a:lnTo>
                    <a:pt x="24276" y="49014"/>
                  </a:lnTo>
                  <a:lnTo>
                    <a:pt x="23279" y="48432"/>
                  </a:lnTo>
                  <a:lnTo>
                    <a:pt x="10629" y="48432"/>
                  </a:lnTo>
                  <a:lnTo>
                    <a:pt x="10629" y="41054"/>
                  </a:lnTo>
                  <a:lnTo>
                    <a:pt x="23278" y="41054"/>
                  </a:lnTo>
                  <a:lnTo>
                    <a:pt x="24275" y="40472"/>
                  </a:lnTo>
                  <a:close/>
                </a:path>
                <a:path w="2016760" h="89535">
                  <a:moveTo>
                    <a:pt x="2005637" y="41055"/>
                  </a:moveTo>
                  <a:lnTo>
                    <a:pt x="1999312" y="44744"/>
                  </a:lnTo>
                  <a:lnTo>
                    <a:pt x="2005637" y="48433"/>
                  </a:lnTo>
                  <a:lnTo>
                    <a:pt x="2005637" y="41055"/>
                  </a:lnTo>
                  <a:close/>
                </a:path>
                <a:path w="2016760" h="89535">
                  <a:moveTo>
                    <a:pt x="2007779" y="41055"/>
                  </a:moveTo>
                  <a:lnTo>
                    <a:pt x="2005637" y="41055"/>
                  </a:lnTo>
                  <a:lnTo>
                    <a:pt x="2005637" y="48433"/>
                  </a:lnTo>
                  <a:lnTo>
                    <a:pt x="2007779" y="48433"/>
                  </a:lnTo>
                  <a:lnTo>
                    <a:pt x="2007779" y="41055"/>
                  </a:lnTo>
                  <a:close/>
                </a:path>
                <a:path w="2016760" h="89535">
                  <a:moveTo>
                    <a:pt x="10629" y="41054"/>
                  </a:moveTo>
                  <a:lnTo>
                    <a:pt x="10629" y="48432"/>
                  </a:lnTo>
                  <a:lnTo>
                    <a:pt x="16954" y="44743"/>
                  </a:lnTo>
                  <a:lnTo>
                    <a:pt x="10629" y="41054"/>
                  </a:lnTo>
                  <a:close/>
                </a:path>
                <a:path w="2016760" h="89535">
                  <a:moveTo>
                    <a:pt x="16954" y="44743"/>
                  </a:moveTo>
                  <a:lnTo>
                    <a:pt x="10629" y="48432"/>
                  </a:lnTo>
                  <a:lnTo>
                    <a:pt x="23279" y="48432"/>
                  </a:lnTo>
                  <a:lnTo>
                    <a:pt x="16954" y="44743"/>
                  </a:lnTo>
                  <a:close/>
                </a:path>
                <a:path w="2016760" h="89535">
                  <a:moveTo>
                    <a:pt x="1939564" y="1"/>
                  </a:moveTo>
                  <a:lnTo>
                    <a:pt x="1936949" y="689"/>
                  </a:lnTo>
                  <a:lnTo>
                    <a:pt x="1934573" y="4765"/>
                  </a:lnTo>
                  <a:lnTo>
                    <a:pt x="1935260" y="7379"/>
                  </a:lnTo>
                  <a:lnTo>
                    <a:pt x="1999314" y="44743"/>
                  </a:lnTo>
                  <a:lnTo>
                    <a:pt x="2005637" y="41055"/>
                  </a:lnTo>
                  <a:lnTo>
                    <a:pt x="2007779" y="41055"/>
                  </a:lnTo>
                  <a:lnTo>
                    <a:pt x="2007779" y="40472"/>
                  </a:lnTo>
                  <a:lnTo>
                    <a:pt x="2008943" y="40472"/>
                  </a:lnTo>
                  <a:lnTo>
                    <a:pt x="1939564" y="1"/>
                  </a:lnTo>
                  <a:close/>
                </a:path>
                <a:path w="2016760" h="89535">
                  <a:moveTo>
                    <a:pt x="23278" y="41054"/>
                  </a:moveTo>
                  <a:lnTo>
                    <a:pt x="10629" y="41054"/>
                  </a:lnTo>
                  <a:lnTo>
                    <a:pt x="16954" y="44743"/>
                  </a:lnTo>
                  <a:lnTo>
                    <a:pt x="23278" y="4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18692" y="2428079"/>
              <a:ext cx="393065" cy="330835"/>
            </a:xfrm>
            <a:custGeom>
              <a:avLst/>
              <a:gdLst/>
              <a:ahLst/>
              <a:cxnLst/>
              <a:rect l="l" t="t" r="r" b="b"/>
              <a:pathLst>
                <a:path w="393064" h="330835">
                  <a:moveTo>
                    <a:pt x="392952" y="0"/>
                  </a:moveTo>
                  <a:lnTo>
                    <a:pt x="0" y="0"/>
                  </a:lnTo>
                  <a:lnTo>
                    <a:pt x="0" y="330307"/>
                  </a:lnTo>
                  <a:lnTo>
                    <a:pt x="392952" y="330307"/>
                  </a:lnTo>
                  <a:lnTo>
                    <a:pt x="392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661891" y="2443854"/>
            <a:ext cx="3022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575" spc="-75" baseline="-13227" dirty="0">
                <a:latin typeface="Calibri"/>
                <a:cs typeface="Calibri"/>
              </a:rPr>
              <a:t>A</a:t>
            </a:r>
            <a:endParaRPr sz="1575" baseline="-13227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71300" y="2644488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957"/>
                </a:lnTo>
              </a:path>
            </a:pathLst>
          </a:custGeom>
          <a:ln w="22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5253145" y="2422384"/>
            <a:ext cx="2061845" cy="1310005"/>
            <a:chOff x="5253145" y="2422384"/>
            <a:chExt cx="2061845" cy="1310005"/>
          </a:xfrm>
        </p:grpSpPr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3145" y="2917845"/>
              <a:ext cx="261968" cy="43851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8705" y="2940626"/>
              <a:ext cx="170848" cy="35308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298705" y="2940625"/>
              <a:ext cx="171450" cy="353695"/>
            </a:xfrm>
            <a:custGeom>
              <a:avLst/>
              <a:gdLst/>
              <a:ahLst/>
              <a:cxnLst/>
              <a:rect l="l" t="t" r="r" b="b"/>
              <a:pathLst>
                <a:path w="171450" h="353695">
                  <a:moveTo>
                    <a:pt x="0" y="0"/>
                  </a:moveTo>
                  <a:lnTo>
                    <a:pt x="170848" y="0"/>
                  </a:lnTo>
                  <a:lnTo>
                    <a:pt x="170848" y="353087"/>
                  </a:lnTo>
                  <a:lnTo>
                    <a:pt x="0" y="353087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9689" y="3293713"/>
              <a:ext cx="933973" cy="4385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5249" y="3316492"/>
              <a:ext cx="842853" cy="35308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475249" y="3316493"/>
              <a:ext cx="843280" cy="353695"/>
            </a:xfrm>
            <a:custGeom>
              <a:avLst/>
              <a:gdLst/>
              <a:ahLst/>
              <a:cxnLst/>
              <a:rect l="l" t="t" r="r" b="b"/>
              <a:pathLst>
                <a:path w="843279" h="353695">
                  <a:moveTo>
                    <a:pt x="0" y="0"/>
                  </a:moveTo>
                  <a:lnTo>
                    <a:pt x="842853" y="0"/>
                  </a:lnTo>
                  <a:lnTo>
                    <a:pt x="842853" y="353087"/>
                  </a:lnTo>
                  <a:lnTo>
                    <a:pt x="0" y="353087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98686" y="2622524"/>
              <a:ext cx="2016760" cy="89535"/>
            </a:xfrm>
            <a:custGeom>
              <a:avLst/>
              <a:gdLst/>
              <a:ahLst/>
              <a:cxnLst/>
              <a:rect l="l" t="t" r="r" b="b"/>
              <a:pathLst>
                <a:path w="2016759" h="89535">
                  <a:moveTo>
                    <a:pt x="2008943" y="40472"/>
                  </a:moveTo>
                  <a:lnTo>
                    <a:pt x="2007778" y="40472"/>
                  </a:lnTo>
                  <a:lnTo>
                    <a:pt x="2007778" y="49015"/>
                  </a:lnTo>
                  <a:lnTo>
                    <a:pt x="1991987" y="49015"/>
                  </a:lnTo>
                  <a:lnTo>
                    <a:pt x="1935258" y="82108"/>
                  </a:lnTo>
                  <a:lnTo>
                    <a:pt x="1934571" y="84722"/>
                  </a:lnTo>
                  <a:lnTo>
                    <a:pt x="1936948" y="88798"/>
                  </a:lnTo>
                  <a:lnTo>
                    <a:pt x="1939566" y="89485"/>
                  </a:lnTo>
                  <a:lnTo>
                    <a:pt x="2008942" y="49015"/>
                  </a:lnTo>
                  <a:lnTo>
                    <a:pt x="2007778" y="49015"/>
                  </a:lnTo>
                  <a:lnTo>
                    <a:pt x="2008944" y="49014"/>
                  </a:lnTo>
                  <a:lnTo>
                    <a:pt x="2016265" y="44743"/>
                  </a:lnTo>
                  <a:lnTo>
                    <a:pt x="2008943" y="40472"/>
                  </a:lnTo>
                  <a:close/>
                </a:path>
                <a:path w="2016759" h="89535">
                  <a:moveTo>
                    <a:pt x="76700" y="0"/>
                  </a:moveTo>
                  <a:lnTo>
                    <a:pt x="0" y="44743"/>
                  </a:lnTo>
                  <a:lnTo>
                    <a:pt x="76700" y="89485"/>
                  </a:lnTo>
                  <a:lnTo>
                    <a:pt x="79316" y="88797"/>
                  </a:lnTo>
                  <a:lnTo>
                    <a:pt x="81693" y="84721"/>
                  </a:lnTo>
                  <a:lnTo>
                    <a:pt x="81004" y="82106"/>
                  </a:lnTo>
                  <a:lnTo>
                    <a:pt x="24274" y="49014"/>
                  </a:lnTo>
                  <a:lnTo>
                    <a:pt x="8486" y="49014"/>
                  </a:lnTo>
                  <a:lnTo>
                    <a:pt x="8486" y="40472"/>
                  </a:lnTo>
                  <a:lnTo>
                    <a:pt x="24274" y="40472"/>
                  </a:lnTo>
                  <a:lnTo>
                    <a:pt x="81004" y="7378"/>
                  </a:lnTo>
                  <a:lnTo>
                    <a:pt x="81693" y="4763"/>
                  </a:lnTo>
                  <a:lnTo>
                    <a:pt x="79316" y="688"/>
                  </a:lnTo>
                  <a:lnTo>
                    <a:pt x="76700" y="0"/>
                  </a:lnTo>
                  <a:close/>
                </a:path>
                <a:path w="2016759" h="89535">
                  <a:moveTo>
                    <a:pt x="1999311" y="44743"/>
                  </a:moveTo>
                  <a:lnTo>
                    <a:pt x="1991987" y="49015"/>
                  </a:lnTo>
                  <a:lnTo>
                    <a:pt x="2007778" y="49015"/>
                  </a:lnTo>
                  <a:lnTo>
                    <a:pt x="2007778" y="48432"/>
                  </a:lnTo>
                  <a:lnTo>
                    <a:pt x="2005635" y="48432"/>
                  </a:lnTo>
                  <a:lnTo>
                    <a:pt x="1999311" y="44743"/>
                  </a:lnTo>
                  <a:close/>
                </a:path>
                <a:path w="2016759" h="89535">
                  <a:moveTo>
                    <a:pt x="1991989" y="40472"/>
                  </a:moveTo>
                  <a:lnTo>
                    <a:pt x="24274" y="40472"/>
                  </a:lnTo>
                  <a:lnTo>
                    <a:pt x="16953" y="44743"/>
                  </a:lnTo>
                  <a:lnTo>
                    <a:pt x="24274" y="49014"/>
                  </a:lnTo>
                  <a:lnTo>
                    <a:pt x="1991989" y="49014"/>
                  </a:lnTo>
                  <a:lnTo>
                    <a:pt x="1999311" y="44743"/>
                  </a:lnTo>
                  <a:lnTo>
                    <a:pt x="1991989" y="40472"/>
                  </a:lnTo>
                  <a:close/>
                </a:path>
                <a:path w="2016759" h="89535">
                  <a:moveTo>
                    <a:pt x="24274" y="40472"/>
                  </a:moveTo>
                  <a:lnTo>
                    <a:pt x="8486" y="40472"/>
                  </a:lnTo>
                  <a:lnTo>
                    <a:pt x="8486" y="49014"/>
                  </a:lnTo>
                  <a:lnTo>
                    <a:pt x="24274" y="49014"/>
                  </a:lnTo>
                  <a:lnTo>
                    <a:pt x="23277" y="48432"/>
                  </a:lnTo>
                  <a:lnTo>
                    <a:pt x="10628" y="48432"/>
                  </a:lnTo>
                  <a:lnTo>
                    <a:pt x="10628" y="41054"/>
                  </a:lnTo>
                  <a:lnTo>
                    <a:pt x="23277" y="41054"/>
                  </a:lnTo>
                  <a:lnTo>
                    <a:pt x="24274" y="40472"/>
                  </a:lnTo>
                  <a:close/>
                </a:path>
                <a:path w="2016759" h="89535">
                  <a:moveTo>
                    <a:pt x="10628" y="41054"/>
                  </a:moveTo>
                  <a:lnTo>
                    <a:pt x="10628" y="48432"/>
                  </a:lnTo>
                  <a:lnTo>
                    <a:pt x="16953" y="44743"/>
                  </a:lnTo>
                  <a:lnTo>
                    <a:pt x="10628" y="41054"/>
                  </a:lnTo>
                  <a:close/>
                </a:path>
                <a:path w="2016759" h="89535">
                  <a:moveTo>
                    <a:pt x="16953" y="44743"/>
                  </a:moveTo>
                  <a:lnTo>
                    <a:pt x="10628" y="48432"/>
                  </a:lnTo>
                  <a:lnTo>
                    <a:pt x="23277" y="48432"/>
                  </a:lnTo>
                  <a:lnTo>
                    <a:pt x="16953" y="44743"/>
                  </a:lnTo>
                  <a:close/>
                </a:path>
                <a:path w="2016759" h="89535">
                  <a:moveTo>
                    <a:pt x="2005635" y="41054"/>
                  </a:moveTo>
                  <a:lnTo>
                    <a:pt x="1999311" y="44743"/>
                  </a:lnTo>
                  <a:lnTo>
                    <a:pt x="2005635" y="48432"/>
                  </a:lnTo>
                  <a:lnTo>
                    <a:pt x="2005635" y="41054"/>
                  </a:lnTo>
                  <a:close/>
                </a:path>
                <a:path w="2016759" h="89535">
                  <a:moveTo>
                    <a:pt x="2007778" y="41054"/>
                  </a:moveTo>
                  <a:lnTo>
                    <a:pt x="2005635" y="41054"/>
                  </a:lnTo>
                  <a:lnTo>
                    <a:pt x="2005635" y="48432"/>
                  </a:lnTo>
                  <a:lnTo>
                    <a:pt x="2007778" y="48432"/>
                  </a:lnTo>
                  <a:lnTo>
                    <a:pt x="2007778" y="41054"/>
                  </a:lnTo>
                  <a:close/>
                </a:path>
                <a:path w="2016759" h="89535">
                  <a:moveTo>
                    <a:pt x="1939564" y="1"/>
                  </a:moveTo>
                  <a:lnTo>
                    <a:pt x="1936948" y="689"/>
                  </a:lnTo>
                  <a:lnTo>
                    <a:pt x="1934571" y="4765"/>
                  </a:lnTo>
                  <a:lnTo>
                    <a:pt x="1935258" y="7379"/>
                  </a:lnTo>
                  <a:lnTo>
                    <a:pt x="1999311" y="44743"/>
                  </a:lnTo>
                  <a:lnTo>
                    <a:pt x="2005635" y="41054"/>
                  </a:lnTo>
                  <a:lnTo>
                    <a:pt x="2007778" y="41054"/>
                  </a:lnTo>
                  <a:lnTo>
                    <a:pt x="2007778" y="40472"/>
                  </a:lnTo>
                  <a:lnTo>
                    <a:pt x="2008943" y="40472"/>
                  </a:lnTo>
                  <a:lnTo>
                    <a:pt x="1939564" y="1"/>
                  </a:lnTo>
                  <a:close/>
                </a:path>
                <a:path w="2016759" h="89535">
                  <a:moveTo>
                    <a:pt x="23277" y="41054"/>
                  </a:moveTo>
                  <a:lnTo>
                    <a:pt x="10628" y="41054"/>
                  </a:lnTo>
                  <a:lnTo>
                    <a:pt x="16953" y="44743"/>
                  </a:lnTo>
                  <a:lnTo>
                    <a:pt x="23277" y="410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40402" y="2422384"/>
              <a:ext cx="398780" cy="330835"/>
            </a:xfrm>
            <a:custGeom>
              <a:avLst/>
              <a:gdLst/>
              <a:ahLst/>
              <a:cxnLst/>
              <a:rect l="l" t="t" r="r" b="b"/>
              <a:pathLst>
                <a:path w="398779" h="330835">
                  <a:moveTo>
                    <a:pt x="398647" y="0"/>
                  </a:moveTo>
                  <a:lnTo>
                    <a:pt x="0" y="0"/>
                  </a:lnTo>
                  <a:lnTo>
                    <a:pt x="0" y="330307"/>
                  </a:lnTo>
                  <a:lnTo>
                    <a:pt x="398647" y="330307"/>
                  </a:lnTo>
                  <a:lnTo>
                    <a:pt x="398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685452" y="2438159"/>
            <a:ext cx="3022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575" spc="-75" baseline="-13227" dirty="0">
                <a:latin typeface="Calibri"/>
                <a:cs typeface="Calibri"/>
              </a:rPr>
              <a:t>A</a:t>
            </a:r>
            <a:endParaRPr sz="1575" baseline="-13227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98705" y="2638793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957"/>
                </a:lnTo>
              </a:path>
            </a:pathLst>
          </a:custGeom>
          <a:ln w="22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7280550" y="2410995"/>
            <a:ext cx="2061845" cy="1304290"/>
            <a:chOff x="7280550" y="2410995"/>
            <a:chExt cx="2061845" cy="1304290"/>
          </a:xfrm>
        </p:grpSpPr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0550" y="2906456"/>
              <a:ext cx="261968" cy="43851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6111" y="2929235"/>
              <a:ext cx="170848" cy="35308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326110" y="2929235"/>
              <a:ext cx="171450" cy="353695"/>
            </a:xfrm>
            <a:custGeom>
              <a:avLst/>
              <a:gdLst/>
              <a:ahLst/>
              <a:cxnLst/>
              <a:rect l="l" t="t" r="r" b="b"/>
              <a:pathLst>
                <a:path w="171450" h="353695">
                  <a:moveTo>
                    <a:pt x="0" y="0"/>
                  </a:moveTo>
                  <a:lnTo>
                    <a:pt x="170848" y="0"/>
                  </a:lnTo>
                  <a:lnTo>
                    <a:pt x="170848" y="353087"/>
                  </a:lnTo>
                  <a:lnTo>
                    <a:pt x="0" y="353087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7094" y="3276628"/>
              <a:ext cx="933973" cy="4385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2654" y="3299408"/>
              <a:ext cx="842853" cy="35308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502654" y="3299408"/>
              <a:ext cx="843280" cy="353695"/>
            </a:xfrm>
            <a:custGeom>
              <a:avLst/>
              <a:gdLst/>
              <a:ahLst/>
              <a:cxnLst/>
              <a:rect l="l" t="t" r="r" b="b"/>
              <a:pathLst>
                <a:path w="843279" h="353695">
                  <a:moveTo>
                    <a:pt x="0" y="0"/>
                  </a:moveTo>
                  <a:lnTo>
                    <a:pt x="842853" y="0"/>
                  </a:lnTo>
                  <a:lnTo>
                    <a:pt x="842853" y="353087"/>
                  </a:lnTo>
                  <a:lnTo>
                    <a:pt x="0" y="353087"/>
                  </a:lnTo>
                  <a:lnTo>
                    <a:pt x="0" y="0"/>
                  </a:lnTo>
                  <a:close/>
                </a:path>
              </a:pathLst>
            </a:custGeom>
            <a:ln w="854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26091" y="2611135"/>
              <a:ext cx="2016760" cy="89535"/>
            </a:xfrm>
            <a:custGeom>
              <a:avLst/>
              <a:gdLst/>
              <a:ahLst/>
              <a:cxnLst/>
              <a:rect l="l" t="t" r="r" b="b"/>
              <a:pathLst>
                <a:path w="2016759" h="89535">
                  <a:moveTo>
                    <a:pt x="76700" y="0"/>
                  </a:moveTo>
                  <a:lnTo>
                    <a:pt x="0" y="44742"/>
                  </a:lnTo>
                  <a:lnTo>
                    <a:pt x="76700" y="89485"/>
                  </a:lnTo>
                  <a:lnTo>
                    <a:pt x="79316" y="88797"/>
                  </a:lnTo>
                  <a:lnTo>
                    <a:pt x="81694" y="84721"/>
                  </a:lnTo>
                  <a:lnTo>
                    <a:pt x="81004" y="82106"/>
                  </a:lnTo>
                  <a:lnTo>
                    <a:pt x="24274" y="49013"/>
                  </a:lnTo>
                  <a:lnTo>
                    <a:pt x="8486" y="49013"/>
                  </a:lnTo>
                  <a:lnTo>
                    <a:pt x="8486" y="40471"/>
                  </a:lnTo>
                  <a:lnTo>
                    <a:pt x="24274" y="40471"/>
                  </a:lnTo>
                  <a:lnTo>
                    <a:pt x="81004" y="7378"/>
                  </a:lnTo>
                  <a:lnTo>
                    <a:pt x="81694" y="4763"/>
                  </a:lnTo>
                  <a:lnTo>
                    <a:pt x="79316" y="688"/>
                  </a:lnTo>
                  <a:lnTo>
                    <a:pt x="76700" y="0"/>
                  </a:lnTo>
                  <a:close/>
                </a:path>
                <a:path w="2016759" h="89535">
                  <a:moveTo>
                    <a:pt x="1939564" y="0"/>
                  </a:moveTo>
                  <a:lnTo>
                    <a:pt x="1936948" y="688"/>
                  </a:lnTo>
                  <a:lnTo>
                    <a:pt x="1934571" y="4763"/>
                  </a:lnTo>
                  <a:lnTo>
                    <a:pt x="1935259" y="7379"/>
                  </a:lnTo>
                  <a:lnTo>
                    <a:pt x="1991990" y="40472"/>
                  </a:lnTo>
                  <a:lnTo>
                    <a:pt x="2007778" y="40472"/>
                  </a:lnTo>
                  <a:lnTo>
                    <a:pt x="2007778" y="49014"/>
                  </a:lnTo>
                  <a:lnTo>
                    <a:pt x="1991990" y="49014"/>
                  </a:lnTo>
                  <a:lnTo>
                    <a:pt x="1935259" y="82106"/>
                  </a:lnTo>
                  <a:lnTo>
                    <a:pt x="1934571" y="84722"/>
                  </a:lnTo>
                  <a:lnTo>
                    <a:pt x="1936948" y="88797"/>
                  </a:lnTo>
                  <a:lnTo>
                    <a:pt x="1939564" y="89485"/>
                  </a:lnTo>
                  <a:lnTo>
                    <a:pt x="2008944" y="49014"/>
                  </a:lnTo>
                  <a:lnTo>
                    <a:pt x="2007778" y="49014"/>
                  </a:lnTo>
                  <a:lnTo>
                    <a:pt x="2008946" y="49013"/>
                  </a:lnTo>
                  <a:lnTo>
                    <a:pt x="2016265" y="44743"/>
                  </a:lnTo>
                  <a:lnTo>
                    <a:pt x="1939564" y="0"/>
                  </a:lnTo>
                  <a:close/>
                </a:path>
                <a:path w="2016759" h="89535">
                  <a:moveTo>
                    <a:pt x="1999312" y="44743"/>
                  </a:moveTo>
                  <a:lnTo>
                    <a:pt x="1991990" y="49014"/>
                  </a:lnTo>
                  <a:lnTo>
                    <a:pt x="2007778" y="49014"/>
                  </a:lnTo>
                  <a:lnTo>
                    <a:pt x="2007778" y="48432"/>
                  </a:lnTo>
                  <a:lnTo>
                    <a:pt x="2005635" y="48431"/>
                  </a:lnTo>
                  <a:lnTo>
                    <a:pt x="1999312" y="44743"/>
                  </a:lnTo>
                  <a:close/>
                </a:path>
                <a:path w="2016759" h="89535">
                  <a:moveTo>
                    <a:pt x="24274" y="40471"/>
                  </a:moveTo>
                  <a:lnTo>
                    <a:pt x="16953" y="44742"/>
                  </a:lnTo>
                  <a:lnTo>
                    <a:pt x="24274" y="49013"/>
                  </a:lnTo>
                  <a:lnTo>
                    <a:pt x="1991992" y="49013"/>
                  </a:lnTo>
                  <a:lnTo>
                    <a:pt x="1999312" y="44743"/>
                  </a:lnTo>
                  <a:lnTo>
                    <a:pt x="1991990" y="40472"/>
                  </a:lnTo>
                  <a:lnTo>
                    <a:pt x="24274" y="40471"/>
                  </a:lnTo>
                  <a:close/>
                </a:path>
                <a:path w="2016759" h="89535">
                  <a:moveTo>
                    <a:pt x="8486" y="40471"/>
                  </a:moveTo>
                  <a:lnTo>
                    <a:pt x="8486" y="49013"/>
                  </a:lnTo>
                  <a:lnTo>
                    <a:pt x="24274" y="49013"/>
                  </a:lnTo>
                  <a:lnTo>
                    <a:pt x="23277" y="48431"/>
                  </a:lnTo>
                  <a:lnTo>
                    <a:pt x="10628" y="48431"/>
                  </a:lnTo>
                  <a:lnTo>
                    <a:pt x="10628" y="41052"/>
                  </a:lnTo>
                  <a:lnTo>
                    <a:pt x="23277" y="41052"/>
                  </a:lnTo>
                  <a:lnTo>
                    <a:pt x="24274" y="40471"/>
                  </a:lnTo>
                  <a:lnTo>
                    <a:pt x="8486" y="40471"/>
                  </a:lnTo>
                  <a:close/>
                </a:path>
                <a:path w="2016759" h="89535">
                  <a:moveTo>
                    <a:pt x="2005637" y="41054"/>
                  </a:moveTo>
                  <a:lnTo>
                    <a:pt x="1999312" y="44743"/>
                  </a:lnTo>
                  <a:lnTo>
                    <a:pt x="2005637" y="48432"/>
                  </a:lnTo>
                  <a:lnTo>
                    <a:pt x="2005637" y="41054"/>
                  </a:lnTo>
                  <a:close/>
                </a:path>
                <a:path w="2016759" h="89535">
                  <a:moveTo>
                    <a:pt x="2007778" y="41054"/>
                  </a:moveTo>
                  <a:lnTo>
                    <a:pt x="2005637" y="41054"/>
                  </a:lnTo>
                  <a:lnTo>
                    <a:pt x="2005637" y="48432"/>
                  </a:lnTo>
                  <a:lnTo>
                    <a:pt x="2007778" y="48432"/>
                  </a:lnTo>
                  <a:lnTo>
                    <a:pt x="2007778" y="41054"/>
                  </a:lnTo>
                  <a:close/>
                </a:path>
                <a:path w="2016759" h="89535">
                  <a:moveTo>
                    <a:pt x="10628" y="41052"/>
                  </a:moveTo>
                  <a:lnTo>
                    <a:pt x="10628" y="48431"/>
                  </a:lnTo>
                  <a:lnTo>
                    <a:pt x="16953" y="44742"/>
                  </a:lnTo>
                  <a:lnTo>
                    <a:pt x="10628" y="41052"/>
                  </a:lnTo>
                  <a:close/>
                </a:path>
                <a:path w="2016759" h="89535">
                  <a:moveTo>
                    <a:pt x="16953" y="44742"/>
                  </a:moveTo>
                  <a:lnTo>
                    <a:pt x="10628" y="48431"/>
                  </a:lnTo>
                  <a:lnTo>
                    <a:pt x="23277" y="48431"/>
                  </a:lnTo>
                  <a:lnTo>
                    <a:pt x="16953" y="44742"/>
                  </a:lnTo>
                  <a:close/>
                </a:path>
                <a:path w="2016759" h="89535">
                  <a:moveTo>
                    <a:pt x="1991990" y="40472"/>
                  </a:moveTo>
                  <a:lnTo>
                    <a:pt x="1999314" y="44742"/>
                  </a:lnTo>
                  <a:lnTo>
                    <a:pt x="2005637" y="41054"/>
                  </a:lnTo>
                  <a:lnTo>
                    <a:pt x="2007778" y="41054"/>
                  </a:lnTo>
                  <a:lnTo>
                    <a:pt x="2007778" y="40472"/>
                  </a:lnTo>
                  <a:lnTo>
                    <a:pt x="1991990" y="40472"/>
                  </a:lnTo>
                  <a:close/>
                </a:path>
                <a:path w="2016759" h="89535">
                  <a:moveTo>
                    <a:pt x="23277" y="41052"/>
                  </a:moveTo>
                  <a:lnTo>
                    <a:pt x="10628" y="41052"/>
                  </a:lnTo>
                  <a:lnTo>
                    <a:pt x="16953" y="44742"/>
                  </a:lnTo>
                  <a:lnTo>
                    <a:pt x="23277" y="41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67808" y="2410995"/>
              <a:ext cx="398780" cy="330835"/>
            </a:xfrm>
            <a:custGeom>
              <a:avLst/>
              <a:gdLst/>
              <a:ahLst/>
              <a:cxnLst/>
              <a:rect l="l" t="t" r="r" b="b"/>
              <a:pathLst>
                <a:path w="398779" h="330835">
                  <a:moveTo>
                    <a:pt x="398647" y="0"/>
                  </a:moveTo>
                  <a:lnTo>
                    <a:pt x="0" y="0"/>
                  </a:lnTo>
                  <a:lnTo>
                    <a:pt x="0" y="330307"/>
                  </a:lnTo>
                  <a:lnTo>
                    <a:pt x="398647" y="330307"/>
                  </a:lnTo>
                  <a:lnTo>
                    <a:pt x="398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713587" y="2426768"/>
            <a:ext cx="3022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latin typeface="Calibri"/>
                <a:cs typeface="Calibri"/>
              </a:rPr>
              <a:t>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575" spc="-75" baseline="-13227" dirty="0">
                <a:latin typeface="Calibri"/>
                <a:cs typeface="Calibri"/>
              </a:rPr>
              <a:t>A</a:t>
            </a:r>
            <a:endParaRPr sz="1575" baseline="-13227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326110" y="2627402"/>
            <a:ext cx="0" cy="274955"/>
          </a:xfrm>
          <a:custGeom>
            <a:avLst/>
            <a:gdLst/>
            <a:ahLst/>
            <a:cxnLst/>
            <a:rect l="l" t="t" r="r" b="b"/>
            <a:pathLst>
              <a:path h="274955">
                <a:moveTo>
                  <a:pt x="0" y="0"/>
                </a:moveTo>
                <a:lnTo>
                  <a:pt x="0" y="274957"/>
                </a:lnTo>
              </a:path>
            </a:pathLst>
          </a:custGeom>
          <a:ln w="22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5981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10" dirty="0"/>
              <a:t> </a:t>
            </a:r>
            <a:r>
              <a:rPr dirty="0"/>
              <a:t>Ideal</a:t>
            </a:r>
            <a:r>
              <a:rPr spc="-10" dirty="0"/>
              <a:t> </a:t>
            </a:r>
            <a:r>
              <a:rPr dirty="0"/>
              <a:t>Linear</a:t>
            </a:r>
            <a:r>
              <a:rPr spc="-185" dirty="0"/>
              <a:t> </a:t>
            </a:r>
            <a:r>
              <a:rPr spc="-45" dirty="0"/>
              <a:t>World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953" y="5370067"/>
            <a:ext cx="9349740" cy="812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66700" algn="l"/>
              </a:tabLst>
            </a:pPr>
            <a:r>
              <a:rPr sz="2400" spc="110" dirty="0">
                <a:latin typeface="Gulim"/>
                <a:cs typeface="Gulim"/>
              </a:rPr>
              <a:t>What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85" dirty="0">
                <a:latin typeface="Gulim"/>
                <a:cs typeface="Gulim"/>
              </a:rPr>
              <a:t>does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queue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spc="70" dirty="0">
                <a:latin typeface="Gulim"/>
                <a:cs typeface="Gulim"/>
              </a:rPr>
              <a:t>wait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time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look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like?</a:t>
            </a:r>
            <a:endParaRPr sz="2400">
              <a:latin typeface="Gulim"/>
              <a:cs typeface="Gulim"/>
            </a:endParaRPr>
          </a:p>
          <a:p>
            <a:pPr marL="7239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723900" algn="l"/>
              </a:tabLst>
            </a:pPr>
            <a:r>
              <a:rPr sz="2400" dirty="0">
                <a:latin typeface="Gulim"/>
                <a:cs typeface="Gulim"/>
              </a:rPr>
              <a:t>Grows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unbounded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at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rate</a:t>
            </a:r>
            <a:r>
              <a:rPr sz="2400" spc="-65" dirty="0">
                <a:latin typeface="Gulim"/>
                <a:cs typeface="Gulim"/>
              </a:rPr>
              <a:t> </a:t>
            </a:r>
            <a:r>
              <a:rPr sz="2400" spc="-345" dirty="0">
                <a:latin typeface="Gulim"/>
                <a:cs typeface="Gulim"/>
              </a:rPr>
              <a:t>~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35" dirty="0">
                <a:latin typeface="Gulim"/>
                <a:cs typeface="Gulim"/>
              </a:rPr>
              <a:t>(T</a:t>
            </a:r>
            <a:r>
              <a:rPr sz="2400" spc="-202" baseline="-17361" dirty="0">
                <a:latin typeface="Source Han Serif KR"/>
                <a:cs typeface="Source Han Serif KR"/>
              </a:rPr>
              <a:t>s</a:t>
            </a:r>
            <a:r>
              <a:rPr sz="2400" spc="-135" dirty="0">
                <a:latin typeface="Gulim"/>
                <a:cs typeface="Gulim"/>
              </a:rPr>
              <a:t>/T</a:t>
            </a:r>
            <a:r>
              <a:rPr sz="2400" spc="-202" baseline="-17361" dirty="0">
                <a:latin typeface="Source Han Serif KR"/>
                <a:cs typeface="Source Han Serif KR"/>
              </a:rPr>
              <a:t>A</a:t>
            </a:r>
            <a:r>
              <a:rPr sz="2400" spc="-135" dirty="0">
                <a:latin typeface="Gulim"/>
                <a:cs typeface="Gulim"/>
              </a:rPr>
              <a:t>)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till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request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rate</a:t>
            </a:r>
            <a:r>
              <a:rPr sz="2400" spc="-6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subsides</a:t>
            </a:r>
            <a:endParaRPr sz="24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6687" y="3431516"/>
            <a:ext cx="1885314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latin typeface="Calibri"/>
                <a:cs typeface="Calibri"/>
              </a:rPr>
              <a:t>Offered</a:t>
            </a:r>
            <a:r>
              <a:rPr sz="1650" spc="6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Load</a:t>
            </a:r>
            <a:r>
              <a:rPr sz="1650" spc="70" dirty="0">
                <a:latin typeface="Calibri"/>
                <a:cs typeface="Calibri"/>
              </a:rPr>
              <a:t>  </a:t>
            </a:r>
            <a:r>
              <a:rPr sz="1650" spc="-10" dirty="0">
                <a:latin typeface="Calibri"/>
                <a:cs typeface="Calibri"/>
              </a:rPr>
              <a:t>(T</a:t>
            </a:r>
            <a:r>
              <a:rPr sz="1650" spc="-15" baseline="-15151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/T</a:t>
            </a:r>
            <a:r>
              <a:rPr sz="1650" spc="-15" baseline="-15151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)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31842" y="990191"/>
            <a:ext cx="2275840" cy="2181225"/>
            <a:chOff x="2631842" y="990191"/>
            <a:chExt cx="2275840" cy="21812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842" y="990191"/>
              <a:ext cx="106955" cy="21569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85319" y="1025843"/>
              <a:ext cx="0" cy="2063114"/>
            </a:xfrm>
            <a:custGeom>
              <a:avLst/>
              <a:gdLst/>
              <a:ahLst/>
              <a:cxnLst/>
              <a:rect l="l" t="t" r="r" b="b"/>
              <a:pathLst>
                <a:path h="2063114">
                  <a:moveTo>
                    <a:pt x="0" y="2062826"/>
                  </a:moveTo>
                  <a:lnTo>
                    <a:pt x="0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726" y="3063932"/>
              <a:ext cx="2263882" cy="1069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85319" y="3099584"/>
              <a:ext cx="2172335" cy="0"/>
            </a:xfrm>
            <a:custGeom>
              <a:avLst/>
              <a:gdLst/>
              <a:ahLst/>
              <a:cxnLst/>
              <a:rect l="l" t="t" r="r" b="b"/>
              <a:pathLst>
                <a:path w="2172335">
                  <a:moveTo>
                    <a:pt x="0" y="0"/>
                  </a:moveTo>
                  <a:lnTo>
                    <a:pt x="2171971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05287" y="1221835"/>
            <a:ext cx="287020" cy="193802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50" dirty="0">
                <a:latin typeface="Calibri"/>
                <a:cs typeface="Calibri"/>
              </a:rPr>
              <a:t>Delivered</a:t>
            </a:r>
            <a:r>
              <a:rPr sz="1650" spc="12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Throughput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0858" y="3092826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0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3877" y="3128478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1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69383" y="1340766"/>
            <a:ext cx="3179445" cy="3963670"/>
            <a:chOff x="2269383" y="1340766"/>
            <a:chExt cx="3179445" cy="39636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9378" y="1340766"/>
              <a:ext cx="1800410" cy="18004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26913" y="1364534"/>
              <a:ext cx="1705610" cy="1711325"/>
            </a:xfrm>
            <a:custGeom>
              <a:avLst/>
              <a:gdLst/>
              <a:ahLst/>
              <a:cxnLst/>
              <a:rect l="l" t="t" r="r" b="b"/>
              <a:pathLst>
                <a:path w="1705610" h="1711325">
                  <a:moveTo>
                    <a:pt x="1705339" y="0"/>
                  </a:moveTo>
                  <a:lnTo>
                    <a:pt x="0" y="0"/>
                  </a:lnTo>
                  <a:lnTo>
                    <a:pt x="0" y="1711281"/>
                  </a:lnTo>
                  <a:lnTo>
                    <a:pt x="1705339" y="1711281"/>
                  </a:lnTo>
                  <a:lnTo>
                    <a:pt x="170533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26913" y="1364534"/>
              <a:ext cx="1705610" cy="1711325"/>
            </a:xfrm>
            <a:custGeom>
              <a:avLst/>
              <a:gdLst/>
              <a:ahLst/>
              <a:cxnLst/>
              <a:rect l="l" t="t" r="r" b="b"/>
              <a:pathLst>
                <a:path w="1705610" h="1711325">
                  <a:moveTo>
                    <a:pt x="0" y="0"/>
                  </a:moveTo>
                  <a:lnTo>
                    <a:pt x="1705339" y="0"/>
                  </a:lnTo>
                  <a:lnTo>
                    <a:pt x="1705339" y="1711281"/>
                  </a:lnTo>
                  <a:lnTo>
                    <a:pt x="0" y="1711281"/>
                  </a:lnTo>
                  <a:lnTo>
                    <a:pt x="0" y="0"/>
                  </a:lnTo>
                  <a:close/>
                </a:path>
              </a:pathLst>
            </a:custGeom>
            <a:ln w="891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1553" y="1429895"/>
              <a:ext cx="1735049" cy="17112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00743" y="1554637"/>
              <a:ext cx="1550670" cy="1529080"/>
            </a:xfrm>
            <a:custGeom>
              <a:avLst/>
              <a:gdLst/>
              <a:ahLst/>
              <a:cxnLst/>
              <a:rect l="l" t="t" r="r" b="b"/>
              <a:pathLst>
                <a:path w="1550670" h="1529080">
                  <a:moveTo>
                    <a:pt x="1516677" y="33121"/>
                  </a:moveTo>
                  <a:lnTo>
                    <a:pt x="1493827" y="38964"/>
                  </a:lnTo>
                  <a:lnTo>
                    <a:pt x="0" y="1512036"/>
                  </a:lnTo>
                  <a:lnTo>
                    <a:pt x="16687" y="1528960"/>
                  </a:lnTo>
                  <a:lnTo>
                    <a:pt x="1510516" y="55888"/>
                  </a:lnTo>
                  <a:lnTo>
                    <a:pt x="1516677" y="33121"/>
                  </a:lnTo>
                  <a:close/>
                </a:path>
                <a:path w="1550670" h="1529080">
                  <a:moveTo>
                    <a:pt x="1548069" y="8112"/>
                  </a:moveTo>
                  <a:lnTo>
                    <a:pt x="1525113" y="8112"/>
                  </a:lnTo>
                  <a:lnTo>
                    <a:pt x="1541802" y="25036"/>
                  </a:lnTo>
                  <a:lnTo>
                    <a:pt x="1510516" y="55888"/>
                  </a:lnTo>
                  <a:lnTo>
                    <a:pt x="1498720" y="99474"/>
                  </a:lnTo>
                  <a:lnTo>
                    <a:pt x="1502467" y="105999"/>
                  </a:lnTo>
                  <a:lnTo>
                    <a:pt x="1515136" y="109428"/>
                  </a:lnTo>
                  <a:lnTo>
                    <a:pt x="1521663" y="105683"/>
                  </a:lnTo>
                  <a:lnTo>
                    <a:pt x="1548069" y="8112"/>
                  </a:lnTo>
                  <a:close/>
                </a:path>
                <a:path w="1550670" h="1529080">
                  <a:moveTo>
                    <a:pt x="1530383" y="13456"/>
                  </a:moveTo>
                  <a:lnTo>
                    <a:pt x="1521999" y="13456"/>
                  </a:lnTo>
                  <a:lnTo>
                    <a:pt x="1536415" y="28074"/>
                  </a:lnTo>
                  <a:lnTo>
                    <a:pt x="1516677" y="33121"/>
                  </a:lnTo>
                  <a:lnTo>
                    <a:pt x="1510516" y="55888"/>
                  </a:lnTo>
                  <a:lnTo>
                    <a:pt x="1541802" y="25036"/>
                  </a:lnTo>
                  <a:lnTo>
                    <a:pt x="1530383" y="13456"/>
                  </a:lnTo>
                  <a:close/>
                </a:path>
                <a:path w="1550670" h="1529080">
                  <a:moveTo>
                    <a:pt x="1550264" y="0"/>
                  </a:moveTo>
                  <a:lnTo>
                    <a:pt x="1444193" y="27123"/>
                  </a:lnTo>
                  <a:lnTo>
                    <a:pt x="1440356" y="33595"/>
                  </a:lnTo>
                  <a:lnTo>
                    <a:pt x="1443608" y="46313"/>
                  </a:lnTo>
                  <a:lnTo>
                    <a:pt x="1450082" y="50149"/>
                  </a:lnTo>
                  <a:lnTo>
                    <a:pt x="1493827" y="38964"/>
                  </a:lnTo>
                  <a:lnTo>
                    <a:pt x="1525113" y="8112"/>
                  </a:lnTo>
                  <a:lnTo>
                    <a:pt x="1548069" y="8112"/>
                  </a:lnTo>
                  <a:lnTo>
                    <a:pt x="1550264" y="0"/>
                  </a:lnTo>
                  <a:close/>
                </a:path>
                <a:path w="1550670" h="1529080">
                  <a:moveTo>
                    <a:pt x="1525113" y="8112"/>
                  </a:moveTo>
                  <a:lnTo>
                    <a:pt x="1493827" y="38964"/>
                  </a:lnTo>
                  <a:lnTo>
                    <a:pt x="1516677" y="33121"/>
                  </a:lnTo>
                  <a:lnTo>
                    <a:pt x="1521999" y="13456"/>
                  </a:lnTo>
                  <a:lnTo>
                    <a:pt x="1530383" y="13456"/>
                  </a:lnTo>
                  <a:lnTo>
                    <a:pt x="1525113" y="8112"/>
                  </a:lnTo>
                  <a:close/>
                </a:path>
                <a:path w="1550670" h="1529080">
                  <a:moveTo>
                    <a:pt x="1521999" y="13456"/>
                  </a:moveTo>
                  <a:lnTo>
                    <a:pt x="1516677" y="33121"/>
                  </a:lnTo>
                  <a:lnTo>
                    <a:pt x="1536415" y="28074"/>
                  </a:lnTo>
                  <a:lnTo>
                    <a:pt x="1521999" y="1345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383" y="4995067"/>
              <a:ext cx="3178943" cy="2911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10977" y="5064682"/>
              <a:ext cx="2990215" cy="110489"/>
            </a:xfrm>
            <a:custGeom>
              <a:avLst/>
              <a:gdLst/>
              <a:ahLst/>
              <a:cxnLst/>
              <a:rect l="l" t="t" r="r" b="b"/>
              <a:pathLst>
                <a:path w="2990215" h="110489">
                  <a:moveTo>
                    <a:pt x="2969742" y="43281"/>
                  </a:moveTo>
                  <a:lnTo>
                    <a:pt x="2966530" y="43281"/>
                  </a:lnTo>
                  <a:lnTo>
                    <a:pt x="2966530" y="67049"/>
                  </a:lnTo>
                  <a:lnTo>
                    <a:pt x="2922573" y="67049"/>
                  </a:lnTo>
                  <a:lnTo>
                    <a:pt x="2883570" y="89801"/>
                  </a:lnTo>
                  <a:lnTo>
                    <a:pt x="2881655" y="97078"/>
                  </a:lnTo>
                  <a:lnTo>
                    <a:pt x="2888269" y="108416"/>
                  </a:lnTo>
                  <a:lnTo>
                    <a:pt x="2895545" y="110331"/>
                  </a:lnTo>
                  <a:lnTo>
                    <a:pt x="2969743" y="67049"/>
                  </a:lnTo>
                  <a:lnTo>
                    <a:pt x="2966530" y="67049"/>
                  </a:lnTo>
                  <a:lnTo>
                    <a:pt x="2969746" y="67048"/>
                  </a:lnTo>
                  <a:lnTo>
                    <a:pt x="2990115" y="55166"/>
                  </a:lnTo>
                  <a:lnTo>
                    <a:pt x="2969742" y="43281"/>
                  </a:lnTo>
                  <a:close/>
                </a:path>
                <a:path w="2990215" h="110489">
                  <a:moveTo>
                    <a:pt x="2942946" y="55165"/>
                  </a:moveTo>
                  <a:lnTo>
                    <a:pt x="2922573" y="67049"/>
                  </a:lnTo>
                  <a:lnTo>
                    <a:pt x="2966530" y="67049"/>
                  </a:lnTo>
                  <a:lnTo>
                    <a:pt x="2966530" y="65430"/>
                  </a:lnTo>
                  <a:lnTo>
                    <a:pt x="2960542" y="65430"/>
                  </a:lnTo>
                  <a:lnTo>
                    <a:pt x="2942946" y="55165"/>
                  </a:lnTo>
                  <a:close/>
                </a:path>
                <a:path w="2990215" h="110489">
                  <a:moveTo>
                    <a:pt x="2922573" y="43281"/>
                  </a:moveTo>
                  <a:lnTo>
                    <a:pt x="0" y="43281"/>
                  </a:lnTo>
                  <a:lnTo>
                    <a:pt x="0" y="67048"/>
                  </a:lnTo>
                  <a:lnTo>
                    <a:pt x="2922575" y="67048"/>
                  </a:lnTo>
                  <a:lnTo>
                    <a:pt x="2942946" y="55165"/>
                  </a:lnTo>
                  <a:lnTo>
                    <a:pt x="2922573" y="43281"/>
                  </a:lnTo>
                  <a:close/>
                </a:path>
                <a:path w="2990215" h="110489">
                  <a:moveTo>
                    <a:pt x="2960542" y="44900"/>
                  </a:moveTo>
                  <a:lnTo>
                    <a:pt x="2942946" y="55165"/>
                  </a:lnTo>
                  <a:lnTo>
                    <a:pt x="2960542" y="65430"/>
                  </a:lnTo>
                  <a:lnTo>
                    <a:pt x="2960542" y="44900"/>
                  </a:lnTo>
                  <a:close/>
                </a:path>
                <a:path w="2990215" h="110489">
                  <a:moveTo>
                    <a:pt x="2966530" y="44900"/>
                  </a:moveTo>
                  <a:lnTo>
                    <a:pt x="2960542" y="44900"/>
                  </a:lnTo>
                  <a:lnTo>
                    <a:pt x="2960542" y="65430"/>
                  </a:lnTo>
                  <a:lnTo>
                    <a:pt x="2966530" y="65430"/>
                  </a:lnTo>
                  <a:lnTo>
                    <a:pt x="2966530" y="44900"/>
                  </a:lnTo>
                  <a:close/>
                </a:path>
                <a:path w="2990215" h="110489">
                  <a:moveTo>
                    <a:pt x="2895545" y="0"/>
                  </a:moveTo>
                  <a:lnTo>
                    <a:pt x="2888269" y="1915"/>
                  </a:lnTo>
                  <a:lnTo>
                    <a:pt x="2881655" y="13253"/>
                  </a:lnTo>
                  <a:lnTo>
                    <a:pt x="2883570" y="20529"/>
                  </a:lnTo>
                  <a:lnTo>
                    <a:pt x="2942946" y="55165"/>
                  </a:lnTo>
                  <a:lnTo>
                    <a:pt x="2960542" y="44900"/>
                  </a:lnTo>
                  <a:lnTo>
                    <a:pt x="2966530" y="44900"/>
                  </a:lnTo>
                  <a:lnTo>
                    <a:pt x="2966530" y="43281"/>
                  </a:lnTo>
                  <a:lnTo>
                    <a:pt x="2969742" y="43281"/>
                  </a:lnTo>
                  <a:lnTo>
                    <a:pt x="2895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8513" y="4002760"/>
              <a:ext cx="106955" cy="13012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411990" y="4038412"/>
              <a:ext cx="0" cy="1205230"/>
            </a:xfrm>
            <a:custGeom>
              <a:avLst/>
              <a:gdLst/>
              <a:ahLst/>
              <a:cxnLst/>
              <a:rect l="l" t="t" r="r" b="b"/>
              <a:pathLst>
                <a:path h="1205229">
                  <a:moveTo>
                    <a:pt x="0" y="1205036"/>
                  </a:moveTo>
                  <a:lnTo>
                    <a:pt x="0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75555" y="1227053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1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88440" y="5136857"/>
            <a:ext cx="4235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0" dirty="0">
                <a:latin typeface="Calibri"/>
                <a:cs typeface="Calibri"/>
              </a:rPr>
              <a:t>time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63735" y="3923007"/>
            <a:ext cx="287020" cy="112649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50" dirty="0">
                <a:latin typeface="Calibri"/>
                <a:cs typeface="Calibri"/>
              </a:rPr>
              <a:t>Queue</a:t>
            </a:r>
            <a:r>
              <a:rPr sz="1650" spc="10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delay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82281" y="2398434"/>
            <a:ext cx="7517130" cy="2828925"/>
            <a:chOff x="2382281" y="2398434"/>
            <a:chExt cx="7517130" cy="282892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9083" y="2398434"/>
              <a:ext cx="320865" cy="2614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0675" y="2416260"/>
              <a:ext cx="237677" cy="184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2281" y="4834633"/>
              <a:ext cx="2531271" cy="1069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23873" y="4870284"/>
              <a:ext cx="2434590" cy="0"/>
            </a:xfrm>
            <a:custGeom>
              <a:avLst/>
              <a:gdLst/>
              <a:ahLst/>
              <a:cxnLst/>
              <a:rect l="l" t="t" r="r" b="b"/>
              <a:pathLst>
                <a:path w="2434590">
                  <a:moveTo>
                    <a:pt x="0" y="0"/>
                  </a:moveTo>
                  <a:lnTo>
                    <a:pt x="2434485" y="0"/>
                  </a:lnTo>
                </a:path>
              </a:pathLst>
            </a:custGeom>
            <a:ln w="23767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5610" y="2564809"/>
              <a:ext cx="671440" cy="154490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709088" y="2588576"/>
              <a:ext cx="565785" cy="1451610"/>
            </a:xfrm>
            <a:custGeom>
              <a:avLst/>
              <a:gdLst/>
              <a:ahLst/>
              <a:cxnLst/>
              <a:rect l="l" t="t" r="r" b="b"/>
              <a:pathLst>
                <a:path w="565785" h="1451610">
                  <a:moveTo>
                    <a:pt x="565464" y="0"/>
                  </a:moveTo>
                  <a:lnTo>
                    <a:pt x="0" y="1451069"/>
                  </a:lnTo>
                </a:path>
              </a:pathLst>
            </a:custGeom>
            <a:ln w="2376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62510" y="3640301"/>
              <a:ext cx="2888615" cy="1175385"/>
            </a:xfrm>
            <a:custGeom>
              <a:avLst/>
              <a:gdLst/>
              <a:ahLst/>
              <a:cxnLst/>
              <a:rect l="l" t="t" r="r" b="b"/>
              <a:pathLst>
                <a:path w="2888615" h="1175385">
                  <a:moveTo>
                    <a:pt x="0" y="1174857"/>
                  </a:moveTo>
                  <a:lnTo>
                    <a:pt x="2888467" y="0"/>
                  </a:lnTo>
                </a:path>
              </a:pathLst>
            </a:custGeom>
            <a:ln w="23767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9904" y="4917820"/>
              <a:ext cx="3178943" cy="2911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61497" y="4987437"/>
              <a:ext cx="2990215" cy="110489"/>
            </a:xfrm>
            <a:custGeom>
              <a:avLst/>
              <a:gdLst/>
              <a:ahLst/>
              <a:cxnLst/>
              <a:rect l="l" t="t" r="r" b="b"/>
              <a:pathLst>
                <a:path w="2990215" h="110489">
                  <a:moveTo>
                    <a:pt x="2895546" y="0"/>
                  </a:moveTo>
                  <a:lnTo>
                    <a:pt x="2888269" y="1915"/>
                  </a:lnTo>
                  <a:lnTo>
                    <a:pt x="2881655" y="13253"/>
                  </a:lnTo>
                  <a:lnTo>
                    <a:pt x="2883570" y="20529"/>
                  </a:lnTo>
                  <a:lnTo>
                    <a:pt x="2922573" y="43281"/>
                  </a:lnTo>
                  <a:lnTo>
                    <a:pt x="2966530" y="43281"/>
                  </a:lnTo>
                  <a:lnTo>
                    <a:pt x="2966530" y="67049"/>
                  </a:lnTo>
                  <a:lnTo>
                    <a:pt x="2922573" y="67049"/>
                  </a:lnTo>
                  <a:lnTo>
                    <a:pt x="2883570" y="89801"/>
                  </a:lnTo>
                  <a:lnTo>
                    <a:pt x="2881655" y="97077"/>
                  </a:lnTo>
                  <a:lnTo>
                    <a:pt x="2888269" y="108416"/>
                  </a:lnTo>
                  <a:lnTo>
                    <a:pt x="2895546" y="110331"/>
                  </a:lnTo>
                  <a:lnTo>
                    <a:pt x="2969744" y="67049"/>
                  </a:lnTo>
                  <a:lnTo>
                    <a:pt x="2966530" y="67049"/>
                  </a:lnTo>
                  <a:lnTo>
                    <a:pt x="2969746" y="67048"/>
                  </a:lnTo>
                  <a:lnTo>
                    <a:pt x="2990115" y="55166"/>
                  </a:lnTo>
                  <a:lnTo>
                    <a:pt x="2895546" y="0"/>
                  </a:lnTo>
                  <a:close/>
                </a:path>
                <a:path w="2990215" h="110489">
                  <a:moveTo>
                    <a:pt x="2942946" y="55165"/>
                  </a:moveTo>
                  <a:lnTo>
                    <a:pt x="2922573" y="67049"/>
                  </a:lnTo>
                  <a:lnTo>
                    <a:pt x="2966530" y="67049"/>
                  </a:lnTo>
                  <a:lnTo>
                    <a:pt x="2966530" y="65430"/>
                  </a:lnTo>
                  <a:lnTo>
                    <a:pt x="2960542" y="65430"/>
                  </a:lnTo>
                  <a:lnTo>
                    <a:pt x="2942946" y="55165"/>
                  </a:lnTo>
                  <a:close/>
                </a:path>
                <a:path w="2990215" h="110489">
                  <a:moveTo>
                    <a:pt x="0" y="43280"/>
                  </a:moveTo>
                  <a:lnTo>
                    <a:pt x="0" y="67048"/>
                  </a:lnTo>
                  <a:lnTo>
                    <a:pt x="2922575" y="67048"/>
                  </a:lnTo>
                  <a:lnTo>
                    <a:pt x="2942946" y="55165"/>
                  </a:lnTo>
                  <a:lnTo>
                    <a:pt x="2922573" y="43281"/>
                  </a:lnTo>
                  <a:lnTo>
                    <a:pt x="0" y="43280"/>
                  </a:lnTo>
                  <a:close/>
                </a:path>
                <a:path w="2990215" h="110489">
                  <a:moveTo>
                    <a:pt x="2960542" y="44900"/>
                  </a:moveTo>
                  <a:lnTo>
                    <a:pt x="2942946" y="55165"/>
                  </a:lnTo>
                  <a:lnTo>
                    <a:pt x="2960542" y="65430"/>
                  </a:lnTo>
                  <a:lnTo>
                    <a:pt x="2960542" y="44900"/>
                  </a:lnTo>
                  <a:close/>
                </a:path>
                <a:path w="2990215" h="110489">
                  <a:moveTo>
                    <a:pt x="2966530" y="44900"/>
                  </a:moveTo>
                  <a:lnTo>
                    <a:pt x="2960542" y="44900"/>
                  </a:lnTo>
                  <a:lnTo>
                    <a:pt x="2960542" y="65430"/>
                  </a:lnTo>
                  <a:lnTo>
                    <a:pt x="2966530" y="65430"/>
                  </a:lnTo>
                  <a:lnTo>
                    <a:pt x="2966530" y="44900"/>
                  </a:lnTo>
                  <a:close/>
                </a:path>
                <a:path w="2990215" h="110489">
                  <a:moveTo>
                    <a:pt x="2922573" y="43281"/>
                  </a:moveTo>
                  <a:lnTo>
                    <a:pt x="2942946" y="55165"/>
                  </a:lnTo>
                  <a:lnTo>
                    <a:pt x="2960542" y="44900"/>
                  </a:lnTo>
                  <a:lnTo>
                    <a:pt x="2966530" y="44900"/>
                  </a:lnTo>
                  <a:lnTo>
                    <a:pt x="2966530" y="43281"/>
                  </a:lnTo>
                  <a:lnTo>
                    <a:pt x="2922573" y="43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9033" y="3925515"/>
              <a:ext cx="106955" cy="13012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862510" y="3961166"/>
              <a:ext cx="0" cy="1205230"/>
            </a:xfrm>
            <a:custGeom>
              <a:avLst/>
              <a:gdLst/>
              <a:ahLst/>
              <a:cxnLst/>
              <a:rect l="l" t="t" r="r" b="b"/>
              <a:pathLst>
                <a:path h="1205229">
                  <a:moveTo>
                    <a:pt x="0" y="1205036"/>
                  </a:moveTo>
                  <a:lnTo>
                    <a:pt x="0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104961" y="5095264"/>
            <a:ext cx="4235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20" dirty="0">
                <a:latin typeface="Calibri"/>
                <a:cs typeface="Calibri"/>
              </a:rPr>
              <a:t>time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11185" y="3845762"/>
            <a:ext cx="287020" cy="112649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50" dirty="0">
                <a:latin typeface="Calibri"/>
                <a:cs typeface="Calibri"/>
              </a:rPr>
              <a:t>Queue</a:t>
            </a:r>
            <a:r>
              <a:rPr sz="1650" spc="10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delay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303967" y="990191"/>
            <a:ext cx="3791585" cy="3825875"/>
            <a:chOff x="6303967" y="990191"/>
            <a:chExt cx="3791585" cy="3825875"/>
          </a:xfrm>
        </p:grpSpPr>
        <p:sp>
          <p:nvSpPr>
            <p:cNvPr id="42" name="object 42"/>
            <p:cNvSpPr/>
            <p:nvPr/>
          </p:nvSpPr>
          <p:spPr>
            <a:xfrm>
              <a:off x="6868453" y="3973050"/>
              <a:ext cx="2069464" cy="830580"/>
            </a:xfrm>
            <a:custGeom>
              <a:avLst/>
              <a:gdLst/>
              <a:ahLst/>
              <a:cxnLst/>
              <a:rect l="l" t="t" r="r" b="b"/>
              <a:pathLst>
                <a:path w="2069465" h="830579">
                  <a:moveTo>
                    <a:pt x="0" y="830335"/>
                  </a:moveTo>
                  <a:lnTo>
                    <a:pt x="2069284" y="0"/>
                  </a:lnTo>
                </a:path>
              </a:pathLst>
            </a:custGeom>
            <a:ln w="23767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3788" y="1263521"/>
              <a:ext cx="320865" cy="26144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5380" y="1281347"/>
              <a:ext cx="237677" cy="184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0315" y="1429896"/>
              <a:ext cx="671440" cy="240054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573792" y="1453663"/>
              <a:ext cx="565785" cy="2308225"/>
            </a:xfrm>
            <a:custGeom>
              <a:avLst/>
              <a:gdLst/>
              <a:ahLst/>
              <a:cxnLst/>
              <a:rect l="l" t="t" r="r" b="b"/>
              <a:pathLst>
                <a:path w="565784" h="2308225">
                  <a:moveTo>
                    <a:pt x="565464" y="0"/>
                  </a:moveTo>
                  <a:lnTo>
                    <a:pt x="0" y="2307792"/>
                  </a:lnTo>
                </a:path>
              </a:pathLst>
            </a:custGeom>
            <a:ln w="2376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1793" y="1352650"/>
              <a:ext cx="1806352" cy="179446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69329" y="1376418"/>
              <a:ext cx="1711325" cy="1705610"/>
            </a:xfrm>
            <a:custGeom>
              <a:avLst/>
              <a:gdLst/>
              <a:ahLst/>
              <a:cxnLst/>
              <a:rect l="l" t="t" r="r" b="b"/>
              <a:pathLst>
                <a:path w="1711325" h="1705610">
                  <a:moveTo>
                    <a:pt x="1711281" y="0"/>
                  </a:moveTo>
                  <a:lnTo>
                    <a:pt x="0" y="0"/>
                  </a:lnTo>
                  <a:lnTo>
                    <a:pt x="0" y="1705339"/>
                  </a:lnTo>
                  <a:lnTo>
                    <a:pt x="1711281" y="1705339"/>
                  </a:lnTo>
                  <a:lnTo>
                    <a:pt x="171128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69329" y="1376418"/>
              <a:ext cx="1711325" cy="1705610"/>
            </a:xfrm>
            <a:custGeom>
              <a:avLst/>
              <a:gdLst/>
              <a:ahLst/>
              <a:cxnLst/>
              <a:rect l="l" t="t" r="r" b="b"/>
              <a:pathLst>
                <a:path w="1711325" h="1705610">
                  <a:moveTo>
                    <a:pt x="0" y="0"/>
                  </a:moveTo>
                  <a:lnTo>
                    <a:pt x="1711281" y="0"/>
                  </a:lnTo>
                  <a:lnTo>
                    <a:pt x="1711281" y="1705339"/>
                  </a:lnTo>
                  <a:lnTo>
                    <a:pt x="0" y="1705339"/>
                  </a:lnTo>
                  <a:lnTo>
                    <a:pt x="0" y="0"/>
                  </a:lnTo>
                  <a:close/>
                </a:path>
              </a:pathLst>
            </a:custGeom>
            <a:ln w="891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967" y="990191"/>
              <a:ext cx="106955" cy="21569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357445" y="1025843"/>
              <a:ext cx="0" cy="2063114"/>
            </a:xfrm>
            <a:custGeom>
              <a:avLst/>
              <a:gdLst/>
              <a:ahLst/>
              <a:cxnLst/>
              <a:rect l="l" t="t" r="r" b="b"/>
              <a:pathLst>
                <a:path h="2063114">
                  <a:moveTo>
                    <a:pt x="0" y="2062826"/>
                  </a:moveTo>
                  <a:lnTo>
                    <a:pt x="0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5852" y="3063932"/>
              <a:ext cx="3779080" cy="1069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57445" y="3099584"/>
              <a:ext cx="3688079" cy="0"/>
            </a:xfrm>
            <a:custGeom>
              <a:avLst/>
              <a:gdLst/>
              <a:ahLst/>
              <a:cxnLst/>
              <a:rect l="l" t="t" r="r" b="b"/>
              <a:pathLst>
                <a:path w="3688079">
                  <a:moveTo>
                    <a:pt x="0" y="0"/>
                  </a:moveTo>
                  <a:lnTo>
                    <a:pt x="3687477" y="0"/>
                  </a:lnTo>
                </a:path>
              </a:pathLst>
            </a:custGeom>
            <a:ln w="2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780258" y="1221835"/>
            <a:ext cx="287020" cy="193802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650" dirty="0">
                <a:latin typeface="Calibri"/>
                <a:cs typeface="Calibri"/>
              </a:rPr>
              <a:t>Delivered</a:t>
            </a:r>
            <a:r>
              <a:rPr sz="1650" spc="12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Throughput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15829" y="3092826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0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98848" y="3128478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1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50526" y="1227053"/>
            <a:ext cx="1339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latin typeface="Calibri"/>
                <a:cs typeface="Calibri"/>
              </a:rPr>
              <a:t>1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333678" y="1239753"/>
            <a:ext cx="3856354" cy="1901825"/>
            <a:chOff x="6333678" y="1239753"/>
            <a:chExt cx="3856354" cy="1901825"/>
          </a:xfrm>
        </p:grpSpPr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3678" y="1239753"/>
              <a:ext cx="1883597" cy="190142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372771" y="1364495"/>
              <a:ext cx="1700530" cy="1716405"/>
            </a:xfrm>
            <a:custGeom>
              <a:avLst/>
              <a:gdLst/>
              <a:ahLst/>
              <a:cxnLst/>
              <a:rect l="l" t="t" r="r" b="b"/>
              <a:pathLst>
                <a:path w="1700529" h="1716405">
                  <a:moveTo>
                    <a:pt x="1666789" y="33511"/>
                  </a:moveTo>
                  <a:lnTo>
                    <a:pt x="1644009" y="39620"/>
                  </a:lnTo>
                  <a:lnTo>
                    <a:pt x="0" y="1699200"/>
                  </a:lnTo>
                  <a:lnTo>
                    <a:pt x="16884" y="1715927"/>
                  </a:lnTo>
                  <a:lnTo>
                    <a:pt x="1660895" y="56348"/>
                  </a:lnTo>
                  <a:lnTo>
                    <a:pt x="1666789" y="33511"/>
                  </a:lnTo>
                  <a:close/>
                </a:path>
                <a:path w="1700529" h="1716405">
                  <a:moveTo>
                    <a:pt x="1697816" y="8412"/>
                  </a:moveTo>
                  <a:lnTo>
                    <a:pt x="1674925" y="8412"/>
                  </a:lnTo>
                  <a:lnTo>
                    <a:pt x="1691811" y="25139"/>
                  </a:lnTo>
                  <a:lnTo>
                    <a:pt x="1660895" y="56348"/>
                  </a:lnTo>
                  <a:lnTo>
                    <a:pt x="1649610" y="100068"/>
                  </a:lnTo>
                  <a:lnTo>
                    <a:pt x="1653432" y="106550"/>
                  </a:lnTo>
                  <a:lnTo>
                    <a:pt x="1666142" y="109830"/>
                  </a:lnTo>
                  <a:lnTo>
                    <a:pt x="1672623" y="106009"/>
                  </a:lnTo>
                  <a:lnTo>
                    <a:pt x="1697816" y="8412"/>
                  </a:lnTo>
                  <a:close/>
                </a:path>
                <a:path w="1700529" h="1716405">
                  <a:moveTo>
                    <a:pt x="1680349" y="13785"/>
                  </a:moveTo>
                  <a:lnTo>
                    <a:pt x="1671881" y="13785"/>
                  </a:lnTo>
                  <a:lnTo>
                    <a:pt x="1686467" y="28233"/>
                  </a:lnTo>
                  <a:lnTo>
                    <a:pt x="1666789" y="33511"/>
                  </a:lnTo>
                  <a:lnTo>
                    <a:pt x="1660895" y="56348"/>
                  </a:lnTo>
                  <a:lnTo>
                    <a:pt x="1691811" y="25139"/>
                  </a:lnTo>
                  <a:lnTo>
                    <a:pt x="1680349" y="13785"/>
                  </a:lnTo>
                  <a:close/>
                </a:path>
                <a:path w="1700529" h="1716405">
                  <a:moveTo>
                    <a:pt x="1699987" y="0"/>
                  </a:moveTo>
                  <a:lnTo>
                    <a:pt x="1594241" y="28361"/>
                  </a:lnTo>
                  <a:lnTo>
                    <a:pt x="1590479" y="34879"/>
                  </a:lnTo>
                  <a:lnTo>
                    <a:pt x="1593880" y="47556"/>
                  </a:lnTo>
                  <a:lnTo>
                    <a:pt x="1600398" y="51318"/>
                  </a:lnTo>
                  <a:lnTo>
                    <a:pt x="1644009" y="39620"/>
                  </a:lnTo>
                  <a:lnTo>
                    <a:pt x="1674925" y="8412"/>
                  </a:lnTo>
                  <a:lnTo>
                    <a:pt x="1697816" y="8412"/>
                  </a:lnTo>
                  <a:lnTo>
                    <a:pt x="1699987" y="0"/>
                  </a:lnTo>
                  <a:close/>
                </a:path>
                <a:path w="1700529" h="1716405">
                  <a:moveTo>
                    <a:pt x="1674925" y="8412"/>
                  </a:moveTo>
                  <a:lnTo>
                    <a:pt x="1644009" y="39620"/>
                  </a:lnTo>
                  <a:lnTo>
                    <a:pt x="1666789" y="33511"/>
                  </a:lnTo>
                  <a:lnTo>
                    <a:pt x="1671881" y="13785"/>
                  </a:lnTo>
                  <a:lnTo>
                    <a:pt x="1680349" y="13785"/>
                  </a:lnTo>
                  <a:lnTo>
                    <a:pt x="1674925" y="8412"/>
                  </a:lnTo>
                  <a:close/>
                </a:path>
                <a:path w="1700529" h="1716405">
                  <a:moveTo>
                    <a:pt x="1671881" y="13785"/>
                  </a:moveTo>
                  <a:lnTo>
                    <a:pt x="1666789" y="33511"/>
                  </a:lnTo>
                  <a:lnTo>
                    <a:pt x="1686467" y="28233"/>
                  </a:lnTo>
                  <a:lnTo>
                    <a:pt x="1671881" y="1378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33075" y="1239753"/>
              <a:ext cx="2156928" cy="29115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074669" y="1309370"/>
              <a:ext cx="1972310" cy="110489"/>
            </a:xfrm>
            <a:custGeom>
              <a:avLst/>
              <a:gdLst/>
              <a:ahLst/>
              <a:cxnLst/>
              <a:rect l="l" t="t" r="r" b="b"/>
              <a:pathLst>
                <a:path w="1972309" h="110490">
                  <a:moveTo>
                    <a:pt x="1924691" y="55166"/>
                  </a:moveTo>
                  <a:lnTo>
                    <a:pt x="1865316" y="89801"/>
                  </a:lnTo>
                  <a:lnTo>
                    <a:pt x="1863402" y="97077"/>
                  </a:lnTo>
                  <a:lnTo>
                    <a:pt x="1870015" y="108416"/>
                  </a:lnTo>
                  <a:lnTo>
                    <a:pt x="1877292" y="110331"/>
                  </a:lnTo>
                  <a:lnTo>
                    <a:pt x="1951490" y="67049"/>
                  </a:lnTo>
                  <a:lnTo>
                    <a:pt x="1948277" y="67049"/>
                  </a:lnTo>
                  <a:lnTo>
                    <a:pt x="1948277" y="65431"/>
                  </a:lnTo>
                  <a:lnTo>
                    <a:pt x="1942289" y="65431"/>
                  </a:lnTo>
                  <a:lnTo>
                    <a:pt x="1924691" y="55166"/>
                  </a:lnTo>
                  <a:close/>
                </a:path>
                <a:path w="1972309" h="110490">
                  <a:moveTo>
                    <a:pt x="1948277" y="67049"/>
                  </a:moveTo>
                  <a:lnTo>
                    <a:pt x="1904320" y="67049"/>
                  </a:lnTo>
                  <a:lnTo>
                    <a:pt x="1948277" y="67049"/>
                  </a:lnTo>
                  <a:close/>
                </a:path>
                <a:path w="1972309" h="110490">
                  <a:moveTo>
                    <a:pt x="1877292" y="0"/>
                  </a:moveTo>
                  <a:lnTo>
                    <a:pt x="1870015" y="1915"/>
                  </a:lnTo>
                  <a:lnTo>
                    <a:pt x="1863402" y="13253"/>
                  </a:lnTo>
                  <a:lnTo>
                    <a:pt x="1865316" y="20530"/>
                  </a:lnTo>
                  <a:lnTo>
                    <a:pt x="1904317" y="43281"/>
                  </a:lnTo>
                  <a:lnTo>
                    <a:pt x="1948277" y="43281"/>
                  </a:lnTo>
                  <a:lnTo>
                    <a:pt x="1948277" y="67049"/>
                  </a:lnTo>
                  <a:lnTo>
                    <a:pt x="1951492" y="67048"/>
                  </a:lnTo>
                  <a:lnTo>
                    <a:pt x="1971861" y="55166"/>
                  </a:lnTo>
                  <a:lnTo>
                    <a:pt x="1877292" y="0"/>
                  </a:lnTo>
                  <a:close/>
                </a:path>
                <a:path w="1972309" h="110490">
                  <a:moveTo>
                    <a:pt x="0" y="43280"/>
                  </a:moveTo>
                  <a:lnTo>
                    <a:pt x="0" y="67048"/>
                  </a:lnTo>
                  <a:lnTo>
                    <a:pt x="1904320" y="67049"/>
                  </a:lnTo>
                  <a:lnTo>
                    <a:pt x="1924691" y="55166"/>
                  </a:lnTo>
                  <a:lnTo>
                    <a:pt x="1904317" y="43281"/>
                  </a:lnTo>
                  <a:lnTo>
                    <a:pt x="0" y="43280"/>
                  </a:lnTo>
                  <a:close/>
                </a:path>
                <a:path w="1972309" h="110490">
                  <a:moveTo>
                    <a:pt x="1942289" y="44900"/>
                  </a:moveTo>
                  <a:lnTo>
                    <a:pt x="1924691" y="55166"/>
                  </a:lnTo>
                  <a:lnTo>
                    <a:pt x="1942289" y="65431"/>
                  </a:lnTo>
                  <a:lnTo>
                    <a:pt x="1942289" y="44900"/>
                  </a:lnTo>
                  <a:close/>
                </a:path>
                <a:path w="1972309" h="110490">
                  <a:moveTo>
                    <a:pt x="1948277" y="44900"/>
                  </a:moveTo>
                  <a:lnTo>
                    <a:pt x="1942289" y="44900"/>
                  </a:lnTo>
                  <a:lnTo>
                    <a:pt x="1942289" y="65431"/>
                  </a:lnTo>
                  <a:lnTo>
                    <a:pt x="1948277" y="65431"/>
                  </a:lnTo>
                  <a:lnTo>
                    <a:pt x="1948277" y="44900"/>
                  </a:lnTo>
                  <a:close/>
                </a:path>
                <a:path w="1972309" h="110490">
                  <a:moveTo>
                    <a:pt x="1904317" y="43281"/>
                  </a:moveTo>
                  <a:lnTo>
                    <a:pt x="1924691" y="55166"/>
                  </a:lnTo>
                  <a:lnTo>
                    <a:pt x="1942289" y="44900"/>
                  </a:lnTo>
                  <a:lnTo>
                    <a:pt x="1948277" y="44900"/>
                  </a:lnTo>
                  <a:lnTo>
                    <a:pt x="1948277" y="43281"/>
                  </a:lnTo>
                  <a:lnTo>
                    <a:pt x="1904317" y="4328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241657" y="3431516"/>
            <a:ext cx="1885314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latin typeface="Calibri"/>
                <a:cs typeface="Calibri"/>
              </a:rPr>
              <a:t>Offered</a:t>
            </a:r>
            <a:r>
              <a:rPr sz="1650" spc="6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Load</a:t>
            </a:r>
            <a:r>
              <a:rPr sz="1650" spc="70" dirty="0">
                <a:latin typeface="Calibri"/>
                <a:cs typeface="Calibri"/>
              </a:rPr>
              <a:t>  </a:t>
            </a:r>
            <a:r>
              <a:rPr sz="1650" spc="-10" dirty="0">
                <a:latin typeface="Calibri"/>
                <a:cs typeface="Calibri"/>
              </a:rPr>
              <a:t>(T</a:t>
            </a:r>
            <a:r>
              <a:rPr sz="1650" spc="-15" baseline="-15151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/T</a:t>
            </a:r>
            <a:r>
              <a:rPr sz="1650" spc="-15" baseline="-15151" dirty="0">
                <a:latin typeface="Calibri"/>
                <a:cs typeface="Calibri"/>
              </a:rPr>
              <a:t>S</a:t>
            </a:r>
            <a:r>
              <a:rPr sz="1650" spc="-10" dirty="0">
                <a:latin typeface="Calibri"/>
                <a:cs typeface="Calibri"/>
              </a:rPr>
              <a:t>)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780604" y="2676889"/>
            <a:ext cx="12134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latin typeface="Calibri"/>
                <a:cs typeface="Calibri"/>
              </a:rPr>
              <a:t>Empty</a:t>
            </a:r>
            <a:r>
              <a:rPr sz="1650" spc="75" dirty="0">
                <a:latin typeface="Calibri"/>
                <a:cs typeface="Calibri"/>
              </a:rPr>
              <a:t> </a:t>
            </a:r>
            <a:r>
              <a:rPr sz="1650" spc="-20" dirty="0">
                <a:latin typeface="Calibri"/>
                <a:cs typeface="Calibri"/>
              </a:rPr>
              <a:t>Queue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81123" y="1036911"/>
            <a:ext cx="93281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latin typeface="Calibri"/>
                <a:cs typeface="Calibri"/>
              </a:rPr>
              <a:t>Saturation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441493" y="2676889"/>
            <a:ext cx="10591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0" dirty="0">
                <a:latin typeface="Calibri"/>
                <a:cs typeface="Calibri"/>
              </a:rPr>
              <a:t>Unbounded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41452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 </a:t>
            </a:r>
            <a:r>
              <a:rPr dirty="0"/>
              <a:t>Bursty</a:t>
            </a:r>
            <a:r>
              <a:rPr spc="-100" dirty="0"/>
              <a:t> </a:t>
            </a:r>
            <a:r>
              <a:rPr spc="-45" dirty="0"/>
              <a:t>World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68825" y="932713"/>
            <a:ext cx="3194050" cy="1206500"/>
            <a:chOff x="4568825" y="932713"/>
            <a:chExt cx="3194050" cy="1206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8825" y="989863"/>
              <a:ext cx="1657350" cy="774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19625" y="1015263"/>
              <a:ext cx="1555750" cy="679450"/>
            </a:xfrm>
            <a:custGeom>
              <a:avLst/>
              <a:gdLst/>
              <a:ahLst/>
              <a:cxnLst/>
              <a:rect l="l" t="t" r="r" b="b"/>
              <a:pathLst>
                <a:path w="1555750" h="679450">
                  <a:moveTo>
                    <a:pt x="1555750" y="0"/>
                  </a:moveTo>
                  <a:lnTo>
                    <a:pt x="0" y="0"/>
                  </a:lnTo>
                  <a:lnTo>
                    <a:pt x="0" y="679450"/>
                  </a:lnTo>
                  <a:lnTo>
                    <a:pt x="1555750" y="67945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19625" y="1015263"/>
              <a:ext cx="1555750" cy="679450"/>
            </a:xfrm>
            <a:custGeom>
              <a:avLst/>
              <a:gdLst/>
              <a:ahLst/>
              <a:cxnLst/>
              <a:rect l="l" t="t" r="r" b="b"/>
              <a:pathLst>
                <a:path w="1555750" h="679450">
                  <a:moveTo>
                    <a:pt x="0" y="0"/>
                  </a:moveTo>
                  <a:lnTo>
                    <a:pt x="1555750" y="0"/>
                  </a:lnTo>
                  <a:lnTo>
                    <a:pt x="1555750" y="679450"/>
                  </a:lnTo>
                  <a:lnTo>
                    <a:pt x="0" y="6794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875" y="989863"/>
              <a:ext cx="114300" cy="7810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5025" y="1015263"/>
              <a:ext cx="0" cy="681990"/>
            </a:xfrm>
            <a:custGeom>
              <a:avLst/>
              <a:gdLst/>
              <a:ahLst/>
              <a:cxnLst/>
              <a:rect l="l" t="t" r="r" b="b"/>
              <a:pathLst>
                <a:path h="681989">
                  <a:moveTo>
                    <a:pt x="0" y="0"/>
                  </a:moveTo>
                  <a:lnTo>
                    <a:pt x="1" y="681412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175" y="989863"/>
              <a:ext cx="114300" cy="7810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48325" y="1015263"/>
              <a:ext cx="0" cy="681990"/>
            </a:xfrm>
            <a:custGeom>
              <a:avLst/>
              <a:gdLst/>
              <a:ahLst/>
              <a:cxnLst/>
              <a:rect l="l" t="t" r="r" b="b"/>
              <a:pathLst>
                <a:path h="681989">
                  <a:moveTo>
                    <a:pt x="0" y="0"/>
                  </a:moveTo>
                  <a:lnTo>
                    <a:pt x="1" y="681412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1828063"/>
              <a:ext cx="1568450" cy="3111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38875" y="1902460"/>
              <a:ext cx="1369060" cy="118110"/>
            </a:xfrm>
            <a:custGeom>
              <a:avLst/>
              <a:gdLst/>
              <a:ahLst/>
              <a:cxnLst/>
              <a:rect l="l" t="t" r="r" b="b"/>
              <a:pathLst>
                <a:path w="1369059" h="118110">
                  <a:moveTo>
                    <a:pt x="1267743" y="0"/>
                  </a:moveTo>
                  <a:lnTo>
                    <a:pt x="1259967" y="2045"/>
                  </a:lnTo>
                  <a:lnTo>
                    <a:pt x="1252899" y="14164"/>
                  </a:lnTo>
                  <a:lnTo>
                    <a:pt x="1254945" y="21940"/>
                  </a:lnTo>
                  <a:lnTo>
                    <a:pt x="1296626" y="46254"/>
                  </a:lnTo>
                  <a:lnTo>
                    <a:pt x="1343604" y="46254"/>
                  </a:lnTo>
                  <a:lnTo>
                    <a:pt x="1343604" y="71654"/>
                  </a:lnTo>
                  <a:lnTo>
                    <a:pt x="1296626" y="71654"/>
                  </a:lnTo>
                  <a:lnTo>
                    <a:pt x="1254945" y="95968"/>
                  </a:lnTo>
                  <a:lnTo>
                    <a:pt x="1252899" y="103745"/>
                  </a:lnTo>
                  <a:lnTo>
                    <a:pt x="1259967" y="115862"/>
                  </a:lnTo>
                  <a:lnTo>
                    <a:pt x="1267743" y="117908"/>
                  </a:lnTo>
                  <a:lnTo>
                    <a:pt x="1347035" y="71654"/>
                  </a:lnTo>
                  <a:lnTo>
                    <a:pt x="1343604" y="71654"/>
                  </a:lnTo>
                  <a:lnTo>
                    <a:pt x="1347037" y="71653"/>
                  </a:lnTo>
                  <a:lnTo>
                    <a:pt x="1368807" y="58954"/>
                  </a:lnTo>
                  <a:lnTo>
                    <a:pt x="1267743" y="0"/>
                  </a:lnTo>
                  <a:close/>
                </a:path>
                <a:path w="1369059" h="118110">
                  <a:moveTo>
                    <a:pt x="1318397" y="58954"/>
                  </a:moveTo>
                  <a:lnTo>
                    <a:pt x="1296626" y="71654"/>
                  </a:lnTo>
                  <a:lnTo>
                    <a:pt x="1343604" y="71654"/>
                  </a:lnTo>
                  <a:lnTo>
                    <a:pt x="1343604" y="69924"/>
                  </a:lnTo>
                  <a:lnTo>
                    <a:pt x="1337203" y="69924"/>
                  </a:lnTo>
                  <a:lnTo>
                    <a:pt x="1318397" y="58954"/>
                  </a:lnTo>
                  <a:close/>
                </a:path>
                <a:path w="1369059" h="118110">
                  <a:moveTo>
                    <a:pt x="0" y="46253"/>
                  </a:moveTo>
                  <a:lnTo>
                    <a:pt x="0" y="71653"/>
                  </a:lnTo>
                  <a:lnTo>
                    <a:pt x="1296628" y="71653"/>
                  </a:lnTo>
                  <a:lnTo>
                    <a:pt x="1318397" y="58954"/>
                  </a:lnTo>
                  <a:lnTo>
                    <a:pt x="1296626" y="46254"/>
                  </a:lnTo>
                  <a:lnTo>
                    <a:pt x="0" y="46253"/>
                  </a:lnTo>
                  <a:close/>
                </a:path>
                <a:path w="1369059" h="118110">
                  <a:moveTo>
                    <a:pt x="1337203" y="47984"/>
                  </a:moveTo>
                  <a:lnTo>
                    <a:pt x="1318397" y="58954"/>
                  </a:lnTo>
                  <a:lnTo>
                    <a:pt x="1337203" y="69924"/>
                  </a:lnTo>
                  <a:lnTo>
                    <a:pt x="1337203" y="47984"/>
                  </a:lnTo>
                  <a:close/>
                </a:path>
                <a:path w="1369059" h="118110">
                  <a:moveTo>
                    <a:pt x="1343604" y="47984"/>
                  </a:moveTo>
                  <a:lnTo>
                    <a:pt x="1337203" y="47984"/>
                  </a:lnTo>
                  <a:lnTo>
                    <a:pt x="1337203" y="69924"/>
                  </a:lnTo>
                  <a:lnTo>
                    <a:pt x="1343604" y="69924"/>
                  </a:lnTo>
                  <a:lnTo>
                    <a:pt x="1343604" y="47984"/>
                  </a:lnTo>
                  <a:close/>
                </a:path>
                <a:path w="1369059" h="118110">
                  <a:moveTo>
                    <a:pt x="1296626" y="46254"/>
                  </a:moveTo>
                  <a:lnTo>
                    <a:pt x="1318397" y="58954"/>
                  </a:lnTo>
                  <a:lnTo>
                    <a:pt x="1337203" y="47984"/>
                  </a:lnTo>
                  <a:lnTo>
                    <a:pt x="1343604" y="47984"/>
                  </a:lnTo>
                  <a:lnTo>
                    <a:pt x="1343604" y="46254"/>
                  </a:lnTo>
                  <a:lnTo>
                    <a:pt x="1296626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5675" y="1821713"/>
              <a:ext cx="1568450" cy="311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10125" y="1896110"/>
              <a:ext cx="1369060" cy="118110"/>
            </a:xfrm>
            <a:custGeom>
              <a:avLst/>
              <a:gdLst/>
              <a:ahLst/>
              <a:cxnLst/>
              <a:rect l="l" t="t" r="r" b="b"/>
              <a:pathLst>
                <a:path w="1369060" h="118110">
                  <a:moveTo>
                    <a:pt x="1267743" y="0"/>
                  </a:moveTo>
                  <a:lnTo>
                    <a:pt x="1259966" y="2045"/>
                  </a:lnTo>
                  <a:lnTo>
                    <a:pt x="1252899" y="14164"/>
                  </a:lnTo>
                  <a:lnTo>
                    <a:pt x="1254945" y="21940"/>
                  </a:lnTo>
                  <a:lnTo>
                    <a:pt x="1296626" y="46254"/>
                  </a:lnTo>
                  <a:lnTo>
                    <a:pt x="1343604" y="46254"/>
                  </a:lnTo>
                  <a:lnTo>
                    <a:pt x="1343604" y="71654"/>
                  </a:lnTo>
                  <a:lnTo>
                    <a:pt x="1296626" y="71654"/>
                  </a:lnTo>
                  <a:lnTo>
                    <a:pt x="1254945" y="95968"/>
                  </a:lnTo>
                  <a:lnTo>
                    <a:pt x="1252899" y="103745"/>
                  </a:lnTo>
                  <a:lnTo>
                    <a:pt x="1259966" y="115862"/>
                  </a:lnTo>
                  <a:lnTo>
                    <a:pt x="1267743" y="117908"/>
                  </a:lnTo>
                  <a:lnTo>
                    <a:pt x="1347035" y="71654"/>
                  </a:lnTo>
                  <a:lnTo>
                    <a:pt x="1343604" y="71654"/>
                  </a:lnTo>
                  <a:lnTo>
                    <a:pt x="1347037" y="71653"/>
                  </a:lnTo>
                  <a:lnTo>
                    <a:pt x="1368807" y="58954"/>
                  </a:lnTo>
                  <a:lnTo>
                    <a:pt x="1267743" y="0"/>
                  </a:lnTo>
                  <a:close/>
                </a:path>
                <a:path w="1369060" h="118110">
                  <a:moveTo>
                    <a:pt x="1318397" y="58954"/>
                  </a:moveTo>
                  <a:lnTo>
                    <a:pt x="1296626" y="71654"/>
                  </a:lnTo>
                  <a:lnTo>
                    <a:pt x="1343604" y="71654"/>
                  </a:lnTo>
                  <a:lnTo>
                    <a:pt x="1343604" y="69924"/>
                  </a:lnTo>
                  <a:lnTo>
                    <a:pt x="1337203" y="69924"/>
                  </a:lnTo>
                  <a:lnTo>
                    <a:pt x="1318397" y="58954"/>
                  </a:lnTo>
                  <a:close/>
                </a:path>
                <a:path w="1369060" h="118110">
                  <a:moveTo>
                    <a:pt x="0" y="46253"/>
                  </a:moveTo>
                  <a:lnTo>
                    <a:pt x="0" y="71653"/>
                  </a:lnTo>
                  <a:lnTo>
                    <a:pt x="1296628" y="71653"/>
                  </a:lnTo>
                  <a:lnTo>
                    <a:pt x="1318397" y="58954"/>
                  </a:lnTo>
                  <a:lnTo>
                    <a:pt x="1296626" y="46254"/>
                  </a:lnTo>
                  <a:lnTo>
                    <a:pt x="0" y="46253"/>
                  </a:lnTo>
                  <a:close/>
                </a:path>
                <a:path w="1369060" h="118110">
                  <a:moveTo>
                    <a:pt x="1337203" y="47984"/>
                  </a:moveTo>
                  <a:lnTo>
                    <a:pt x="1318397" y="58954"/>
                  </a:lnTo>
                  <a:lnTo>
                    <a:pt x="1337203" y="69924"/>
                  </a:lnTo>
                  <a:lnTo>
                    <a:pt x="1337203" y="47984"/>
                  </a:lnTo>
                  <a:close/>
                </a:path>
                <a:path w="1369060" h="118110">
                  <a:moveTo>
                    <a:pt x="1343604" y="47984"/>
                  </a:moveTo>
                  <a:lnTo>
                    <a:pt x="1337203" y="47984"/>
                  </a:lnTo>
                  <a:lnTo>
                    <a:pt x="1337203" y="69924"/>
                  </a:lnTo>
                  <a:lnTo>
                    <a:pt x="1343604" y="69924"/>
                  </a:lnTo>
                  <a:lnTo>
                    <a:pt x="1343604" y="47984"/>
                  </a:lnTo>
                  <a:close/>
                </a:path>
                <a:path w="1369060" h="118110">
                  <a:moveTo>
                    <a:pt x="1296626" y="46254"/>
                  </a:moveTo>
                  <a:lnTo>
                    <a:pt x="1318397" y="58954"/>
                  </a:lnTo>
                  <a:lnTo>
                    <a:pt x="1337203" y="47984"/>
                  </a:lnTo>
                  <a:lnTo>
                    <a:pt x="1343604" y="47984"/>
                  </a:lnTo>
                  <a:lnTo>
                    <a:pt x="1343604" y="46254"/>
                  </a:lnTo>
                  <a:lnTo>
                    <a:pt x="1296626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7825" y="932713"/>
              <a:ext cx="857250" cy="8826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8625" y="958113"/>
              <a:ext cx="755650" cy="787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78625" y="958113"/>
              <a:ext cx="755650" cy="787400"/>
            </a:xfrm>
            <a:custGeom>
              <a:avLst/>
              <a:gdLst/>
              <a:ahLst/>
              <a:cxnLst/>
              <a:rect l="l" t="t" r="r" b="b"/>
              <a:pathLst>
                <a:path w="755650" h="787400">
                  <a:moveTo>
                    <a:pt x="0" y="393700"/>
                  </a:moveTo>
                  <a:lnTo>
                    <a:pt x="2943" y="344315"/>
                  </a:lnTo>
                  <a:lnTo>
                    <a:pt x="11539" y="296760"/>
                  </a:lnTo>
                  <a:lnTo>
                    <a:pt x="25431" y="251405"/>
                  </a:lnTo>
                  <a:lnTo>
                    <a:pt x="44268" y="208619"/>
                  </a:lnTo>
                  <a:lnTo>
                    <a:pt x="67693" y="168770"/>
                  </a:lnTo>
                  <a:lnTo>
                    <a:pt x="95354" y="132228"/>
                  </a:lnTo>
                  <a:lnTo>
                    <a:pt x="126896" y="99360"/>
                  </a:lnTo>
                  <a:lnTo>
                    <a:pt x="161965" y="70537"/>
                  </a:lnTo>
                  <a:lnTo>
                    <a:pt x="200207" y="46128"/>
                  </a:lnTo>
                  <a:lnTo>
                    <a:pt x="241268" y="26500"/>
                  </a:lnTo>
                  <a:lnTo>
                    <a:pt x="284794" y="12023"/>
                  </a:lnTo>
                  <a:lnTo>
                    <a:pt x="330431" y="3067"/>
                  </a:lnTo>
                  <a:lnTo>
                    <a:pt x="377825" y="0"/>
                  </a:lnTo>
                  <a:lnTo>
                    <a:pt x="425218" y="3067"/>
                  </a:lnTo>
                  <a:lnTo>
                    <a:pt x="470855" y="12023"/>
                  </a:lnTo>
                  <a:lnTo>
                    <a:pt x="514381" y="26500"/>
                  </a:lnTo>
                  <a:lnTo>
                    <a:pt x="555442" y="46128"/>
                  </a:lnTo>
                  <a:lnTo>
                    <a:pt x="593684" y="70537"/>
                  </a:lnTo>
                  <a:lnTo>
                    <a:pt x="628753" y="99360"/>
                  </a:lnTo>
                  <a:lnTo>
                    <a:pt x="660295" y="132228"/>
                  </a:lnTo>
                  <a:lnTo>
                    <a:pt x="687956" y="168770"/>
                  </a:lnTo>
                  <a:lnTo>
                    <a:pt x="711381" y="208619"/>
                  </a:lnTo>
                  <a:lnTo>
                    <a:pt x="730218" y="251405"/>
                  </a:lnTo>
                  <a:lnTo>
                    <a:pt x="744110" y="296760"/>
                  </a:lnTo>
                  <a:lnTo>
                    <a:pt x="752706" y="344315"/>
                  </a:lnTo>
                  <a:lnTo>
                    <a:pt x="755650" y="393700"/>
                  </a:lnTo>
                  <a:lnTo>
                    <a:pt x="752706" y="443084"/>
                  </a:lnTo>
                  <a:lnTo>
                    <a:pt x="744110" y="490639"/>
                  </a:lnTo>
                  <a:lnTo>
                    <a:pt x="730218" y="535994"/>
                  </a:lnTo>
                  <a:lnTo>
                    <a:pt x="711381" y="578780"/>
                  </a:lnTo>
                  <a:lnTo>
                    <a:pt x="687956" y="618629"/>
                  </a:lnTo>
                  <a:lnTo>
                    <a:pt x="660295" y="655171"/>
                  </a:lnTo>
                  <a:lnTo>
                    <a:pt x="628753" y="688039"/>
                  </a:lnTo>
                  <a:lnTo>
                    <a:pt x="593684" y="716862"/>
                  </a:lnTo>
                  <a:lnTo>
                    <a:pt x="555442" y="741271"/>
                  </a:lnTo>
                  <a:lnTo>
                    <a:pt x="514381" y="760899"/>
                  </a:lnTo>
                  <a:lnTo>
                    <a:pt x="470855" y="775376"/>
                  </a:lnTo>
                  <a:lnTo>
                    <a:pt x="425218" y="784332"/>
                  </a:lnTo>
                  <a:lnTo>
                    <a:pt x="377825" y="787400"/>
                  </a:lnTo>
                  <a:lnTo>
                    <a:pt x="330431" y="784332"/>
                  </a:lnTo>
                  <a:lnTo>
                    <a:pt x="284794" y="775376"/>
                  </a:lnTo>
                  <a:lnTo>
                    <a:pt x="241268" y="760899"/>
                  </a:lnTo>
                  <a:lnTo>
                    <a:pt x="200207" y="741271"/>
                  </a:lnTo>
                  <a:lnTo>
                    <a:pt x="161965" y="716862"/>
                  </a:lnTo>
                  <a:lnTo>
                    <a:pt x="126896" y="688039"/>
                  </a:lnTo>
                  <a:lnTo>
                    <a:pt x="95354" y="655171"/>
                  </a:lnTo>
                  <a:lnTo>
                    <a:pt x="67693" y="618629"/>
                  </a:lnTo>
                  <a:lnTo>
                    <a:pt x="44268" y="578780"/>
                  </a:lnTo>
                  <a:lnTo>
                    <a:pt x="25431" y="535994"/>
                  </a:lnTo>
                  <a:lnTo>
                    <a:pt x="11539" y="490639"/>
                  </a:lnTo>
                  <a:lnTo>
                    <a:pt x="2943" y="443084"/>
                  </a:lnTo>
                  <a:lnTo>
                    <a:pt x="0" y="39370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24387" y="1154962"/>
            <a:ext cx="1011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23938" y="1161312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73525" y="1205763"/>
            <a:ext cx="4197350" cy="946150"/>
            <a:chOff x="4073525" y="1205763"/>
            <a:chExt cx="4197350" cy="9461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3525" y="1218463"/>
              <a:ext cx="698500" cy="3111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17975" y="1292860"/>
              <a:ext cx="495934" cy="118110"/>
            </a:xfrm>
            <a:custGeom>
              <a:avLst/>
              <a:gdLst/>
              <a:ahLst/>
              <a:cxnLst/>
              <a:rect l="l" t="t" r="r" b="b"/>
              <a:pathLst>
                <a:path w="495935" h="118109">
                  <a:moveTo>
                    <a:pt x="394590" y="0"/>
                  </a:moveTo>
                  <a:lnTo>
                    <a:pt x="386814" y="2045"/>
                  </a:lnTo>
                  <a:lnTo>
                    <a:pt x="379746" y="14163"/>
                  </a:lnTo>
                  <a:lnTo>
                    <a:pt x="381792" y="21940"/>
                  </a:lnTo>
                  <a:lnTo>
                    <a:pt x="423473" y="46254"/>
                  </a:lnTo>
                  <a:lnTo>
                    <a:pt x="470451" y="46254"/>
                  </a:lnTo>
                  <a:lnTo>
                    <a:pt x="470449" y="71654"/>
                  </a:lnTo>
                  <a:lnTo>
                    <a:pt x="423473" y="71654"/>
                  </a:lnTo>
                  <a:lnTo>
                    <a:pt x="381792" y="95968"/>
                  </a:lnTo>
                  <a:lnTo>
                    <a:pt x="379745" y="103745"/>
                  </a:lnTo>
                  <a:lnTo>
                    <a:pt x="386814" y="115862"/>
                  </a:lnTo>
                  <a:lnTo>
                    <a:pt x="394590" y="117908"/>
                  </a:lnTo>
                  <a:lnTo>
                    <a:pt x="473882" y="71654"/>
                  </a:lnTo>
                  <a:lnTo>
                    <a:pt x="470449" y="71654"/>
                  </a:lnTo>
                  <a:lnTo>
                    <a:pt x="473884" y="71653"/>
                  </a:lnTo>
                  <a:lnTo>
                    <a:pt x="495654" y="58954"/>
                  </a:lnTo>
                  <a:lnTo>
                    <a:pt x="394590" y="0"/>
                  </a:lnTo>
                  <a:close/>
                </a:path>
                <a:path w="495935" h="118109">
                  <a:moveTo>
                    <a:pt x="445244" y="58954"/>
                  </a:moveTo>
                  <a:lnTo>
                    <a:pt x="423473" y="71654"/>
                  </a:lnTo>
                  <a:lnTo>
                    <a:pt x="470449" y="71654"/>
                  </a:lnTo>
                  <a:lnTo>
                    <a:pt x="470449" y="69924"/>
                  </a:lnTo>
                  <a:lnTo>
                    <a:pt x="464050" y="69924"/>
                  </a:lnTo>
                  <a:lnTo>
                    <a:pt x="445244" y="58954"/>
                  </a:lnTo>
                  <a:close/>
                </a:path>
                <a:path w="495935" h="118109">
                  <a:moveTo>
                    <a:pt x="0" y="46253"/>
                  </a:moveTo>
                  <a:lnTo>
                    <a:pt x="0" y="71653"/>
                  </a:lnTo>
                  <a:lnTo>
                    <a:pt x="423475" y="71653"/>
                  </a:lnTo>
                  <a:lnTo>
                    <a:pt x="445244" y="58954"/>
                  </a:lnTo>
                  <a:lnTo>
                    <a:pt x="423473" y="46254"/>
                  </a:lnTo>
                  <a:lnTo>
                    <a:pt x="0" y="46253"/>
                  </a:lnTo>
                  <a:close/>
                </a:path>
                <a:path w="495935" h="118109">
                  <a:moveTo>
                    <a:pt x="464050" y="47984"/>
                  </a:moveTo>
                  <a:lnTo>
                    <a:pt x="445244" y="58954"/>
                  </a:lnTo>
                  <a:lnTo>
                    <a:pt x="464050" y="69924"/>
                  </a:lnTo>
                  <a:lnTo>
                    <a:pt x="464050" y="47984"/>
                  </a:lnTo>
                  <a:close/>
                </a:path>
                <a:path w="495935" h="118109">
                  <a:moveTo>
                    <a:pt x="470451" y="47984"/>
                  </a:moveTo>
                  <a:lnTo>
                    <a:pt x="464050" y="47984"/>
                  </a:lnTo>
                  <a:lnTo>
                    <a:pt x="464050" y="69924"/>
                  </a:lnTo>
                  <a:lnTo>
                    <a:pt x="470449" y="69924"/>
                  </a:lnTo>
                  <a:lnTo>
                    <a:pt x="470451" y="47984"/>
                  </a:lnTo>
                  <a:close/>
                </a:path>
                <a:path w="495935" h="118109">
                  <a:moveTo>
                    <a:pt x="423473" y="46254"/>
                  </a:moveTo>
                  <a:lnTo>
                    <a:pt x="445244" y="58954"/>
                  </a:lnTo>
                  <a:lnTo>
                    <a:pt x="464050" y="47984"/>
                  </a:lnTo>
                  <a:lnTo>
                    <a:pt x="470451" y="47984"/>
                  </a:lnTo>
                  <a:lnTo>
                    <a:pt x="470451" y="46254"/>
                  </a:lnTo>
                  <a:lnTo>
                    <a:pt x="423473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0925" y="1218463"/>
              <a:ext cx="698500" cy="3111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75375" y="1292860"/>
              <a:ext cx="495934" cy="118110"/>
            </a:xfrm>
            <a:custGeom>
              <a:avLst/>
              <a:gdLst/>
              <a:ahLst/>
              <a:cxnLst/>
              <a:rect l="l" t="t" r="r" b="b"/>
              <a:pathLst>
                <a:path w="495934" h="118109">
                  <a:moveTo>
                    <a:pt x="394590" y="0"/>
                  </a:moveTo>
                  <a:lnTo>
                    <a:pt x="386814" y="2045"/>
                  </a:lnTo>
                  <a:lnTo>
                    <a:pt x="379746" y="14163"/>
                  </a:lnTo>
                  <a:lnTo>
                    <a:pt x="381792" y="21940"/>
                  </a:lnTo>
                  <a:lnTo>
                    <a:pt x="423473" y="46254"/>
                  </a:lnTo>
                  <a:lnTo>
                    <a:pt x="470451" y="46254"/>
                  </a:lnTo>
                  <a:lnTo>
                    <a:pt x="470449" y="71654"/>
                  </a:lnTo>
                  <a:lnTo>
                    <a:pt x="423473" y="71654"/>
                  </a:lnTo>
                  <a:lnTo>
                    <a:pt x="381792" y="95968"/>
                  </a:lnTo>
                  <a:lnTo>
                    <a:pt x="379745" y="103745"/>
                  </a:lnTo>
                  <a:lnTo>
                    <a:pt x="386814" y="115862"/>
                  </a:lnTo>
                  <a:lnTo>
                    <a:pt x="394590" y="117908"/>
                  </a:lnTo>
                  <a:lnTo>
                    <a:pt x="473882" y="71654"/>
                  </a:lnTo>
                  <a:lnTo>
                    <a:pt x="470449" y="71654"/>
                  </a:lnTo>
                  <a:lnTo>
                    <a:pt x="473884" y="71653"/>
                  </a:lnTo>
                  <a:lnTo>
                    <a:pt x="495654" y="58954"/>
                  </a:lnTo>
                  <a:lnTo>
                    <a:pt x="394590" y="0"/>
                  </a:lnTo>
                  <a:close/>
                </a:path>
                <a:path w="495934" h="118109">
                  <a:moveTo>
                    <a:pt x="445244" y="58954"/>
                  </a:moveTo>
                  <a:lnTo>
                    <a:pt x="423473" y="71654"/>
                  </a:lnTo>
                  <a:lnTo>
                    <a:pt x="470449" y="71654"/>
                  </a:lnTo>
                  <a:lnTo>
                    <a:pt x="470449" y="69924"/>
                  </a:lnTo>
                  <a:lnTo>
                    <a:pt x="464050" y="69924"/>
                  </a:lnTo>
                  <a:lnTo>
                    <a:pt x="445244" y="58954"/>
                  </a:lnTo>
                  <a:close/>
                </a:path>
                <a:path w="495934" h="118109">
                  <a:moveTo>
                    <a:pt x="0" y="46253"/>
                  </a:moveTo>
                  <a:lnTo>
                    <a:pt x="0" y="71653"/>
                  </a:lnTo>
                  <a:lnTo>
                    <a:pt x="423475" y="71653"/>
                  </a:lnTo>
                  <a:lnTo>
                    <a:pt x="445244" y="58954"/>
                  </a:lnTo>
                  <a:lnTo>
                    <a:pt x="423473" y="46254"/>
                  </a:lnTo>
                  <a:lnTo>
                    <a:pt x="0" y="46253"/>
                  </a:lnTo>
                  <a:close/>
                </a:path>
                <a:path w="495934" h="118109">
                  <a:moveTo>
                    <a:pt x="464050" y="47984"/>
                  </a:moveTo>
                  <a:lnTo>
                    <a:pt x="445244" y="58954"/>
                  </a:lnTo>
                  <a:lnTo>
                    <a:pt x="464050" y="69924"/>
                  </a:lnTo>
                  <a:lnTo>
                    <a:pt x="464050" y="47984"/>
                  </a:lnTo>
                  <a:close/>
                </a:path>
                <a:path w="495934" h="118109">
                  <a:moveTo>
                    <a:pt x="470451" y="47984"/>
                  </a:moveTo>
                  <a:lnTo>
                    <a:pt x="464050" y="47984"/>
                  </a:lnTo>
                  <a:lnTo>
                    <a:pt x="464050" y="69924"/>
                  </a:lnTo>
                  <a:lnTo>
                    <a:pt x="470449" y="69924"/>
                  </a:lnTo>
                  <a:lnTo>
                    <a:pt x="470451" y="47984"/>
                  </a:lnTo>
                  <a:close/>
                </a:path>
                <a:path w="495934" h="118109">
                  <a:moveTo>
                    <a:pt x="423473" y="46254"/>
                  </a:moveTo>
                  <a:lnTo>
                    <a:pt x="445244" y="58954"/>
                  </a:lnTo>
                  <a:lnTo>
                    <a:pt x="464050" y="47984"/>
                  </a:lnTo>
                  <a:lnTo>
                    <a:pt x="470451" y="47984"/>
                  </a:lnTo>
                  <a:lnTo>
                    <a:pt x="470451" y="46254"/>
                  </a:lnTo>
                  <a:lnTo>
                    <a:pt x="423473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2375" y="1205763"/>
              <a:ext cx="698500" cy="3111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16825" y="1280160"/>
              <a:ext cx="495934" cy="118110"/>
            </a:xfrm>
            <a:custGeom>
              <a:avLst/>
              <a:gdLst/>
              <a:ahLst/>
              <a:cxnLst/>
              <a:rect l="l" t="t" r="r" b="b"/>
              <a:pathLst>
                <a:path w="495934" h="118109">
                  <a:moveTo>
                    <a:pt x="394590" y="0"/>
                  </a:moveTo>
                  <a:lnTo>
                    <a:pt x="386814" y="2045"/>
                  </a:lnTo>
                  <a:lnTo>
                    <a:pt x="379746" y="14163"/>
                  </a:lnTo>
                  <a:lnTo>
                    <a:pt x="381792" y="21940"/>
                  </a:lnTo>
                  <a:lnTo>
                    <a:pt x="423473" y="46254"/>
                  </a:lnTo>
                  <a:lnTo>
                    <a:pt x="470451" y="46254"/>
                  </a:lnTo>
                  <a:lnTo>
                    <a:pt x="470449" y="71654"/>
                  </a:lnTo>
                  <a:lnTo>
                    <a:pt x="423473" y="71654"/>
                  </a:lnTo>
                  <a:lnTo>
                    <a:pt x="381792" y="95968"/>
                  </a:lnTo>
                  <a:lnTo>
                    <a:pt x="379745" y="103745"/>
                  </a:lnTo>
                  <a:lnTo>
                    <a:pt x="386814" y="115862"/>
                  </a:lnTo>
                  <a:lnTo>
                    <a:pt x="394590" y="117908"/>
                  </a:lnTo>
                  <a:lnTo>
                    <a:pt x="473882" y="71654"/>
                  </a:lnTo>
                  <a:lnTo>
                    <a:pt x="470449" y="71654"/>
                  </a:lnTo>
                  <a:lnTo>
                    <a:pt x="473884" y="71653"/>
                  </a:lnTo>
                  <a:lnTo>
                    <a:pt x="495654" y="58954"/>
                  </a:lnTo>
                  <a:lnTo>
                    <a:pt x="394590" y="0"/>
                  </a:lnTo>
                  <a:close/>
                </a:path>
                <a:path w="495934" h="118109">
                  <a:moveTo>
                    <a:pt x="445244" y="58954"/>
                  </a:moveTo>
                  <a:lnTo>
                    <a:pt x="423473" y="71654"/>
                  </a:lnTo>
                  <a:lnTo>
                    <a:pt x="470449" y="71654"/>
                  </a:lnTo>
                  <a:lnTo>
                    <a:pt x="470449" y="69924"/>
                  </a:lnTo>
                  <a:lnTo>
                    <a:pt x="464050" y="69924"/>
                  </a:lnTo>
                  <a:lnTo>
                    <a:pt x="445244" y="58954"/>
                  </a:lnTo>
                  <a:close/>
                </a:path>
                <a:path w="495934" h="118109">
                  <a:moveTo>
                    <a:pt x="0" y="46253"/>
                  </a:moveTo>
                  <a:lnTo>
                    <a:pt x="0" y="71653"/>
                  </a:lnTo>
                  <a:lnTo>
                    <a:pt x="423475" y="71653"/>
                  </a:lnTo>
                  <a:lnTo>
                    <a:pt x="445244" y="58954"/>
                  </a:lnTo>
                  <a:lnTo>
                    <a:pt x="423473" y="46254"/>
                  </a:lnTo>
                  <a:lnTo>
                    <a:pt x="0" y="46253"/>
                  </a:lnTo>
                  <a:close/>
                </a:path>
                <a:path w="495934" h="118109">
                  <a:moveTo>
                    <a:pt x="464050" y="47984"/>
                  </a:moveTo>
                  <a:lnTo>
                    <a:pt x="445244" y="58954"/>
                  </a:lnTo>
                  <a:lnTo>
                    <a:pt x="464050" y="69924"/>
                  </a:lnTo>
                  <a:lnTo>
                    <a:pt x="464050" y="47984"/>
                  </a:lnTo>
                  <a:close/>
                </a:path>
                <a:path w="495934" h="118109">
                  <a:moveTo>
                    <a:pt x="470451" y="47984"/>
                  </a:moveTo>
                  <a:lnTo>
                    <a:pt x="464050" y="47984"/>
                  </a:lnTo>
                  <a:lnTo>
                    <a:pt x="464050" y="69924"/>
                  </a:lnTo>
                  <a:lnTo>
                    <a:pt x="470449" y="69924"/>
                  </a:lnTo>
                  <a:lnTo>
                    <a:pt x="470451" y="47984"/>
                  </a:lnTo>
                  <a:close/>
                </a:path>
                <a:path w="495934" h="118109">
                  <a:moveTo>
                    <a:pt x="423473" y="46254"/>
                  </a:moveTo>
                  <a:lnTo>
                    <a:pt x="445244" y="58954"/>
                  </a:lnTo>
                  <a:lnTo>
                    <a:pt x="464050" y="47984"/>
                  </a:lnTo>
                  <a:lnTo>
                    <a:pt x="470451" y="47984"/>
                  </a:lnTo>
                  <a:lnTo>
                    <a:pt x="470451" y="46254"/>
                  </a:lnTo>
                  <a:lnTo>
                    <a:pt x="423473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91125" y="1783613"/>
              <a:ext cx="457200" cy="368300"/>
            </a:xfrm>
            <a:custGeom>
              <a:avLst/>
              <a:gdLst/>
              <a:ahLst/>
              <a:cxnLst/>
              <a:rect l="l" t="t" r="r" b="b"/>
              <a:pathLst>
                <a:path w="457200" h="368300">
                  <a:moveTo>
                    <a:pt x="4572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457200" y="368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46357" y="1174012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arrivals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36915" y="1186712"/>
            <a:ext cx="104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departures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5192" y="1802662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 </a:t>
            </a:r>
            <a:r>
              <a:rPr sz="1800" spc="-75" baseline="-13888" dirty="0">
                <a:latin typeface="Calibri"/>
                <a:cs typeface="Calibri"/>
              </a:rPr>
              <a:t>Q</a:t>
            </a:r>
            <a:endParaRPr sz="1800" baseline="-13888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752975" y="1777263"/>
            <a:ext cx="2228850" cy="444500"/>
            <a:chOff x="4752975" y="1777263"/>
            <a:chExt cx="2228850" cy="44450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2975" y="1777263"/>
              <a:ext cx="127000" cy="4445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10125" y="1802663"/>
              <a:ext cx="12700" cy="340995"/>
            </a:xfrm>
            <a:custGeom>
              <a:avLst/>
              <a:gdLst/>
              <a:ahLst/>
              <a:cxnLst/>
              <a:rect l="l" t="t" r="r" b="b"/>
              <a:pathLst>
                <a:path w="12700" h="340994">
                  <a:moveTo>
                    <a:pt x="0" y="0"/>
                  </a:moveTo>
                  <a:lnTo>
                    <a:pt x="12571" y="3407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62725" y="1783613"/>
              <a:ext cx="419100" cy="368300"/>
            </a:xfrm>
            <a:custGeom>
              <a:avLst/>
              <a:gdLst/>
              <a:ahLst/>
              <a:cxnLst/>
              <a:rect l="l" t="t" r="r" b="b"/>
              <a:pathLst>
                <a:path w="419100" h="368300">
                  <a:moveTo>
                    <a:pt x="4191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419100" y="368300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13941" y="1802662"/>
            <a:ext cx="309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 </a:t>
            </a:r>
            <a:r>
              <a:rPr sz="1800" spc="-75" baseline="-13888" dirty="0">
                <a:latin typeface="Calibri"/>
                <a:cs typeface="Calibri"/>
              </a:rPr>
              <a:t>S</a:t>
            </a:r>
            <a:endParaRPr sz="1800" baseline="-13888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18225" y="1777263"/>
            <a:ext cx="127000" cy="444500"/>
            <a:chOff x="6118225" y="1777263"/>
            <a:chExt cx="127000" cy="44450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8225" y="1777263"/>
              <a:ext cx="127000" cy="4445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75375" y="1802663"/>
              <a:ext cx="12700" cy="340995"/>
            </a:xfrm>
            <a:custGeom>
              <a:avLst/>
              <a:gdLst/>
              <a:ahLst/>
              <a:cxnLst/>
              <a:rect l="l" t="t" r="r" b="b"/>
              <a:pathLst>
                <a:path w="12700" h="340994">
                  <a:moveTo>
                    <a:pt x="0" y="0"/>
                  </a:moveTo>
                  <a:lnTo>
                    <a:pt x="12571" y="34070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121025" y="2647213"/>
            <a:ext cx="6508750" cy="1708150"/>
            <a:chOff x="3121025" y="2647213"/>
            <a:chExt cx="6508750" cy="170815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1025" y="2666263"/>
              <a:ext cx="6508750" cy="31115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165475" y="2740660"/>
              <a:ext cx="6308090" cy="118110"/>
            </a:xfrm>
            <a:custGeom>
              <a:avLst/>
              <a:gdLst/>
              <a:ahLst/>
              <a:cxnLst/>
              <a:rect l="l" t="t" r="r" b="b"/>
              <a:pathLst>
                <a:path w="6308090" h="118110">
                  <a:moveTo>
                    <a:pt x="6206877" y="0"/>
                  </a:moveTo>
                  <a:lnTo>
                    <a:pt x="6199101" y="2047"/>
                  </a:lnTo>
                  <a:lnTo>
                    <a:pt x="6192033" y="14164"/>
                  </a:lnTo>
                  <a:lnTo>
                    <a:pt x="6194079" y="21940"/>
                  </a:lnTo>
                  <a:lnTo>
                    <a:pt x="6235760" y="46254"/>
                  </a:lnTo>
                  <a:lnTo>
                    <a:pt x="6282716" y="46254"/>
                  </a:lnTo>
                  <a:lnTo>
                    <a:pt x="6282716" y="71654"/>
                  </a:lnTo>
                  <a:lnTo>
                    <a:pt x="6235760" y="71654"/>
                  </a:lnTo>
                  <a:lnTo>
                    <a:pt x="6194079" y="95968"/>
                  </a:lnTo>
                  <a:lnTo>
                    <a:pt x="6192033" y="103745"/>
                  </a:lnTo>
                  <a:lnTo>
                    <a:pt x="6199101" y="115862"/>
                  </a:lnTo>
                  <a:lnTo>
                    <a:pt x="6206877" y="117908"/>
                  </a:lnTo>
                  <a:lnTo>
                    <a:pt x="6286170" y="71654"/>
                  </a:lnTo>
                  <a:lnTo>
                    <a:pt x="6282716" y="71654"/>
                  </a:lnTo>
                  <a:lnTo>
                    <a:pt x="6286172" y="71653"/>
                  </a:lnTo>
                  <a:lnTo>
                    <a:pt x="6307942" y="58954"/>
                  </a:lnTo>
                  <a:lnTo>
                    <a:pt x="6206877" y="0"/>
                  </a:lnTo>
                  <a:close/>
                </a:path>
                <a:path w="6308090" h="118110">
                  <a:moveTo>
                    <a:pt x="6257531" y="58954"/>
                  </a:moveTo>
                  <a:lnTo>
                    <a:pt x="6235760" y="71654"/>
                  </a:lnTo>
                  <a:lnTo>
                    <a:pt x="6282716" y="71654"/>
                  </a:lnTo>
                  <a:lnTo>
                    <a:pt x="6282716" y="69924"/>
                  </a:lnTo>
                  <a:lnTo>
                    <a:pt x="6276337" y="69924"/>
                  </a:lnTo>
                  <a:lnTo>
                    <a:pt x="6257531" y="58954"/>
                  </a:lnTo>
                  <a:close/>
                </a:path>
                <a:path w="6308090" h="118110">
                  <a:moveTo>
                    <a:pt x="0" y="46253"/>
                  </a:moveTo>
                  <a:lnTo>
                    <a:pt x="0" y="71653"/>
                  </a:lnTo>
                  <a:lnTo>
                    <a:pt x="6235762" y="71653"/>
                  </a:lnTo>
                  <a:lnTo>
                    <a:pt x="6257531" y="58954"/>
                  </a:lnTo>
                  <a:lnTo>
                    <a:pt x="6235760" y="46254"/>
                  </a:lnTo>
                  <a:lnTo>
                    <a:pt x="0" y="46253"/>
                  </a:lnTo>
                  <a:close/>
                </a:path>
                <a:path w="6308090" h="118110">
                  <a:moveTo>
                    <a:pt x="6276337" y="47984"/>
                  </a:moveTo>
                  <a:lnTo>
                    <a:pt x="6257531" y="58954"/>
                  </a:lnTo>
                  <a:lnTo>
                    <a:pt x="6276337" y="69924"/>
                  </a:lnTo>
                  <a:lnTo>
                    <a:pt x="6276337" y="47984"/>
                  </a:lnTo>
                  <a:close/>
                </a:path>
                <a:path w="6308090" h="118110">
                  <a:moveTo>
                    <a:pt x="6282716" y="47984"/>
                  </a:moveTo>
                  <a:lnTo>
                    <a:pt x="6276337" y="47984"/>
                  </a:lnTo>
                  <a:lnTo>
                    <a:pt x="6276337" y="69924"/>
                  </a:lnTo>
                  <a:lnTo>
                    <a:pt x="6282716" y="69924"/>
                  </a:lnTo>
                  <a:lnTo>
                    <a:pt x="6282716" y="47984"/>
                  </a:lnTo>
                  <a:close/>
                </a:path>
                <a:path w="6308090" h="118110">
                  <a:moveTo>
                    <a:pt x="6235760" y="46254"/>
                  </a:moveTo>
                  <a:lnTo>
                    <a:pt x="6257531" y="58954"/>
                  </a:lnTo>
                  <a:lnTo>
                    <a:pt x="6276337" y="47984"/>
                  </a:lnTo>
                  <a:lnTo>
                    <a:pt x="6282716" y="47984"/>
                  </a:lnTo>
                  <a:lnTo>
                    <a:pt x="6282716" y="46254"/>
                  </a:lnTo>
                  <a:lnTo>
                    <a:pt x="6235760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6325" y="2977413"/>
              <a:ext cx="292100" cy="4889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7124" y="3002813"/>
              <a:ext cx="190500" cy="3937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67125" y="3002813"/>
              <a:ext cx="190500" cy="393700"/>
            </a:xfrm>
            <a:custGeom>
              <a:avLst/>
              <a:gdLst/>
              <a:ahLst/>
              <a:cxnLst/>
              <a:rect l="l" t="t" r="r" b="b"/>
              <a:pathLst>
                <a:path w="190500" h="393700">
                  <a:moveTo>
                    <a:pt x="0" y="0"/>
                  </a:moveTo>
                  <a:lnTo>
                    <a:pt x="190500" y="0"/>
                  </a:lnTo>
                  <a:lnTo>
                    <a:pt x="1905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67125" y="2666263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6825" y="2971063"/>
              <a:ext cx="1054099" cy="48895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57625" y="2996463"/>
              <a:ext cx="952500" cy="393700"/>
            </a:xfrm>
            <a:custGeom>
              <a:avLst/>
              <a:gdLst/>
              <a:ahLst/>
              <a:cxnLst/>
              <a:rect l="l" t="t" r="r" b="b"/>
              <a:pathLst>
                <a:path w="952500" h="393700">
                  <a:moveTo>
                    <a:pt x="9525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52500" y="393700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D7E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57625" y="2996463"/>
              <a:ext cx="952500" cy="393700"/>
            </a:xfrm>
            <a:custGeom>
              <a:avLst/>
              <a:gdLst/>
              <a:ahLst/>
              <a:cxnLst/>
              <a:rect l="l" t="t" r="r" b="b"/>
              <a:pathLst>
                <a:path w="952500" h="393700">
                  <a:moveTo>
                    <a:pt x="0" y="0"/>
                  </a:moveTo>
                  <a:lnTo>
                    <a:pt x="952500" y="0"/>
                  </a:lnTo>
                  <a:lnTo>
                    <a:pt x="9525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70325" y="2659913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1925" y="3364763"/>
              <a:ext cx="895350" cy="48895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22725" y="3390163"/>
              <a:ext cx="793750" cy="393700"/>
            </a:xfrm>
            <a:custGeom>
              <a:avLst/>
              <a:gdLst/>
              <a:ahLst/>
              <a:cxnLst/>
              <a:rect l="l" t="t" r="r" b="b"/>
              <a:pathLst>
                <a:path w="793750" h="393700">
                  <a:moveTo>
                    <a:pt x="79375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793750" y="393700"/>
                  </a:lnTo>
                  <a:lnTo>
                    <a:pt x="79375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22725" y="3390163"/>
              <a:ext cx="793750" cy="393700"/>
            </a:xfrm>
            <a:custGeom>
              <a:avLst/>
              <a:gdLst/>
              <a:ahLst/>
              <a:cxnLst/>
              <a:rect l="l" t="t" r="r" b="b"/>
              <a:pathLst>
                <a:path w="793750" h="393700">
                  <a:moveTo>
                    <a:pt x="0" y="0"/>
                  </a:moveTo>
                  <a:lnTo>
                    <a:pt x="793750" y="0"/>
                  </a:lnTo>
                  <a:lnTo>
                    <a:pt x="79375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9325" y="2971063"/>
              <a:ext cx="1047750" cy="48895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810125" y="2996463"/>
              <a:ext cx="946150" cy="393700"/>
            </a:xfrm>
            <a:custGeom>
              <a:avLst/>
              <a:gdLst/>
              <a:ahLst/>
              <a:cxnLst/>
              <a:rect l="l" t="t" r="r" b="b"/>
              <a:pathLst>
                <a:path w="946150" h="393700">
                  <a:moveTo>
                    <a:pt x="94615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46150" y="393700"/>
                  </a:lnTo>
                  <a:lnTo>
                    <a:pt x="94615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10125" y="2996463"/>
              <a:ext cx="946150" cy="393700"/>
            </a:xfrm>
            <a:custGeom>
              <a:avLst/>
              <a:gdLst/>
              <a:ahLst/>
              <a:cxnLst/>
              <a:rect l="l" t="t" r="r" b="b"/>
              <a:pathLst>
                <a:path w="946150" h="393700">
                  <a:moveTo>
                    <a:pt x="0" y="0"/>
                  </a:moveTo>
                  <a:lnTo>
                    <a:pt x="946150" y="0"/>
                  </a:lnTo>
                  <a:lnTo>
                    <a:pt x="94615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79875" y="2685313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44975" y="2678963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0525" y="3758463"/>
              <a:ext cx="660400" cy="495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51325" y="3783863"/>
              <a:ext cx="558800" cy="400050"/>
            </a:xfrm>
            <a:custGeom>
              <a:avLst/>
              <a:gdLst/>
              <a:ahLst/>
              <a:cxnLst/>
              <a:rect l="l" t="t" r="r" b="b"/>
              <a:pathLst>
                <a:path w="558800" h="400050">
                  <a:moveTo>
                    <a:pt x="5588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558800" y="40005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51325" y="3783863"/>
              <a:ext cx="558800" cy="400050"/>
            </a:xfrm>
            <a:custGeom>
              <a:avLst/>
              <a:gdLst/>
              <a:ahLst/>
              <a:cxnLst/>
              <a:rect l="l" t="t" r="r" b="b"/>
              <a:pathLst>
                <a:path w="558800" h="400050">
                  <a:moveTo>
                    <a:pt x="0" y="0"/>
                  </a:moveTo>
                  <a:lnTo>
                    <a:pt x="558800" y="0"/>
                  </a:lnTo>
                  <a:lnTo>
                    <a:pt x="55880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5475" y="2977413"/>
              <a:ext cx="1016000" cy="48895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756275" y="3002813"/>
              <a:ext cx="914400" cy="393700"/>
            </a:xfrm>
            <a:custGeom>
              <a:avLst/>
              <a:gdLst/>
              <a:ahLst/>
              <a:cxnLst/>
              <a:rect l="l" t="t" r="r" b="b"/>
              <a:pathLst>
                <a:path w="914400" h="393700">
                  <a:moveTo>
                    <a:pt x="9144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14400" y="3937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756275" y="3002813"/>
              <a:ext cx="914400" cy="393700"/>
            </a:xfrm>
            <a:custGeom>
              <a:avLst/>
              <a:gdLst/>
              <a:ahLst/>
              <a:cxnLst/>
              <a:rect l="l" t="t" r="r" b="b"/>
              <a:pathLst>
                <a:path w="914400" h="393700">
                  <a:moveTo>
                    <a:pt x="0" y="0"/>
                  </a:moveTo>
                  <a:lnTo>
                    <a:pt x="914400" y="0"/>
                  </a:lnTo>
                  <a:lnTo>
                    <a:pt x="9144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5675" y="3371113"/>
              <a:ext cx="1041400" cy="4889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816475" y="33965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9398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39800" y="39370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816475" y="33965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49625" y="2964713"/>
              <a:ext cx="317500" cy="139065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449421" y="2990113"/>
              <a:ext cx="118110" cy="1190625"/>
            </a:xfrm>
            <a:custGeom>
              <a:avLst/>
              <a:gdLst/>
              <a:ahLst/>
              <a:cxnLst/>
              <a:rect l="l" t="t" r="r" b="b"/>
              <a:pathLst>
                <a:path w="118110" h="1190625">
                  <a:moveTo>
                    <a:pt x="14163" y="1074276"/>
                  </a:moveTo>
                  <a:lnTo>
                    <a:pt x="2045" y="1081344"/>
                  </a:lnTo>
                  <a:lnTo>
                    <a:pt x="0" y="1089121"/>
                  </a:lnTo>
                  <a:lnTo>
                    <a:pt x="58954" y="1190185"/>
                  </a:lnTo>
                  <a:lnTo>
                    <a:pt x="73656" y="1164981"/>
                  </a:lnTo>
                  <a:lnTo>
                    <a:pt x="46254" y="1164981"/>
                  </a:lnTo>
                  <a:lnTo>
                    <a:pt x="46254" y="1118003"/>
                  </a:lnTo>
                  <a:lnTo>
                    <a:pt x="21940" y="1076322"/>
                  </a:lnTo>
                  <a:lnTo>
                    <a:pt x="14163" y="1074276"/>
                  </a:lnTo>
                  <a:close/>
                </a:path>
                <a:path w="118110" h="1190625">
                  <a:moveTo>
                    <a:pt x="46254" y="1118003"/>
                  </a:moveTo>
                  <a:lnTo>
                    <a:pt x="46254" y="1164981"/>
                  </a:lnTo>
                  <a:lnTo>
                    <a:pt x="71654" y="1164981"/>
                  </a:lnTo>
                  <a:lnTo>
                    <a:pt x="71654" y="1158581"/>
                  </a:lnTo>
                  <a:lnTo>
                    <a:pt x="47984" y="1158581"/>
                  </a:lnTo>
                  <a:lnTo>
                    <a:pt x="58954" y="1139775"/>
                  </a:lnTo>
                  <a:lnTo>
                    <a:pt x="46254" y="1118003"/>
                  </a:lnTo>
                  <a:close/>
                </a:path>
                <a:path w="118110" h="1190625">
                  <a:moveTo>
                    <a:pt x="103745" y="1074276"/>
                  </a:moveTo>
                  <a:lnTo>
                    <a:pt x="95968" y="1076322"/>
                  </a:lnTo>
                  <a:lnTo>
                    <a:pt x="71654" y="1118003"/>
                  </a:lnTo>
                  <a:lnTo>
                    <a:pt x="71654" y="1164981"/>
                  </a:lnTo>
                  <a:lnTo>
                    <a:pt x="73656" y="1164981"/>
                  </a:lnTo>
                  <a:lnTo>
                    <a:pt x="117908" y="1089121"/>
                  </a:lnTo>
                  <a:lnTo>
                    <a:pt x="115862" y="1081344"/>
                  </a:lnTo>
                  <a:lnTo>
                    <a:pt x="103745" y="1074276"/>
                  </a:lnTo>
                  <a:close/>
                </a:path>
                <a:path w="118110" h="1190625">
                  <a:moveTo>
                    <a:pt x="58954" y="1139775"/>
                  </a:moveTo>
                  <a:lnTo>
                    <a:pt x="47984" y="1158581"/>
                  </a:lnTo>
                  <a:lnTo>
                    <a:pt x="69924" y="1158581"/>
                  </a:lnTo>
                  <a:lnTo>
                    <a:pt x="58954" y="1139775"/>
                  </a:lnTo>
                  <a:close/>
                </a:path>
                <a:path w="118110" h="1190625">
                  <a:moveTo>
                    <a:pt x="71654" y="1118004"/>
                  </a:moveTo>
                  <a:lnTo>
                    <a:pt x="58954" y="1139775"/>
                  </a:lnTo>
                  <a:lnTo>
                    <a:pt x="69924" y="1158581"/>
                  </a:lnTo>
                  <a:lnTo>
                    <a:pt x="71654" y="1158581"/>
                  </a:lnTo>
                  <a:lnTo>
                    <a:pt x="71654" y="1118004"/>
                  </a:lnTo>
                  <a:close/>
                </a:path>
                <a:path w="118110" h="1190625">
                  <a:moveTo>
                    <a:pt x="71653" y="0"/>
                  </a:moveTo>
                  <a:lnTo>
                    <a:pt x="46253" y="0"/>
                  </a:lnTo>
                  <a:lnTo>
                    <a:pt x="46254" y="1118004"/>
                  </a:lnTo>
                  <a:lnTo>
                    <a:pt x="58954" y="1139775"/>
                  </a:lnTo>
                  <a:lnTo>
                    <a:pt x="71654" y="1118004"/>
                  </a:lnTo>
                  <a:lnTo>
                    <a:pt x="7165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3819525" y="4310913"/>
            <a:ext cx="3841750" cy="488950"/>
            <a:chOff x="3819525" y="4310913"/>
            <a:chExt cx="3841750" cy="488950"/>
          </a:xfrm>
        </p:grpSpPr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9525" y="4310913"/>
              <a:ext cx="1041400" cy="4889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0325" y="4336313"/>
              <a:ext cx="939800" cy="3937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87032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5675" y="4310913"/>
              <a:ext cx="1041400" cy="48895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8164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9398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39800" y="39370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D7E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164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5475" y="4310913"/>
              <a:ext cx="1041400" cy="48895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7562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9398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39800" y="39370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562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9875" y="4310913"/>
              <a:ext cx="1041400" cy="4889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6706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939800" y="0"/>
                  </a:moveTo>
                  <a:lnTo>
                    <a:pt x="0" y="0"/>
                  </a:lnTo>
                  <a:lnTo>
                    <a:pt x="0" y="393700"/>
                  </a:lnTo>
                  <a:lnTo>
                    <a:pt x="939800" y="39370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93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670675" y="433631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07352" y="4355362"/>
            <a:ext cx="10422890" cy="166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61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latin typeface="Dotum"/>
                <a:cs typeface="Dotum"/>
              </a:rPr>
              <a:t>Requests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arrive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burst,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must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queue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up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till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served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latin typeface="Dotum"/>
                <a:cs typeface="Dotum"/>
              </a:rPr>
              <a:t>Same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average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arrival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time,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70" dirty="0">
                <a:latin typeface="Dotum"/>
                <a:cs typeface="Dotum"/>
              </a:rPr>
              <a:t>but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almost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all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requests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experience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large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queue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delays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Dotum"/>
                <a:cs typeface="Dotum"/>
              </a:rPr>
              <a:t>Even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though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average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utilization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low</a:t>
            </a:r>
            <a:endParaRPr sz="2000">
              <a:latin typeface="Dotum"/>
              <a:cs typeface="Dotum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58175" y="2710713"/>
            <a:ext cx="0" cy="306705"/>
          </a:xfrm>
          <a:custGeom>
            <a:avLst/>
            <a:gdLst/>
            <a:ahLst/>
            <a:cxnLst/>
            <a:rect l="l" t="t" r="r" b="b"/>
            <a:pathLst>
              <a:path h="306705">
                <a:moveTo>
                  <a:pt x="0" y="0"/>
                </a:moveTo>
                <a:lnTo>
                  <a:pt x="1" y="3065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4251303" y="2667174"/>
            <a:ext cx="5194935" cy="2139315"/>
            <a:chOff x="4251303" y="2667174"/>
            <a:chExt cx="5194935" cy="2139315"/>
          </a:xfrm>
        </p:grpSpPr>
        <p:sp>
          <p:nvSpPr>
            <p:cNvPr id="86" name="object 86"/>
            <p:cNvSpPr/>
            <p:nvPr/>
          </p:nvSpPr>
          <p:spPr>
            <a:xfrm>
              <a:off x="4251303" y="2667174"/>
              <a:ext cx="4005579" cy="100330"/>
            </a:xfrm>
            <a:custGeom>
              <a:avLst/>
              <a:gdLst/>
              <a:ahLst/>
              <a:cxnLst/>
              <a:rect l="l" t="t" r="r" b="b"/>
              <a:pathLst>
                <a:path w="4005579" h="100330">
                  <a:moveTo>
                    <a:pt x="85523" y="1"/>
                  </a:moveTo>
                  <a:lnTo>
                    <a:pt x="0" y="49890"/>
                  </a:lnTo>
                  <a:lnTo>
                    <a:pt x="85523" y="99778"/>
                  </a:lnTo>
                  <a:lnTo>
                    <a:pt x="88441" y="99010"/>
                  </a:lnTo>
                  <a:lnTo>
                    <a:pt x="91090" y="94467"/>
                  </a:lnTo>
                  <a:lnTo>
                    <a:pt x="90320" y="91550"/>
                  </a:lnTo>
                  <a:lnTo>
                    <a:pt x="27067" y="54653"/>
                  </a:lnTo>
                  <a:lnTo>
                    <a:pt x="9462" y="54653"/>
                  </a:lnTo>
                  <a:lnTo>
                    <a:pt x="9462" y="45128"/>
                  </a:lnTo>
                  <a:lnTo>
                    <a:pt x="27069" y="45126"/>
                  </a:lnTo>
                  <a:lnTo>
                    <a:pt x="90322" y="8228"/>
                  </a:lnTo>
                  <a:lnTo>
                    <a:pt x="91090" y="5311"/>
                  </a:lnTo>
                  <a:lnTo>
                    <a:pt x="88440" y="768"/>
                  </a:lnTo>
                  <a:lnTo>
                    <a:pt x="85523" y="1"/>
                  </a:lnTo>
                  <a:close/>
                </a:path>
                <a:path w="4005579" h="100330">
                  <a:moveTo>
                    <a:pt x="3997081" y="45126"/>
                  </a:moveTo>
                  <a:lnTo>
                    <a:pt x="3995783" y="45126"/>
                  </a:lnTo>
                  <a:lnTo>
                    <a:pt x="3995783" y="54651"/>
                  </a:lnTo>
                  <a:lnTo>
                    <a:pt x="3978175" y="54653"/>
                  </a:lnTo>
                  <a:lnTo>
                    <a:pt x="3914921" y="91551"/>
                  </a:lnTo>
                  <a:lnTo>
                    <a:pt x="3914155" y="94467"/>
                  </a:lnTo>
                  <a:lnTo>
                    <a:pt x="3916810" y="99011"/>
                  </a:lnTo>
                  <a:lnTo>
                    <a:pt x="3919721" y="99778"/>
                  </a:lnTo>
                  <a:lnTo>
                    <a:pt x="4005245" y="49889"/>
                  </a:lnTo>
                  <a:lnTo>
                    <a:pt x="3997081" y="45126"/>
                  </a:lnTo>
                  <a:close/>
                </a:path>
                <a:path w="4005579" h="100330">
                  <a:moveTo>
                    <a:pt x="27067" y="45128"/>
                  </a:moveTo>
                  <a:lnTo>
                    <a:pt x="9462" y="45128"/>
                  </a:lnTo>
                  <a:lnTo>
                    <a:pt x="9462" y="54653"/>
                  </a:lnTo>
                  <a:lnTo>
                    <a:pt x="27067" y="54653"/>
                  </a:lnTo>
                  <a:lnTo>
                    <a:pt x="25955" y="54004"/>
                  </a:lnTo>
                  <a:lnTo>
                    <a:pt x="11851" y="54004"/>
                  </a:lnTo>
                  <a:lnTo>
                    <a:pt x="11851" y="45777"/>
                  </a:lnTo>
                  <a:lnTo>
                    <a:pt x="25956" y="45775"/>
                  </a:lnTo>
                  <a:lnTo>
                    <a:pt x="27067" y="45128"/>
                  </a:lnTo>
                  <a:close/>
                </a:path>
                <a:path w="4005579" h="100330">
                  <a:moveTo>
                    <a:pt x="27067" y="54653"/>
                  </a:moveTo>
                  <a:lnTo>
                    <a:pt x="9462" y="54653"/>
                  </a:lnTo>
                  <a:lnTo>
                    <a:pt x="27067" y="54653"/>
                  </a:lnTo>
                  <a:close/>
                </a:path>
                <a:path w="4005579" h="100330">
                  <a:moveTo>
                    <a:pt x="3978178" y="45126"/>
                  </a:moveTo>
                  <a:lnTo>
                    <a:pt x="27067" y="45128"/>
                  </a:lnTo>
                  <a:lnTo>
                    <a:pt x="18903" y="49890"/>
                  </a:lnTo>
                  <a:lnTo>
                    <a:pt x="27067" y="54653"/>
                  </a:lnTo>
                  <a:lnTo>
                    <a:pt x="3978178" y="54651"/>
                  </a:lnTo>
                  <a:lnTo>
                    <a:pt x="3986342" y="49889"/>
                  </a:lnTo>
                  <a:lnTo>
                    <a:pt x="3978178" y="45126"/>
                  </a:lnTo>
                  <a:close/>
                </a:path>
                <a:path w="4005579" h="100330">
                  <a:moveTo>
                    <a:pt x="3986342" y="49889"/>
                  </a:moveTo>
                  <a:lnTo>
                    <a:pt x="3978178" y="54651"/>
                  </a:lnTo>
                  <a:lnTo>
                    <a:pt x="3995783" y="54651"/>
                  </a:lnTo>
                  <a:lnTo>
                    <a:pt x="3995783" y="54002"/>
                  </a:lnTo>
                  <a:lnTo>
                    <a:pt x="3993394" y="54002"/>
                  </a:lnTo>
                  <a:lnTo>
                    <a:pt x="3986342" y="49889"/>
                  </a:lnTo>
                  <a:close/>
                </a:path>
                <a:path w="4005579" h="100330">
                  <a:moveTo>
                    <a:pt x="11851" y="45777"/>
                  </a:moveTo>
                  <a:lnTo>
                    <a:pt x="11851" y="54004"/>
                  </a:lnTo>
                  <a:lnTo>
                    <a:pt x="18903" y="49890"/>
                  </a:lnTo>
                  <a:lnTo>
                    <a:pt x="11851" y="45777"/>
                  </a:lnTo>
                  <a:close/>
                </a:path>
                <a:path w="4005579" h="100330">
                  <a:moveTo>
                    <a:pt x="18903" y="49890"/>
                  </a:moveTo>
                  <a:lnTo>
                    <a:pt x="11851" y="54004"/>
                  </a:lnTo>
                  <a:lnTo>
                    <a:pt x="25955" y="54004"/>
                  </a:lnTo>
                  <a:lnTo>
                    <a:pt x="18903" y="49890"/>
                  </a:lnTo>
                  <a:close/>
                </a:path>
                <a:path w="4005579" h="100330">
                  <a:moveTo>
                    <a:pt x="3993394" y="45775"/>
                  </a:moveTo>
                  <a:lnTo>
                    <a:pt x="3986342" y="49889"/>
                  </a:lnTo>
                  <a:lnTo>
                    <a:pt x="3993394" y="54002"/>
                  </a:lnTo>
                  <a:lnTo>
                    <a:pt x="3993394" y="45775"/>
                  </a:lnTo>
                  <a:close/>
                </a:path>
                <a:path w="4005579" h="100330">
                  <a:moveTo>
                    <a:pt x="3995783" y="45775"/>
                  </a:moveTo>
                  <a:lnTo>
                    <a:pt x="3993394" y="45775"/>
                  </a:lnTo>
                  <a:lnTo>
                    <a:pt x="3993394" y="54002"/>
                  </a:lnTo>
                  <a:lnTo>
                    <a:pt x="3995783" y="54002"/>
                  </a:lnTo>
                  <a:lnTo>
                    <a:pt x="3995783" y="45775"/>
                  </a:lnTo>
                  <a:close/>
                </a:path>
                <a:path w="4005579" h="100330">
                  <a:moveTo>
                    <a:pt x="25954" y="45777"/>
                  </a:moveTo>
                  <a:lnTo>
                    <a:pt x="11851" y="45777"/>
                  </a:lnTo>
                  <a:lnTo>
                    <a:pt x="18905" y="49889"/>
                  </a:lnTo>
                  <a:lnTo>
                    <a:pt x="25954" y="45777"/>
                  </a:lnTo>
                  <a:close/>
                </a:path>
                <a:path w="4005579" h="100330">
                  <a:moveTo>
                    <a:pt x="3995783" y="45126"/>
                  </a:moveTo>
                  <a:lnTo>
                    <a:pt x="3978178" y="45126"/>
                  </a:lnTo>
                  <a:lnTo>
                    <a:pt x="3986342" y="49889"/>
                  </a:lnTo>
                  <a:lnTo>
                    <a:pt x="3993394" y="45775"/>
                  </a:lnTo>
                  <a:lnTo>
                    <a:pt x="3995783" y="45775"/>
                  </a:lnTo>
                  <a:lnTo>
                    <a:pt x="3995783" y="45126"/>
                  </a:lnTo>
                  <a:close/>
                </a:path>
                <a:path w="4005579" h="100330">
                  <a:moveTo>
                    <a:pt x="3919721" y="0"/>
                  </a:moveTo>
                  <a:lnTo>
                    <a:pt x="3916805" y="768"/>
                  </a:lnTo>
                  <a:lnTo>
                    <a:pt x="3914155" y="5312"/>
                  </a:lnTo>
                  <a:lnTo>
                    <a:pt x="3914922" y="8228"/>
                  </a:lnTo>
                  <a:lnTo>
                    <a:pt x="3978178" y="45126"/>
                  </a:lnTo>
                  <a:lnTo>
                    <a:pt x="3997081" y="45126"/>
                  </a:lnTo>
                  <a:lnTo>
                    <a:pt x="3919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7375" y="2983763"/>
              <a:ext cx="292100" cy="4889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58175" y="3009163"/>
              <a:ext cx="190500" cy="39370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258175" y="3009163"/>
              <a:ext cx="190500" cy="393700"/>
            </a:xfrm>
            <a:custGeom>
              <a:avLst/>
              <a:gdLst/>
              <a:ahLst/>
              <a:cxnLst/>
              <a:rect l="l" t="t" r="r" b="b"/>
              <a:pathLst>
                <a:path w="190500" h="393700">
                  <a:moveTo>
                    <a:pt x="0" y="0"/>
                  </a:moveTo>
                  <a:lnTo>
                    <a:pt x="190500" y="0"/>
                  </a:lnTo>
                  <a:lnTo>
                    <a:pt x="1905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4225" y="4317263"/>
              <a:ext cx="1041400" cy="4889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55025" y="4342663"/>
              <a:ext cx="939800" cy="3937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455025" y="4342663"/>
              <a:ext cx="939800" cy="393700"/>
            </a:xfrm>
            <a:custGeom>
              <a:avLst/>
              <a:gdLst/>
              <a:ahLst/>
              <a:cxnLst/>
              <a:rect l="l" t="t" r="r" b="b"/>
              <a:pathLst>
                <a:path w="939800" h="393700">
                  <a:moveTo>
                    <a:pt x="0" y="0"/>
                  </a:moveTo>
                  <a:lnTo>
                    <a:pt x="939800" y="0"/>
                  </a:lnTo>
                  <a:lnTo>
                    <a:pt x="939800" y="393700"/>
                  </a:lnTo>
                  <a:lnTo>
                    <a:pt x="0" y="3937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2638276" y="2361462"/>
            <a:ext cx="78422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Arrivals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Q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146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374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90" algn="l"/>
                <a:tab pos="2842895" algn="l"/>
              </a:tabLst>
            </a:pPr>
            <a:r>
              <a:rPr spc="-25" dirty="0"/>
              <a:t>So</a:t>
            </a:r>
            <a:r>
              <a:rPr dirty="0"/>
              <a:t>	how </a:t>
            </a:r>
            <a:r>
              <a:rPr spc="-25" dirty="0"/>
              <a:t>do</a:t>
            </a:r>
            <a:r>
              <a:rPr dirty="0"/>
              <a:t>	we</a:t>
            </a:r>
            <a:r>
              <a:rPr spc="-25" dirty="0"/>
              <a:t> </a:t>
            </a:r>
            <a:r>
              <a:rPr dirty="0"/>
              <a:t>model the</a:t>
            </a:r>
            <a:r>
              <a:rPr spc="-10" dirty="0"/>
              <a:t> burstiness?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53429"/>
            <a:ext cx="11320145" cy="124841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0665" marR="5080" indent="-228600">
              <a:lnSpc>
                <a:spcPts val="3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Elegant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mathematical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framework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you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start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114" dirty="0">
                <a:latin typeface="Gulim"/>
                <a:cs typeface="Gulim"/>
              </a:rPr>
              <a:t>with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950" spc="-70" dirty="0">
                <a:latin typeface="Gulim"/>
                <a:cs typeface="Gulim"/>
              </a:rPr>
              <a:t>exponential</a:t>
            </a:r>
            <a:r>
              <a:rPr sz="2950" spc="-195" dirty="0">
                <a:latin typeface="Gulim"/>
                <a:cs typeface="Gulim"/>
              </a:rPr>
              <a:t> </a:t>
            </a:r>
            <a:r>
              <a:rPr sz="2950" spc="-10" dirty="0">
                <a:latin typeface="Gulim"/>
                <a:cs typeface="Gulim"/>
              </a:rPr>
              <a:t>distri bution</a:t>
            </a:r>
            <a:endParaRPr sz="295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Gulim"/>
                <a:cs typeface="Gulim"/>
              </a:rPr>
              <a:t>Probability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35" dirty="0">
                <a:latin typeface="Gulim"/>
                <a:cs typeface="Gulim"/>
              </a:rPr>
              <a:t>density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function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of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continuous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random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variable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100" dirty="0">
                <a:latin typeface="Gulim"/>
                <a:cs typeface="Gulim"/>
              </a:rPr>
              <a:t>with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mean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o</a:t>
            </a:r>
            <a:endParaRPr sz="24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67853" y="2593334"/>
            <a:ext cx="3992245" cy="3303270"/>
            <a:chOff x="7667853" y="2593334"/>
            <a:chExt cx="3992245" cy="3303270"/>
          </a:xfrm>
        </p:grpSpPr>
        <p:sp>
          <p:nvSpPr>
            <p:cNvPr id="6" name="object 6"/>
            <p:cNvSpPr/>
            <p:nvPr/>
          </p:nvSpPr>
          <p:spPr>
            <a:xfrm>
              <a:off x="7715012" y="2619687"/>
              <a:ext cx="3919220" cy="2902585"/>
            </a:xfrm>
            <a:custGeom>
              <a:avLst/>
              <a:gdLst/>
              <a:ahLst/>
              <a:cxnLst/>
              <a:rect l="l" t="t" r="r" b="b"/>
              <a:pathLst>
                <a:path w="3919220" h="2902585">
                  <a:moveTo>
                    <a:pt x="0" y="2902469"/>
                  </a:moveTo>
                  <a:lnTo>
                    <a:pt x="3918681" y="2902469"/>
                  </a:lnTo>
                </a:path>
                <a:path w="3919220" h="2902585">
                  <a:moveTo>
                    <a:pt x="0" y="2582293"/>
                  </a:moveTo>
                  <a:lnTo>
                    <a:pt x="3918681" y="2582293"/>
                  </a:lnTo>
                </a:path>
                <a:path w="3919220" h="2902585">
                  <a:moveTo>
                    <a:pt x="0" y="2255156"/>
                  </a:moveTo>
                  <a:lnTo>
                    <a:pt x="3918681" y="2255156"/>
                  </a:lnTo>
                </a:path>
                <a:path w="3919220" h="2902585">
                  <a:moveTo>
                    <a:pt x="0" y="1934979"/>
                  </a:moveTo>
                  <a:lnTo>
                    <a:pt x="3918681" y="1934979"/>
                  </a:lnTo>
                </a:path>
                <a:path w="3919220" h="2902585">
                  <a:moveTo>
                    <a:pt x="0" y="1614803"/>
                  </a:moveTo>
                  <a:lnTo>
                    <a:pt x="3918681" y="1614803"/>
                  </a:lnTo>
                </a:path>
                <a:path w="3919220" h="2902585">
                  <a:moveTo>
                    <a:pt x="0" y="1287666"/>
                  </a:moveTo>
                  <a:lnTo>
                    <a:pt x="3918681" y="1287666"/>
                  </a:lnTo>
                </a:path>
                <a:path w="3919220" h="2902585">
                  <a:moveTo>
                    <a:pt x="0" y="967489"/>
                  </a:moveTo>
                  <a:lnTo>
                    <a:pt x="3918681" y="967489"/>
                  </a:lnTo>
                </a:path>
                <a:path w="3919220" h="2902585">
                  <a:moveTo>
                    <a:pt x="0" y="647313"/>
                  </a:moveTo>
                  <a:lnTo>
                    <a:pt x="3918681" y="647313"/>
                  </a:lnTo>
                </a:path>
                <a:path w="3919220" h="2902585">
                  <a:moveTo>
                    <a:pt x="0" y="320176"/>
                  </a:moveTo>
                  <a:lnTo>
                    <a:pt x="3918681" y="320176"/>
                  </a:lnTo>
                </a:path>
                <a:path w="3919220" h="2902585">
                  <a:moveTo>
                    <a:pt x="0" y="0"/>
                  </a:moveTo>
                  <a:lnTo>
                    <a:pt x="3918681" y="0"/>
                  </a:lnTo>
                </a:path>
              </a:pathLst>
            </a:custGeom>
            <a:ln w="1044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15012" y="2619687"/>
              <a:ext cx="0" cy="3229610"/>
            </a:xfrm>
            <a:custGeom>
              <a:avLst/>
              <a:gdLst/>
              <a:ahLst/>
              <a:cxnLst/>
              <a:rect l="l" t="t" r="r" b="b"/>
              <a:pathLst>
                <a:path h="3229610">
                  <a:moveTo>
                    <a:pt x="0" y="3229606"/>
                  </a:moveTo>
                  <a:lnTo>
                    <a:pt x="1" y="0"/>
                  </a:lnTo>
                </a:path>
              </a:pathLst>
            </a:custGeom>
            <a:ln w="1044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73251" y="2619687"/>
              <a:ext cx="41910" cy="3229610"/>
            </a:xfrm>
            <a:custGeom>
              <a:avLst/>
              <a:gdLst/>
              <a:ahLst/>
              <a:cxnLst/>
              <a:rect l="l" t="t" r="r" b="b"/>
              <a:pathLst>
                <a:path w="41909" h="3229610">
                  <a:moveTo>
                    <a:pt x="0" y="3229606"/>
                  </a:moveTo>
                  <a:lnTo>
                    <a:pt x="41762" y="3229606"/>
                  </a:lnTo>
                </a:path>
                <a:path w="41909" h="3229610">
                  <a:moveTo>
                    <a:pt x="0" y="2902469"/>
                  </a:moveTo>
                  <a:lnTo>
                    <a:pt x="41762" y="2902469"/>
                  </a:lnTo>
                </a:path>
                <a:path w="41909" h="3229610">
                  <a:moveTo>
                    <a:pt x="0" y="2582293"/>
                  </a:moveTo>
                  <a:lnTo>
                    <a:pt x="41762" y="2582293"/>
                  </a:lnTo>
                </a:path>
                <a:path w="41909" h="3229610">
                  <a:moveTo>
                    <a:pt x="0" y="2255156"/>
                  </a:moveTo>
                  <a:lnTo>
                    <a:pt x="41762" y="2255156"/>
                  </a:lnTo>
                </a:path>
                <a:path w="41909" h="3229610">
                  <a:moveTo>
                    <a:pt x="0" y="1934979"/>
                  </a:moveTo>
                  <a:lnTo>
                    <a:pt x="41762" y="1934979"/>
                  </a:lnTo>
                </a:path>
                <a:path w="41909" h="3229610">
                  <a:moveTo>
                    <a:pt x="0" y="1614803"/>
                  </a:moveTo>
                  <a:lnTo>
                    <a:pt x="41762" y="1614803"/>
                  </a:lnTo>
                </a:path>
                <a:path w="41909" h="3229610">
                  <a:moveTo>
                    <a:pt x="0" y="1287666"/>
                  </a:moveTo>
                  <a:lnTo>
                    <a:pt x="41762" y="1287666"/>
                  </a:lnTo>
                </a:path>
                <a:path w="41909" h="3229610">
                  <a:moveTo>
                    <a:pt x="0" y="967489"/>
                  </a:moveTo>
                  <a:lnTo>
                    <a:pt x="41762" y="967489"/>
                  </a:lnTo>
                </a:path>
                <a:path w="41909" h="3229610">
                  <a:moveTo>
                    <a:pt x="0" y="647313"/>
                  </a:moveTo>
                  <a:lnTo>
                    <a:pt x="41762" y="647313"/>
                  </a:lnTo>
                </a:path>
                <a:path w="41909" h="3229610">
                  <a:moveTo>
                    <a:pt x="0" y="320176"/>
                  </a:moveTo>
                  <a:lnTo>
                    <a:pt x="41762" y="320176"/>
                  </a:lnTo>
                </a:path>
                <a:path w="41909" h="3229610">
                  <a:moveTo>
                    <a:pt x="0" y="0"/>
                  </a:moveTo>
                  <a:lnTo>
                    <a:pt x="41762" y="0"/>
                  </a:lnTo>
                </a:path>
              </a:pathLst>
            </a:custGeom>
            <a:ln w="1044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15012" y="5849293"/>
              <a:ext cx="3919220" cy="41910"/>
            </a:xfrm>
            <a:custGeom>
              <a:avLst/>
              <a:gdLst/>
              <a:ahLst/>
              <a:cxnLst/>
              <a:rect l="l" t="t" r="r" b="b"/>
              <a:pathLst>
                <a:path w="3919220" h="41910">
                  <a:moveTo>
                    <a:pt x="0" y="0"/>
                  </a:moveTo>
                  <a:lnTo>
                    <a:pt x="3918681" y="1"/>
                  </a:lnTo>
                </a:path>
                <a:path w="3919220" h="41910">
                  <a:moveTo>
                    <a:pt x="0" y="0"/>
                  </a:moveTo>
                  <a:lnTo>
                    <a:pt x="0" y="41762"/>
                  </a:lnTo>
                </a:path>
                <a:path w="3919220" h="41910">
                  <a:moveTo>
                    <a:pt x="786520" y="0"/>
                  </a:moveTo>
                  <a:lnTo>
                    <a:pt x="786520" y="41762"/>
                  </a:lnTo>
                </a:path>
                <a:path w="3919220" h="41910">
                  <a:moveTo>
                    <a:pt x="1566080" y="0"/>
                  </a:moveTo>
                  <a:lnTo>
                    <a:pt x="1566080" y="41762"/>
                  </a:lnTo>
                </a:path>
                <a:path w="3919220" h="41910">
                  <a:moveTo>
                    <a:pt x="2352601" y="0"/>
                  </a:moveTo>
                  <a:lnTo>
                    <a:pt x="2352601" y="41762"/>
                  </a:lnTo>
                </a:path>
                <a:path w="3919220" h="41910">
                  <a:moveTo>
                    <a:pt x="3132161" y="0"/>
                  </a:moveTo>
                  <a:lnTo>
                    <a:pt x="3132161" y="41762"/>
                  </a:lnTo>
                </a:path>
                <a:path w="3919220" h="41910">
                  <a:moveTo>
                    <a:pt x="3918681" y="0"/>
                  </a:moveTo>
                  <a:lnTo>
                    <a:pt x="3918681" y="41762"/>
                  </a:lnTo>
                </a:path>
              </a:pathLst>
            </a:custGeom>
            <a:ln w="1044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15012" y="2619687"/>
              <a:ext cx="3919220" cy="3229610"/>
            </a:xfrm>
            <a:custGeom>
              <a:avLst/>
              <a:gdLst/>
              <a:ahLst/>
              <a:cxnLst/>
              <a:rect l="l" t="t" r="r" b="b"/>
              <a:pathLst>
                <a:path w="3919220" h="3229610">
                  <a:moveTo>
                    <a:pt x="0" y="0"/>
                  </a:moveTo>
                  <a:lnTo>
                    <a:pt x="0" y="27841"/>
                  </a:lnTo>
                  <a:lnTo>
                    <a:pt x="6960" y="62643"/>
                  </a:lnTo>
                  <a:lnTo>
                    <a:pt x="13920" y="125286"/>
                  </a:lnTo>
                  <a:lnTo>
                    <a:pt x="27841" y="243612"/>
                  </a:lnTo>
                  <a:lnTo>
                    <a:pt x="62643" y="473304"/>
                  </a:lnTo>
                  <a:lnTo>
                    <a:pt x="125286" y="883965"/>
                  </a:lnTo>
                  <a:lnTo>
                    <a:pt x="250572" y="1524318"/>
                  </a:lnTo>
                  <a:lnTo>
                    <a:pt x="389780" y="2039385"/>
                  </a:lnTo>
                  <a:lnTo>
                    <a:pt x="786520" y="2791104"/>
                  </a:lnTo>
                  <a:lnTo>
                    <a:pt x="1176300" y="3062558"/>
                  </a:lnTo>
                  <a:lnTo>
                    <a:pt x="1566080" y="3166963"/>
                  </a:lnTo>
                  <a:lnTo>
                    <a:pt x="1955860" y="3201765"/>
                  </a:lnTo>
                  <a:lnTo>
                    <a:pt x="2352601" y="3215686"/>
                  </a:lnTo>
                  <a:lnTo>
                    <a:pt x="2742381" y="3222646"/>
                  </a:lnTo>
                  <a:lnTo>
                    <a:pt x="3132161" y="3222646"/>
                  </a:lnTo>
                  <a:lnTo>
                    <a:pt x="3918681" y="3229606"/>
                  </a:lnTo>
                </a:path>
              </a:pathLst>
            </a:custGeom>
            <a:ln w="52202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02065" y="5739148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6336" y="5412012"/>
            <a:ext cx="207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6336" y="4771659"/>
            <a:ext cx="2076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0.3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alibri"/>
                <a:cs typeface="Calibri"/>
              </a:rPr>
              <a:t>0.2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6336" y="4124345"/>
            <a:ext cx="2076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0.5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Calibri"/>
                <a:cs typeface="Calibri"/>
              </a:rPr>
              <a:t>0.4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96336" y="3797208"/>
            <a:ext cx="207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6336" y="3477031"/>
            <a:ext cx="207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6336" y="3156855"/>
            <a:ext cx="207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96336" y="2829718"/>
            <a:ext cx="2076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0.9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02065" y="2509541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6480" y="5920117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50327" y="5920117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34173" y="5920117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8021" y="5920117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01867" y="5920117"/>
            <a:ext cx="965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50423" y="5920117"/>
            <a:ext cx="16510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5" dirty="0"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14308" y="2689290"/>
            <a:ext cx="125730" cy="3188335"/>
            <a:chOff x="8014308" y="2689290"/>
            <a:chExt cx="125730" cy="318833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4308" y="2689290"/>
              <a:ext cx="125286" cy="318784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076951" y="2731052"/>
              <a:ext cx="0" cy="3080385"/>
            </a:xfrm>
            <a:custGeom>
              <a:avLst/>
              <a:gdLst/>
              <a:ahLst/>
              <a:cxnLst/>
              <a:rect l="l" t="t" r="r" b="b"/>
              <a:pathLst>
                <a:path h="3080385">
                  <a:moveTo>
                    <a:pt x="0" y="3079788"/>
                  </a:moveTo>
                  <a:lnTo>
                    <a:pt x="1" y="0"/>
                  </a:lnTo>
                </a:path>
              </a:pathLst>
            </a:custGeom>
            <a:ln w="27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483707" y="3832011"/>
            <a:ext cx="268732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dirty="0">
                <a:latin typeface="Calibri"/>
                <a:cs typeface="Calibri"/>
              </a:rPr>
              <a:t>mean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arrival</a:t>
            </a:r>
            <a:r>
              <a:rPr sz="1950" spc="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interval</a:t>
            </a:r>
            <a:r>
              <a:rPr sz="1950" spc="5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(1/λ)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24791" y="3155635"/>
            <a:ext cx="2944495" cy="2798445"/>
            <a:chOff x="6524791" y="3155635"/>
            <a:chExt cx="2944495" cy="279844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6730" y="3155635"/>
              <a:ext cx="1044053" cy="15382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38007" y="3260018"/>
              <a:ext cx="868680" cy="1363345"/>
            </a:xfrm>
            <a:custGeom>
              <a:avLst/>
              <a:gdLst/>
              <a:ahLst/>
              <a:cxnLst/>
              <a:rect l="l" t="t" r="r" b="b"/>
              <a:pathLst>
                <a:path w="868679" h="1363345">
                  <a:moveTo>
                    <a:pt x="857383" y="17490"/>
                  </a:moveTo>
                  <a:lnTo>
                    <a:pt x="848178" y="22245"/>
                  </a:lnTo>
                  <a:lnTo>
                    <a:pt x="0" y="1357439"/>
                  </a:lnTo>
                  <a:lnTo>
                    <a:pt x="8811" y="1363036"/>
                  </a:lnTo>
                  <a:lnTo>
                    <a:pt x="856991" y="27843"/>
                  </a:lnTo>
                  <a:lnTo>
                    <a:pt x="857383" y="17490"/>
                  </a:lnTo>
                  <a:close/>
                </a:path>
                <a:path w="868679" h="1363345">
                  <a:moveTo>
                    <a:pt x="868267" y="5957"/>
                  </a:moveTo>
                  <a:lnTo>
                    <a:pt x="858525" y="5957"/>
                  </a:lnTo>
                  <a:lnTo>
                    <a:pt x="867338" y="11554"/>
                  </a:lnTo>
                  <a:lnTo>
                    <a:pt x="856991" y="27843"/>
                  </a:lnTo>
                  <a:lnTo>
                    <a:pt x="853951" y="108055"/>
                  </a:lnTo>
                  <a:lnTo>
                    <a:pt x="856198" y="110481"/>
                  </a:lnTo>
                  <a:lnTo>
                    <a:pt x="861960" y="110698"/>
                  </a:lnTo>
                  <a:lnTo>
                    <a:pt x="864386" y="108451"/>
                  </a:lnTo>
                  <a:lnTo>
                    <a:pt x="868267" y="5957"/>
                  </a:lnTo>
                  <a:close/>
                </a:path>
                <a:path w="868679" h="1363345">
                  <a:moveTo>
                    <a:pt x="868493" y="0"/>
                  </a:moveTo>
                  <a:lnTo>
                    <a:pt x="772068" y="49808"/>
                  </a:lnTo>
                  <a:lnTo>
                    <a:pt x="771065" y="52956"/>
                  </a:lnTo>
                  <a:lnTo>
                    <a:pt x="773710" y="58079"/>
                  </a:lnTo>
                  <a:lnTo>
                    <a:pt x="776860" y="59082"/>
                  </a:lnTo>
                  <a:lnTo>
                    <a:pt x="848178" y="22245"/>
                  </a:lnTo>
                  <a:lnTo>
                    <a:pt x="858525" y="5957"/>
                  </a:lnTo>
                  <a:lnTo>
                    <a:pt x="868267" y="5957"/>
                  </a:lnTo>
                  <a:lnTo>
                    <a:pt x="868493" y="0"/>
                  </a:lnTo>
                  <a:close/>
                </a:path>
                <a:path w="868679" h="1363345">
                  <a:moveTo>
                    <a:pt x="862604" y="8548"/>
                  </a:moveTo>
                  <a:lnTo>
                    <a:pt x="857722" y="8548"/>
                  </a:lnTo>
                  <a:lnTo>
                    <a:pt x="865333" y="13384"/>
                  </a:lnTo>
                  <a:lnTo>
                    <a:pt x="857383" y="17490"/>
                  </a:lnTo>
                  <a:lnTo>
                    <a:pt x="856991" y="27843"/>
                  </a:lnTo>
                  <a:lnTo>
                    <a:pt x="867338" y="11554"/>
                  </a:lnTo>
                  <a:lnTo>
                    <a:pt x="862604" y="8548"/>
                  </a:lnTo>
                  <a:close/>
                </a:path>
                <a:path w="868679" h="1363345">
                  <a:moveTo>
                    <a:pt x="858525" y="5957"/>
                  </a:moveTo>
                  <a:lnTo>
                    <a:pt x="848178" y="22245"/>
                  </a:lnTo>
                  <a:lnTo>
                    <a:pt x="857383" y="17490"/>
                  </a:lnTo>
                  <a:lnTo>
                    <a:pt x="857722" y="8548"/>
                  </a:lnTo>
                  <a:lnTo>
                    <a:pt x="862604" y="8548"/>
                  </a:lnTo>
                  <a:lnTo>
                    <a:pt x="858525" y="5957"/>
                  </a:lnTo>
                  <a:close/>
                </a:path>
                <a:path w="868679" h="1363345">
                  <a:moveTo>
                    <a:pt x="857722" y="8548"/>
                  </a:moveTo>
                  <a:lnTo>
                    <a:pt x="857383" y="17490"/>
                  </a:lnTo>
                  <a:lnTo>
                    <a:pt x="865333" y="13384"/>
                  </a:lnTo>
                  <a:lnTo>
                    <a:pt x="857722" y="8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4791" y="5654403"/>
              <a:ext cx="2944232" cy="2992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80232" y="5677030"/>
              <a:ext cx="2761615" cy="183515"/>
            </a:xfrm>
            <a:custGeom>
              <a:avLst/>
              <a:gdLst/>
              <a:ahLst/>
              <a:cxnLst/>
              <a:rect l="l" t="t" r="r" b="b"/>
              <a:pathLst>
                <a:path w="2761615" h="183514">
                  <a:moveTo>
                    <a:pt x="2731606" y="137074"/>
                  </a:moveTo>
                  <a:lnTo>
                    <a:pt x="2660472" y="174265"/>
                  </a:lnTo>
                  <a:lnTo>
                    <a:pt x="2659484" y="177419"/>
                  </a:lnTo>
                  <a:lnTo>
                    <a:pt x="2662154" y="182529"/>
                  </a:lnTo>
                  <a:lnTo>
                    <a:pt x="2665309" y="183517"/>
                  </a:lnTo>
                  <a:lnTo>
                    <a:pt x="2752426" y="137970"/>
                  </a:lnTo>
                  <a:lnTo>
                    <a:pt x="2750944" y="137970"/>
                  </a:lnTo>
                  <a:lnTo>
                    <a:pt x="2731606" y="137074"/>
                  </a:lnTo>
                  <a:close/>
                </a:path>
                <a:path w="2761615" h="183514">
                  <a:moveTo>
                    <a:pt x="2740787" y="132274"/>
                  </a:moveTo>
                  <a:lnTo>
                    <a:pt x="2731606" y="137074"/>
                  </a:lnTo>
                  <a:lnTo>
                    <a:pt x="2750944" y="137970"/>
                  </a:lnTo>
                  <a:lnTo>
                    <a:pt x="2750983" y="137136"/>
                  </a:lnTo>
                  <a:lnTo>
                    <a:pt x="2748300" y="137136"/>
                  </a:lnTo>
                  <a:lnTo>
                    <a:pt x="2740787" y="132274"/>
                  </a:lnTo>
                  <a:close/>
                </a:path>
                <a:path w="2761615" h="183514">
                  <a:moveTo>
                    <a:pt x="2670374" y="74266"/>
                  </a:moveTo>
                  <a:lnTo>
                    <a:pt x="2667142" y="74958"/>
                  </a:lnTo>
                  <a:lnTo>
                    <a:pt x="2664009" y="79799"/>
                  </a:lnTo>
                  <a:lnTo>
                    <a:pt x="2664701" y="83031"/>
                  </a:lnTo>
                  <a:lnTo>
                    <a:pt x="2732089" y="126644"/>
                  </a:lnTo>
                  <a:lnTo>
                    <a:pt x="2751427" y="127541"/>
                  </a:lnTo>
                  <a:lnTo>
                    <a:pt x="2750944" y="137970"/>
                  </a:lnTo>
                  <a:lnTo>
                    <a:pt x="2752426" y="137970"/>
                  </a:lnTo>
                  <a:lnTo>
                    <a:pt x="2761486" y="133233"/>
                  </a:lnTo>
                  <a:lnTo>
                    <a:pt x="2670374" y="74266"/>
                  </a:lnTo>
                  <a:close/>
                </a:path>
                <a:path w="2761615" h="183514">
                  <a:moveTo>
                    <a:pt x="2748718" y="128127"/>
                  </a:moveTo>
                  <a:lnTo>
                    <a:pt x="2740787" y="132274"/>
                  </a:lnTo>
                  <a:lnTo>
                    <a:pt x="2748300" y="137136"/>
                  </a:lnTo>
                  <a:lnTo>
                    <a:pt x="2748718" y="128127"/>
                  </a:lnTo>
                  <a:close/>
                </a:path>
                <a:path w="2761615" h="183514">
                  <a:moveTo>
                    <a:pt x="2751399" y="128127"/>
                  </a:moveTo>
                  <a:lnTo>
                    <a:pt x="2748718" y="128127"/>
                  </a:lnTo>
                  <a:lnTo>
                    <a:pt x="2748300" y="137136"/>
                  </a:lnTo>
                  <a:lnTo>
                    <a:pt x="2750983" y="137136"/>
                  </a:lnTo>
                  <a:lnTo>
                    <a:pt x="2751399" y="128127"/>
                  </a:lnTo>
                  <a:close/>
                </a:path>
                <a:path w="2761615" h="183514">
                  <a:moveTo>
                    <a:pt x="485" y="0"/>
                  </a:moveTo>
                  <a:lnTo>
                    <a:pt x="0" y="10429"/>
                  </a:lnTo>
                  <a:lnTo>
                    <a:pt x="2731606" y="137074"/>
                  </a:lnTo>
                  <a:lnTo>
                    <a:pt x="2740787" y="132274"/>
                  </a:lnTo>
                  <a:lnTo>
                    <a:pt x="2732089" y="126644"/>
                  </a:lnTo>
                  <a:lnTo>
                    <a:pt x="485" y="0"/>
                  </a:lnTo>
                  <a:close/>
                </a:path>
                <a:path w="2761615" h="183514">
                  <a:moveTo>
                    <a:pt x="2732089" y="126644"/>
                  </a:moveTo>
                  <a:lnTo>
                    <a:pt x="2740787" y="132274"/>
                  </a:lnTo>
                  <a:lnTo>
                    <a:pt x="2748718" y="128127"/>
                  </a:lnTo>
                  <a:lnTo>
                    <a:pt x="2751399" y="128127"/>
                  </a:lnTo>
                  <a:lnTo>
                    <a:pt x="2751427" y="127541"/>
                  </a:lnTo>
                  <a:lnTo>
                    <a:pt x="2732089" y="126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98339" y="4625491"/>
            <a:ext cx="3023235" cy="13284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29"/>
              </a:spcBef>
            </a:pPr>
            <a:r>
              <a:rPr sz="1950" dirty="0">
                <a:latin typeface="Calibri"/>
                <a:cs typeface="Calibri"/>
              </a:rPr>
              <a:t>Lots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of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short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arrival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intervals </a:t>
            </a:r>
            <a:r>
              <a:rPr sz="1950" dirty="0">
                <a:latin typeface="Calibri"/>
                <a:cs typeface="Calibri"/>
              </a:rPr>
              <a:t>(i.e.,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high</a:t>
            </a:r>
            <a:r>
              <a:rPr sz="1950" spc="6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instantaneous</a:t>
            </a:r>
            <a:r>
              <a:rPr sz="1950" spc="55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rate)</a:t>
            </a:r>
            <a:endParaRPr sz="1950">
              <a:latin typeface="Calibri"/>
              <a:cs typeface="Calibri"/>
            </a:endParaRPr>
          </a:p>
          <a:p>
            <a:pPr marL="487045" marR="531495" indent="-377825">
              <a:lnSpc>
                <a:spcPts val="2300"/>
              </a:lnSpc>
              <a:spcBef>
                <a:spcPts val="990"/>
              </a:spcBef>
            </a:pPr>
            <a:r>
              <a:rPr sz="1950" dirty="0">
                <a:latin typeface="Calibri"/>
                <a:cs typeface="Calibri"/>
              </a:rPr>
              <a:t>Few</a:t>
            </a:r>
            <a:r>
              <a:rPr sz="1950" spc="3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long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gaps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(i.e.,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low </a:t>
            </a:r>
            <a:r>
              <a:rPr sz="1950" dirty="0">
                <a:latin typeface="Calibri"/>
                <a:cs typeface="Calibri"/>
              </a:rPr>
              <a:t>instantaneous</a:t>
            </a:r>
            <a:r>
              <a:rPr sz="1950" spc="120" dirty="0">
                <a:latin typeface="Calibri"/>
                <a:cs typeface="Calibri"/>
              </a:rPr>
              <a:t> </a:t>
            </a:r>
            <a:r>
              <a:rPr sz="1950" spc="-20" dirty="0">
                <a:latin typeface="Calibri"/>
                <a:cs typeface="Calibri"/>
              </a:rPr>
              <a:t>rate)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9153" y="2239771"/>
            <a:ext cx="5722620" cy="208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ulim"/>
                <a:cs typeface="Gulim"/>
              </a:rPr>
              <a:t>f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1/λ</a:t>
            </a:r>
            <a:endParaRPr sz="2400">
              <a:latin typeface="Gulim"/>
              <a:cs typeface="Gulim"/>
            </a:endParaRPr>
          </a:p>
          <a:p>
            <a:pPr marL="2667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66700" algn="l"/>
              </a:tabLst>
            </a:pPr>
            <a:r>
              <a:rPr sz="2400" dirty="0">
                <a:latin typeface="Gulim"/>
                <a:cs typeface="Gulim"/>
              </a:rPr>
              <a:t>f(x)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=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10" dirty="0">
                <a:latin typeface="Gulim"/>
                <a:cs typeface="Gulim"/>
              </a:rPr>
              <a:t>λe</a:t>
            </a:r>
            <a:r>
              <a:rPr sz="2400" spc="-315" baseline="24305" dirty="0">
                <a:latin typeface="Source Han Serif KR"/>
                <a:cs typeface="Source Han Serif KR"/>
              </a:rPr>
              <a:t>-</a:t>
            </a:r>
            <a:r>
              <a:rPr sz="2400" spc="-37" baseline="24305" dirty="0">
                <a:latin typeface="Source Han Serif KR"/>
                <a:cs typeface="Source Han Serif KR"/>
              </a:rPr>
              <a:t>λx</a:t>
            </a:r>
            <a:endParaRPr sz="2400" baseline="24305">
              <a:latin typeface="Source Han Serif KR"/>
              <a:cs typeface="Source Han Serif KR"/>
            </a:endParaRPr>
          </a:p>
          <a:p>
            <a:pPr marL="266700" indent="-228600">
              <a:lnSpc>
                <a:spcPct val="100000"/>
              </a:lnSpc>
              <a:spcBef>
                <a:spcPts val="114"/>
              </a:spcBef>
              <a:buSzPct val="96000"/>
              <a:buFont typeface="Arial"/>
              <a:buChar char="•"/>
              <a:tabLst>
                <a:tab pos="266700" algn="l"/>
              </a:tabLst>
            </a:pPr>
            <a:r>
              <a:rPr sz="2500" spc="-55" dirty="0">
                <a:latin typeface="Gulim"/>
                <a:cs typeface="Gulim"/>
              </a:rPr>
              <a:t>“Memoryless”</a:t>
            </a:r>
            <a:endParaRPr sz="2500">
              <a:latin typeface="Gulim"/>
              <a:cs typeface="Gulim"/>
            </a:endParaRPr>
          </a:p>
          <a:p>
            <a:pPr marL="1873250" marR="30480">
              <a:lnSpc>
                <a:spcPct val="100699"/>
              </a:lnSpc>
              <a:spcBef>
                <a:spcPts val="150"/>
              </a:spcBef>
            </a:pP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Likelihood</a:t>
            </a:r>
            <a:r>
              <a:rPr sz="195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195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an</a:t>
            </a:r>
            <a:r>
              <a:rPr sz="1950" spc="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event</a:t>
            </a:r>
            <a:r>
              <a:rPr sz="1950" spc="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occuring</a:t>
            </a:r>
            <a:r>
              <a:rPr sz="195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spc="-25" dirty="0">
                <a:solidFill>
                  <a:srgbClr val="0000FF"/>
                </a:solidFill>
                <a:latin typeface="Calibri"/>
                <a:cs typeface="Calibri"/>
              </a:rPr>
              <a:t>is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independent</a:t>
            </a:r>
            <a:r>
              <a:rPr sz="1950" spc="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r>
              <a:rPr sz="195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how</a:t>
            </a:r>
            <a:r>
              <a:rPr sz="195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long</a:t>
            </a:r>
            <a:r>
              <a:rPr sz="195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000FF"/>
                </a:solidFill>
                <a:latin typeface="Calibri"/>
                <a:cs typeface="Calibri"/>
              </a:rPr>
              <a:t>we’ve</a:t>
            </a:r>
            <a:r>
              <a:rPr sz="1950" spc="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0000FF"/>
                </a:solidFill>
                <a:latin typeface="Calibri"/>
                <a:cs typeface="Calibri"/>
              </a:rPr>
              <a:t>been </a:t>
            </a:r>
            <a:r>
              <a:rPr sz="1950" spc="-10" dirty="0">
                <a:solidFill>
                  <a:srgbClr val="0000FF"/>
                </a:solidFill>
                <a:latin typeface="Calibri"/>
                <a:cs typeface="Calibri"/>
              </a:rPr>
              <a:t>waiting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31808" y="6017562"/>
            <a:ext cx="460375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dirty="0">
                <a:latin typeface="Calibri"/>
                <a:cs typeface="Calibri"/>
              </a:rPr>
              <a:t>x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-25" dirty="0">
                <a:latin typeface="Calibri"/>
                <a:cs typeface="Calibri"/>
              </a:rPr>
              <a:t>(λ)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51665" y="4185768"/>
            <a:ext cx="988694" cy="563880"/>
            <a:chOff x="7951665" y="4185768"/>
            <a:chExt cx="988694" cy="56388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1665" y="4185768"/>
              <a:ext cx="988370" cy="56378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76929" y="4208903"/>
              <a:ext cx="813435" cy="403225"/>
            </a:xfrm>
            <a:custGeom>
              <a:avLst/>
              <a:gdLst/>
              <a:ahLst/>
              <a:cxnLst/>
              <a:rect l="l" t="t" r="r" b="b"/>
              <a:pathLst>
                <a:path w="813434" h="403225">
                  <a:moveTo>
                    <a:pt x="64094" y="303429"/>
                  </a:moveTo>
                  <a:lnTo>
                    <a:pt x="60849" y="304054"/>
                  </a:lnTo>
                  <a:lnTo>
                    <a:pt x="0" y="393919"/>
                  </a:lnTo>
                  <a:lnTo>
                    <a:pt x="108176" y="402653"/>
                  </a:lnTo>
                  <a:lnTo>
                    <a:pt x="110694" y="400512"/>
                  </a:lnTo>
                  <a:lnTo>
                    <a:pt x="111158" y="394764"/>
                  </a:lnTo>
                  <a:lnTo>
                    <a:pt x="110629" y="394143"/>
                  </a:lnTo>
                  <a:lnTo>
                    <a:pt x="11600" y="394143"/>
                  </a:lnTo>
                  <a:lnTo>
                    <a:pt x="7082" y="384731"/>
                  </a:lnTo>
                  <a:lnTo>
                    <a:pt x="24487" y="376377"/>
                  </a:lnTo>
                  <a:lnTo>
                    <a:pt x="69494" y="309907"/>
                  </a:lnTo>
                  <a:lnTo>
                    <a:pt x="68869" y="306663"/>
                  </a:lnTo>
                  <a:lnTo>
                    <a:pt x="64094" y="303429"/>
                  </a:lnTo>
                  <a:close/>
                </a:path>
                <a:path w="813434" h="403225">
                  <a:moveTo>
                    <a:pt x="24487" y="376377"/>
                  </a:moveTo>
                  <a:lnTo>
                    <a:pt x="7082" y="384731"/>
                  </a:lnTo>
                  <a:lnTo>
                    <a:pt x="11600" y="394143"/>
                  </a:lnTo>
                  <a:lnTo>
                    <a:pt x="15307" y="392363"/>
                  </a:lnTo>
                  <a:lnTo>
                    <a:pt x="13662" y="392363"/>
                  </a:lnTo>
                  <a:lnTo>
                    <a:pt x="9761" y="384233"/>
                  </a:lnTo>
                  <a:lnTo>
                    <a:pt x="19167" y="384233"/>
                  </a:lnTo>
                  <a:lnTo>
                    <a:pt x="24487" y="376377"/>
                  </a:lnTo>
                  <a:close/>
                </a:path>
                <a:path w="813434" h="403225">
                  <a:moveTo>
                    <a:pt x="29008" y="385787"/>
                  </a:moveTo>
                  <a:lnTo>
                    <a:pt x="11600" y="394143"/>
                  </a:lnTo>
                  <a:lnTo>
                    <a:pt x="110629" y="394143"/>
                  </a:lnTo>
                  <a:lnTo>
                    <a:pt x="109016" y="392247"/>
                  </a:lnTo>
                  <a:lnTo>
                    <a:pt x="29008" y="385787"/>
                  </a:lnTo>
                  <a:close/>
                </a:path>
                <a:path w="813434" h="403225">
                  <a:moveTo>
                    <a:pt x="9761" y="384233"/>
                  </a:moveTo>
                  <a:lnTo>
                    <a:pt x="13662" y="392363"/>
                  </a:lnTo>
                  <a:lnTo>
                    <a:pt x="18680" y="384953"/>
                  </a:lnTo>
                  <a:lnTo>
                    <a:pt x="9761" y="384233"/>
                  </a:lnTo>
                  <a:close/>
                </a:path>
                <a:path w="813434" h="403225">
                  <a:moveTo>
                    <a:pt x="18680" y="384953"/>
                  </a:moveTo>
                  <a:lnTo>
                    <a:pt x="13662" y="392363"/>
                  </a:lnTo>
                  <a:lnTo>
                    <a:pt x="15307" y="392363"/>
                  </a:lnTo>
                  <a:lnTo>
                    <a:pt x="29008" y="385787"/>
                  </a:lnTo>
                  <a:lnTo>
                    <a:pt x="18680" y="384953"/>
                  </a:lnTo>
                  <a:close/>
                </a:path>
                <a:path w="813434" h="403225">
                  <a:moveTo>
                    <a:pt x="808611" y="0"/>
                  </a:moveTo>
                  <a:lnTo>
                    <a:pt x="24487" y="376377"/>
                  </a:lnTo>
                  <a:lnTo>
                    <a:pt x="18680" y="384953"/>
                  </a:lnTo>
                  <a:lnTo>
                    <a:pt x="29008" y="385787"/>
                  </a:lnTo>
                  <a:lnTo>
                    <a:pt x="813128" y="9413"/>
                  </a:lnTo>
                  <a:lnTo>
                    <a:pt x="808611" y="0"/>
                  </a:lnTo>
                  <a:close/>
                </a:path>
                <a:path w="813434" h="403225">
                  <a:moveTo>
                    <a:pt x="19167" y="384233"/>
                  </a:moveTo>
                  <a:lnTo>
                    <a:pt x="9761" y="384233"/>
                  </a:lnTo>
                  <a:lnTo>
                    <a:pt x="18680" y="384953"/>
                  </a:lnTo>
                  <a:lnTo>
                    <a:pt x="19167" y="384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2901950"/>
            <a:ext cx="11575415" cy="3450590"/>
            <a:chOff x="308474" y="2901950"/>
            <a:chExt cx="11575415" cy="345059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7438" y="2901950"/>
              <a:ext cx="3771900" cy="215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88" y="4546599"/>
              <a:ext cx="1790699" cy="1543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1888" y="4235449"/>
              <a:ext cx="2749550" cy="206375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147</a:t>
            </a:r>
            <a:endParaRPr sz="1800">
              <a:latin typeface="Gulim"/>
              <a:cs typeface="Guli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542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2425" algn="l"/>
                <a:tab pos="8107045" algn="l"/>
              </a:tabLst>
            </a:pPr>
            <a:r>
              <a:rPr dirty="0"/>
              <a:t>How</a:t>
            </a:r>
            <a:r>
              <a:rPr spc="-5" dirty="0"/>
              <a:t> </a:t>
            </a:r>
            <a:r>
              <a:rPr spc="-20" dirty="0"/>
              <a:t>Long</a:t>
            </a:r>
            <a:r>
              <a:rPr dirty="0"/>
              <a:t>	should</a:t>
            </a:r>
            <a:r>
              <a:rPr spc="-20" dirty="0"/>
              <a:t> </a:t>
            </a:r>
            <a:r>
              <a:rPr dirty="0"/>
              <a:t>we</a:t>
            </a:r>
            <a:r>
              <a:rPr spc="-15" dirty="0"/>
              <a:t> </a:t>
            </a:r>
            <a:r>
              <a:rPr dirty="0"/>
              <a:t>expect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dirty="0"/>
              <a:t>	</a:t>
            </a:r>
            <a:r>
              <a:rPr spc="-10" dirty="0"/>
              <a:t>wait?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1953" y="1073403"/>
            <a:ext cx="9819640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80" dirty="0">
                <a:latin typeface="Gulim"/>
                <a:cs typeface="Gulim"/>
              </a:rPr>
              <a:t>RespTime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=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ServTime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290" dirty="0">
                <a:latin typeface="Gulim"/>
                <a:cs typeface="Gulim"/>
              </a:rPr>
              <a:t>*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1/(1-</a:t>
            </a:r>
            <a:r>
              <a:rPr sz="2800" spc="-25" dirty="0">
                <a:latin typeface="Gulim"/>
                <a:cs typeface="Gulim"/>
              </a:rPr>
              <a:t>U)</a:t>
            </a:r>
            <a:endParaRPr sz="2800">
              <a:latin typeface="Gulim"/>
              <a:cs typeface="Gulim"/>
            </a:endParaRPr>
          </a:p>
          <a:p>
            <a:pPr marL="7239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723900" algn="l"/>
              </a:tabLst>
            </a:pPr>
            <a:r>
              <a:rPr sz="2400" dirty="0">
                <a:latin typeface="Gulim"/>
                <a:cs typeface="Gulim"/>
              </a:rPr>
              <a:t>Better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if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gaussian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(spread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around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7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mean)</a:t>
            </a:r>
            <a:endParaRPr sz="2400">
              <a:latin typeface="Gulim"/>
              <a:cs typeface="Gulim"/>
            </a:endParaRPr>
          </a:p>
          <a:p>
            <a:pPr marL="2667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40" dirty="0">
                <a:latin typeface="Gulim"/>
                <a:cs typeface="Gulim"/>
              </a:rPr>
              <a:t>Variance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40" dirty="0">
                <a:latin typeface="Gulim"/>
                <a:cs typeface="Gulim"/>
              </a:rPr>
              <a:t>R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=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20" dirty="0">
                <a:latin typeface="Gulim"/>
                <a:cs typeface="Gulim"/>
              </a:rPr>
              <a:t>S/(1-</a:t>
            </a:r>
            <a:r>
              <a:rPr sz="2800" spc="-25" dirty="0">
                <a:latin typeface="Gulim"/>
                <a:cs typeface="Gulim"/>
              </a:rPr>
              <a:t>U)</a:t>
            </a:r>
            <a:r>
              <a:rPr sz="2850" spc="-37" baseline="23391" dirty="0">
                <a:latin typeface="Dotum"/>
                <a:cs typeface="Dotum"/>
              </a:rPr>
              <a:t>2</a:t>
            </a:r>
            <a:endParaRPr sz="2850" baseline="23391">
              <a:latin typeface="Dotum"/>
              <a:cs typeface="Dotum"/>
            </a:endParaRPr>
          </a:p>
          <a:p>
            <a:pPr marL="6188075">
              <a:lnSpc>
                <a:spcPct val="100000"/>
              </a:lnSpc>
              <a:spcBef>
                <a:spcPts val="35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Response</a:t>
            </a: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vs.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Utilization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6295" y="5795767"/>
            <a:ext cx="67437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solidFill>
                  <a:srgbClr val="231F20"/>
                </a:solidFill>
                <a:latin typeface="Myriad Pro"/>
                <a:cs typeface="Myriad Pro"/>
              </a:rPr>
              <a:t>Utilization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48557" y="3859877"/>
            <a:ext cx="208915" cy="97345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231F20"/>
                </a:solidFill>
                <a:latin typeface="Myriad Pro"/>
                <a:cs typeface="Myriad Pro"/>
              </a:rPr>
              <a:t>Response</a:t>
            </a:r>
            <a:r>
              <a:rPr sz="1200" spc="-20" dirty="0">
                <a:solidFill>
                  <a:srgbClr val="231F20"/>
                </a:solidFill>
                <a:latin typeface="Myriad Pro"/>
                <a:cs typeface="Myriad Pro"/>
              </a:rPr>
              <a:t> Time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87390" y="5788167"/>
            <a:ext cx="104139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231F20"/>
                </a:solidFill>
                <a:latin typeface="Myriad Pro"/>
                <a:cs typeface="Myriad Pro"/>
              </a:rPr>
              <a:t>0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38613" y="5788167"/>
            <a:ext cx="104139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solidFill>
                  <a:srgbClr val="231F20"/>
                </a:solidFill>
                <a:latin typeface="Myriad Pro"/>
                <a:cs typeface="Myriad Pro"/>
              </a:rPr>
              <a:t>1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21749" y="3025344"/>
            <a:ext cx="2705735" cy="2502535"/>
          </a:xfrm>
          <a:custGeom>
            <a:avLst/>
            <a:gdLst/>
            <a:ahLst/>
            <a:cxnLst/>
            <a:rect l="l" t="t" r="r" b="b"/>
            <a:pathLst>
              <a:path w="2705734" h="2502535">
                <a:moveTo>
                  <a:pt x="0" y="2502088"/>
                </a:moveTo>
                <a:lnTo>
                  <a:pt x="44191" y="2500759"/>
                </a:lnTo>
                <a:lnTo>
                  <a:pt x="88931" y="2499805"/>
                </a:lnTo>
                <a:lnTo>
                  <a:pt x="134187" y="2499180"/>
                </a:lnTo>
                <a:lnTo>
                  <a:pt x="179924" y="2498838"/>
                </a:lnTo>
                <a:lnTo>
                  <a:pt x="226109" y="2498735"/>
                </a:lnTo>
                <a:lnTo>
                  <a:pt x="272707" y="2498825"/>
                </a:lnTo>
                <a:lnTo>
                  <a:pt x="319686" y="2499062"/>
                </a:lnTo>
                <a:lnTo>
                  <a:pt x="367010" y="2499401"/>
                </a:lnTo>
                <a:lnTo>
                  <a:pt x="414647" y="2499797"/>
                </a:lnTo>
                <a:lnTo>
                  <a:pt x="462563" y="2500205"/>
                </a:lnTo>
                <a:lnTo>
                  <a:pt x="510723" y="2500579"/>
                </a:lnTo>
                <a:lnTo>
                  <a:pt x="559095" y="2500873"/>
                </a:lnTo>
                <a:lnTo>
                  <a:pt x="607644" y="2501043"/>
                </a:lnTo>
                <a:lnTo>
                  <a:pt x="656336" y="2501042"/>
                </a:lnTo>
                <a:lnTo>
                  <a:pt x="705138" y="2500826"/>
                </a:lnTo>
                <a:lnTo>
                  <a:pt x="754015" y="2500349"/>
                </a:lnTo>
                <a:lnTo>
                  <a:pt x="802935" y="2499566"/>
                </a:lnTo>
                <a:lnTo>
                  <a:pt x="851863" y="2498432"/>
                </a:lnTo>
                <a:lnTo>
                  <a:pt x="900765" y="2496900"/>
                </a:lnTo>
                <a:lnTo>
                  <a:pt x="949608" y="2494926"/>
                </a:lnTo>
                <a:lnTo>
                  <a:pt x="998358" y="2492465"/>
                </a:lnTo>
                <a:lnTo>
                  <a:pt x="1046981" y="2489470"/>
                </a:lnTo>
                <a:lnTo>
                  <a:pt x="1095444" y="2485896"/>
                </a:lnTo>
                <a:lnTo>
                  <a:pt x="1143712" y="2481699"/>
                </a:lnTo>
                <a:lnTo>
                  <a:pt x="1191751" y="2476833"/>
                </a:lnTo>
                <a:lnTo>
                  <a:pt x="1239529" y="2471252"/>
                </a:lnTo>
                <a:lnTo>
                  <a:pt x="1287010" y="2464911"/>
                </a:lnTo>
                <a:lnTo>
                  <a:pt x="1334162" y="2457764"/>
                </a:lnTo>
                <a:lnTo>
                  <a:pt x="1380950" y="2449767"/>
                </a:lnTo>
                <a:lnTo>
                  <a:pt x="1427341" y="2440874"/>
                </a:lnTo>
                <a:lnTo>
                  <a:pt x="1473301" y="2431039"/>
                </a:lnTo>
                <a:lnTo>
                  <a:pt x="1518796" y="2420217"/>
                </a:lnTo>
                <a:lnTo>
                  <a:pt x="1563793" y="2408363"/>
                </a:lnTo>
                <a:lnTo>
                  <a:pt x="1608257" y="2395432"/>
                </a:lnTo>
                <a:lnTo>
                  <a:pt x="1652155" y="2381377"/>
                </a:lnTo>
                <a:lnTo>
                  <a:pt x="1695452" y="2366154"/>
                </a:lnTo>
                <a:lnTo>
                  <a:pt x="1738116" y="2349717"/>
                </a:lnTo>
                <a:lnTo>
                  <a:pt x="1780112" y="2332021"/>
                </a:lnTo>
                <a:lnTo>
                  <a:pt x="1821407" y="2313020"/>
                </a:lnTo>
                <a:lnTo>
                  <a:pt x="1861967" y="2292670"/>
                </a:lnTo>
                <a:lnTo>
                  <a:pt x="1901757" y="2270924"/>
                </a:lnTo>
                <a:lnTo>
                  <a:pt x="1940745" y="2247738"/>
                </a:lnTo>
                <a:lnTo>
                  <a:pt x="1978896" y="2223065"/>
                </a:lnTo>
                <a:lnTo>
                  <a:pt x="2016176" y="2196861"/>
                </a:lnTo>
                <a:lnTo>
                  <a:pt x="2052553" y="2169080"/>
                </a:lnTo>
                <a:lnTo>
                  <a:pt x="2087991" y="2139677"/>
                </a:lnTo>
                <a:lnTo>
                  <a:pt x="2122458" y="2108607"/>
                </a:lnTo>
                <a:lnTo>
                  <a:pt x="2155919" y="2075823"/>
                </a:lnTo>
                <a:lnTo>
                  <a:pt x="2188341" y="2041281"/>
                </a:lnTo>
                <a:lnTo>
                  <a:pt x="2219689" y="2004936"/>
                </a:lnTo>
                <a:lnTo>
                  <a:pt x="2249931" y="1966741"/>
                </a:lnTo>
                <a:lnTo>
                  <a:pt x="2279031" y="1926652"/>
                </a:lnTo>
                <a:lnTo>
                  <a:pt x="2307447" y="1884848"/>
                </a:lnTo>
                <a:lnTo>
                  <a:pt x="2334904" y="1842621"/>
                </a:lnTo>
                <a:lnTo>
                  <a:pt x="2361392" y="1799956"/>
                </a:lnTo>
                <a:lnTo>
                  <a:pt x="2386903" y="1756837"/>
                </a:lnTo>
                <a:lnTo>
                  <a:pt x="2411426" y="1713248"/>
                </a:lnTo>
                <a:lnTo>
                  <a:pt x="2434954" y="1669173"/>
                </a:lnTo>
                <a:lnTo>
                  <a:pt x="2457477" y="1624597"/>
                </a:lnTo>
                <a:lnTo>
                  <a:pt x="2478984" y="1579503"/>
                </a:lnTo>
                <a:lnTo>
                  <a:pt x="2499468" y="1533876"/>
                </a:lnTo>
                <a:lnTo>
                  <a:pt x="2518919" y="1487699"/>
                </a:lnTo>
                <a:lnTo>
                  <a:pt x="2537327" y="1440958"/>
                </a:lnTo>
                <a:lnTo>
                  <a:pt x="2554684" y="1393636"/>
                </a:lnTo>
                <a:lnTo>
                  <a:pt x="2570980" y="1345717"/>
                </a:lnTo>
                <a:lnTo>
                  <a:pt x="2586206" y="1297186"/>
                </a:lnTo>
                <a:lnTo>
                  <a:pt x="2600352" y="1248026"/>
                </a:lnTo>
                <a:lnTo>
                  <a:pt x="2613409" y="1198222"/>
                </a:lnTo>
                <a:lnTo>
                  <a:pt x="2625369" y="1147758"/>
                </a:lnTo>
                <a:lnTo>
                  <a:pt x="2636222" y="1096618"/>
                </a:lnTo>
                <a:lnTo>
                  <a:pt x="2645958" y="1044786"/>
                </a:lnTo>
                <a:lnTo>
                  <a:pt x="2652862" y="998252"/>
                </a:lnTo>
                <a:lnTo>
                  <a:pt x="2657674" y="950898"/>
                </a:lnTo>
                <a:lnTo>
                  <a:pt x="2660834" y="902900"/>
                </a:lnTo>
                <a:lnTo>
                  <a:pt x="2662781" y="854434"/>
                </a:lnTo>
                <a:lnTo>
                  <a:pt x="2663956" y="805675"/>
                </a:lnTo>
                <a:lnTo>
                  <a:pt x="2664800" y="756799"/>
                </a:lnTo>
                <a:lnTo>
                  <a:pt x="2665752" y="707982"/>
                </a:lnTo>
                <a:lnTo>
                  <a:pt x="2667254" y="659398"/>
                </a:lnTo>
                <a:lnTo>
                  <a:pt x="2669745" y="611224"/>
                </a:lnTo>
                <a:lnTo>
                  <a:pt x="2673666" y="563635"/>
                </a:lnTo>
                <a:lnTo>
                  <a:pt x="2679457" y="516807"/>
                </a:lnTo>
                <a:lnTo>
                  <a:pt x="2686370" y="466173"/>
                </a:lnTo>
                <a:lnTo>
                  <a:pt x="2692108" y="415599"/>
                </a:lnTo>
                <a:lnTo>
                  <a:pt x="2696729" y="364975"/>
                </a:lnTo>
                <a:lnTo>
                  <a:pt x="2700293" y="314192"/>
                </a:lnTo>
                <a:lnTo>
                  <a:pt x="2702855" y="263140"/>
                </a:lnTo>
                <a:lnTo>
                  <a:pt x="2704476" y="211709"/>
                </a:lnTo>
                <a:lnTo>
                  <a:pt x="2705212" y="159789"/>
                </a:lnTo>
                <a:lnTo>
                  <a:pt x="2705121" y="107270"/>
                </a:lnTo>
                <a:lnTo>
                  <a:pt x="2704263" y="54044"/>
                </a:lnTo>
                <a:lnTo>
                  <a:pt x="2702694" y="0"/>
                </a:lnTo>
              </a:path>
            </a:pathLst>
          </a:custGeom>
          <a:ln w="1521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92693" y="5240944"/>
            <a:ext cx="82296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231F20"/>
                </a:solidFill>
                <a:latin typeface="Myriad Pro"/>
                <a:cs typeface="Myriad Pro"/>
              </a:rPr>
              <a:t>Service</a:t>
            </a:r>
            <a:r>
              <a:rPr sz="1200" spc="-65" dirty="0">
                <a:solidFill>
                  <a:srgbClr val="231F20"/>
                </a:solidFill>
                <a:latin typeface="Myriad Pro"/>
                <a:cs typeface="Myriad Pro"/>
              </a:rPr>
              <a:t> </a:t>
            </a:r>
            <a:r>
              <a:rPr sz="1200" spc="-20" dirty="0">
                <a:solidFill>
                  <a:srgbClr val="231F20"/>
                </a:solidFill>
                <a:latin typeface="Myriad Pro"/>
                <a:cs typeface="Myriad Pro"/>
              </a:rPr>
              <a:t>Time</a:t>
            </a:r>
            <a:endParaRPr sz="1200">
              <a:latin typeface="Myriad Pro"/>
              <a:cs typeface="Myriad Pr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03479" y="2970449"/>
            <a:ext cx="2841625" cy="2777490"/>
            <a:chOff x="7603479" y="2970449"/>
            <a:chExt cx="2841625" cy="2777490"/>
          </a:xfrm>
        </p:grpSpPr>
        <p:sp>
          <p:nvSpPr>
            <p:cNvPr id="19" name="object 19"/>
            <p:cNvSpPr/>
            <p:nvPr/>
          </p:nvSpPr>
          <p:spPr>
            <a:xfrm>
              <a:off x="7611086" y="2978057"/>
              <a:ext cx="219075" cy="115570"/>
            </a:xfrm>
            <a:custGeom>
              <a:avLst/>
              <a:gdLst/>
              <a:ahLst/>
              <a:cxnLst/>
              <a:rect l="l" t="t" r="r" b="b"/>
              <a:pathLst>
                <a:path w="219075" h="115569">
                  <a:moveTo>
                    <a:pt x="104594" y="0"/>
                  </a:moveTo>
                  <a:lnTo>
                    <a:pt x="0" y="115312"/>
                  </a:lnTo>
                </a:path>
                <a:path w="219075" h="115569">
                  <a:moveTo>
                    <a:pt x="104594" y="0"/>
                  </a:moveTo>
                  <a:lnTo>
                    <a:pt x="218599" y="115312"/>
                  </a:lnTo>
                </a:path>
              </a:pathLst>
            </a:custGeom>
            <a:ln w="15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25102" y="5740049"/>
              <a:ext cx="2719705" cy="0"/>
            </a:xfrm>
            <a:custGeom>
              <a:avLst/>
              <a:gdLst/>
              <a:ahLst/>
              <a:cxnLst/>
              <a:rect l="l" t="t" r="r" b="b"/>
              <a:pathLst>
                <a:path w="2719704">
                  <a:moveTo>
                    <a:pt x="0" y="0"/>
                  </a:moveTo>
                  <a:lnTo>
                    <a:pt x="2719489" y="0"/>
                  </a:lnTo>
                </a:path>
              </a:pathLst>
            </a:custGeom>
            <a:ln w="1520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20388" y="2984619"/>
              <a:ext cx="0" cy="2750820"/>
            </a:xfrm>
            <a:custGeom>
              <a:avLst/>
              <a:gdLst/>
              <a:ahLst/>
              <a:cxnLst/>
              <a:rect l="l" t="t" r="r" b="b"/>
              <a:pathLst>
                <a:path h="2750820">
                  <a:moveTo>
                    <a:pt x="0" y="2750680"/>
                  </a:moveTo>
                  <a:lnTo>
                    <a:pt x="0" y="0"/>
                  </a:lnTo>
                </a:path>
              </a:pathLst>
            </a:custGeom>
            <a:ln w="152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Little’s</a:t>
            </a:r>
            <a:r>
              <a:rPr spc="-204" dirty="0"/>
              <a:t> </a:t>
            </a:r>
            <a:r>
              <a:rPr spc="-25" dirty="0"/>
              <a:t>Law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73550" y="1585064"/>
            <a:ext cx="3505200" cy="355600"/>
            <a:chOff x="4273550" y="1585064"/>
            <a:chExt cx="3505200" cy="355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3550" y="1629514"/>
              <a:ext cx="698500" cy="3111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18000" y="1703910"/>
              <a:ext cx="495934" cy="118110"/>
            </a:xfrm>
            <a:custGeom>
              <a:avLst/>
              <a:gdLst/>
              <a:ahLst/>
              <a:cxnLst/>
              <a:rect l="l" t="t" r="r" b="b"/>
              <a:pathLst>
                <a:path w="495935" h="118110">
                  <a:moveTo>
                    <a:pt x="394590" y="0"/>
                  </a:moveTo>
                  <a:lnTo>
                    <a:pt x="386814" y="2045"/>
                  </a:lnTo>
                  <a:lnTo>
                    <a:pt x="379746" y="14163"/>
                  </a:lnTo>
                  <a:lnTo>
                    <a:pt x="381792" y="21939"/>
                  </a:lnTo>
                  <a:lnTo>
                    <a:pt x="423475" y="46254"/>
                  </a:lnTo>
                  <a:lnTo>
                    <a:pt x="470451" y="46254"/>
                  </a:lnTo>
                  <a:lnTo>
                    <a:pt x="470449" y="71654"/>
                  </a:lnTo>
                  <a:lnTo>
                    <a:pt x="423472" y="71654"/>
                  </a:lnTo>
                  <a:lnTo>
                    <a:pt x="381792" y="95967"/>
                  </a:lnTo>
                  <a:lnTo>
                    <a:pt x="379745" y="103745"/>
                  </a:lnTo>
                  <a:lnTo>
                    <a:pt x="386814" y="115862"/>
                  </a:lnTo>
                  <a:lnTo>
                    <a:pt x="394590" y="117908"/>
                  </a:lnTo>
                  <a:lnTo>
                    <a:pt x="473882" y="71654"/>
                  </a:lnTo>
                  <a:lnTo>
                    <a:pt x="470449" y="71654"/>
                  </a:lnTo>
                  <a:lnTo>
                    <a:pt x="473884" y="71653"/>
                  </a:lnTo>
                  <a:lnTo>
                    <a:pt x="495654" y="58954"/>
                  </a:lnTo>
                  <a:lnTo>
                    <a:pt x="394590" y="0"/>
                  </a:lnTo>
                  <a:close/>
                </a:path>
                <a:path w="495935" h="118110">
                  <a:moveTo>
                    <a:pt x="445245" y="58953"/>
                  </a:moveTo>
                  <a:lnTo>
                    <a:pt x="423472" y="71654"/>
                  </a:lnTo>
                  <a:lnTo>
                    <a:pt x="470449" y="71654"/>
                  </a:lnTo>
                  <a:lnTo>
                    <a:pt x="470449" y="69923"/>
                  </a:lnTo>
                  <a:lnTo>
                    <a:pt x="464050" y="69923"/>
                  </a:lnTo>
                  <a:lnTo>
                    <a:pt x="445245" y="58953"/>
                  </a:lnTo>
                  <a:close/>
                </a:path>
                <a:path w="495935" h="118110">
                  <a:moveTo>
                    <a:pt x="0" y="46253"/>
                  </a:moveTo>
                  <a:lnTo>
                    <a:pt x="0" y="71653"/>
                  </a:lnTo>
                  <a:lnTo>
                    <a:pt x="423474" y="71653"/>
                  </a:lnTo>
                  <a:lnTo>
                    <a:pt x="445245" y="58953"/>
                  </a:lnTo>
                  <a:lnTo>
                    <a:pt x="423475" y="46254"/>
                  </a:lnTo>
                  <a:lnTo>
                    <a:pt x="0" y="46253"/>
                  </a:lnTo>
                  <a:close/>
                </a:path>
                <a:path w="495935" h="118110">
                  <a:moveTo>
                    <a:pt x="464050" y="47984"/>
                  </a:moveTo>
                  <a:lnTo>
                    <a:pt x="445245" y="58953"/>
                  </a:lnTo>
                  <a:lnTo>
                    <a:pt x="464050" y="69923"/>
                  </a:lnTo>
                  <a:lnTo>
                    <a:pt x="464050" y="47984"/>
                  </a:lnTo>
                  <a:close/>
                </a:path>
                <a:path w="495935" h="118110">
                  <a:moveTo>
                    <a:pt x="470451" y="47984"/>
                  </a:moveTo>
                  <a:lnTo>
                    <a:pt x="464050" y="47984"/>
                  </a:lnTo>
                  <a:lnTo>
                    <a:pt x="464050" y="69923"/>
                  </a:lnTo>
                  <a:lnTo>
                    <a:pt x="470449" y="69923"/>
                  </a:lnTo>
                  <a:lnTo>
                    <a:pt x="470451" y="47984"/>
                  </a:lnTo>
                  <a:close/>
                </a:path>
                <a:path w="495935" h="118110">
                  <a:moveTo>
                    <a:pt x="423475" y="46254"/>
                  </a:moveTo>
                  <a:lnTo>
                    <a:pt x="445245" y="58953"/>
                  </a:lnTo>
                  <a:lnTo>
                    <a:pt x="464050" y="47984"/>
                  </a:lnTo>
                  <a:lnTo>
                    <a:pt x="470451" y="47984"/>
                  </a:lnTo>
                  <a:lnTo>
                    <a:pt x="470451" y="46254"/>
                  </a:lnTo>
                  <a:lnTo>
                    <a:pt x="423475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50" y="1585064"/>
              <a:ext cx="698500" cy="3111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24700" y="1659460"/>
              <a:ext cx="495934" cy="118110"/>
            </a:xfrm>
            <a:custGeom>
              <a:avLst/>
              <a:gdLst/>
              <a:ahLst/>
              <a:cxnLst/>
              <a:rect l="l" t="t" r="r" b="b"/>
              <a:pathLst>
                <a:path w="495934" h="118110">
                  <a:moveTo>
                    <a:pt x="394590" y="0"/>
                  </a:moveTo>
                  <a:lnTo>
                    <a:pt x="386814" y="2045"/>
                  </a:lnTo>
                  <a:lnTo>
                    <a:pt x="379746" y="14163"/>
                  </a:lnTo>
                  <a:lnTo>
                    <a:pt x="381792" y="21939"/>
                  </a:lnTo>
                  <a:lnTo>
                    <a:pt x="423475" y="46254"/>
                  </a:lnTo>
                  <a:lnTo>
                    <a:pt x="470451" y="46254"/>
                  </a:lnTo>
                  <a:lnTo>
                    <a:pt x="470449" y="71654"/>
                  </a:lnTo>
                  <a:lnTo>
                    <a:pt x="423472" y="71654"/>
                  </a:lnTo>
                  <a:lnTo>
                    <a:pt x="381792" y="95967"/>
                  </a:lnTo>
                  <a:lnTo>
                    <a:pt x="379745" y="103745"/>
                  </a:lnTo>
                  <a:lnTo>
                    <a:pt x="386814" y="115862"/>
                  </a:lnTo>
                  <a:lnTo>
                    <a:pt x="394590" y="117908"/>
                  </a:lnTo>
                  <a:lnTo>
                    <a:pt x="473882" y="71654"/>
                  </a:lnTo>
                  <a:lnTo>
                    <a:pt x="470449" y="71654"/>
                  </a:lnTo>
                  <a:lnTo>
                    <a:pt x="473884" y="71653"/>
                  </a:lnTo>
                  <a:lnTo>
                    <a:pt x="495654" y="58954"/>
                  </a:lnTo>
                  <a:lnTo>
                    <a:pt x="394590" y="0"/>
                  </a:lnTo>
                  <a:close/>
                </a:path>
                <a:path w="495934" h="118110">
                  <a:moveTo>
                    <a:pt x="445245" y="58953"/>
                  </a:moveTo>
                  <a:lnTo>
                    <a:pt x="423472" y="71654"/>
                  </a:lnTo>
                  <a:lnTo>
                    <a:pt x="470449" y="71654"/>
                  </a:lnTo>
                  <a:lnTo>
                    <a:pt x="470449" y="69923"/>
                  </a:lnTo>
                  <a:lnTo>
                    <a:pt x="464050" y="69923"/>
                  </a:lnTo>
                  <a:lnTo>
                    <a:pt x="445245" y="58953"/>
                  </a:lnTo>
                  <a:close/>
                </a:path>
                <a:path w="495934" h="118110">
                  <a:moveTo>
                    <a:pt x="0" y="46253"/>
                  </a:moveTo>
                  <a:lnTo>
                    <a:pt x="0" y="71653"/>
                  </a:lnTo>
                  <a:lnTo>
                    <a:pt x="423474" y="71653"/>
                  </a:lnTo>
                  <a:lnTo>
                    <a:pt x="445245" y="58953"/>
                  </a:lnTo>
                  <a:lnTo>
                    <a:pt x="423475" y="46254"/>
                  </a:lnTo>
                  <a:lnTo>
                    <a:pt x="0" y="46253"/>
                  </a:lnTo>
                  <a:close/>
                </a:path>
                <a:path w="495934" h="118110">
                  <a:moveTo>
                    <a:pt x="464050" y="47984"/>
                  </a:moveTo>
                  <a:lnTo>
                    <a:pt x="445245" y="58953"/>
                  </a:lnTo>
                  <a:lnTo>
                    <a:pt x="464050" y="69923"/>
                  </a:lnTo>
                  <a:lnTo>
                    <a:pt x="464050" y="47984"/>
                  </a:lnTo>
                  <a:close/>
                </a:path>
                <a:path w="495934" h="118110">
                  <a:moveTo>
                    <a:pt x="470451" y="47984"/>
                  </a:moveTo>
                  <a:lnTo>
                    <a:pt x="464050" y="47984"/>
                  </a:lnTo>
                  <a:lnTo>
                    <a:pt x="464050" y="69923"/>
                  </a:lnTo>
                  <a:lnTo>
                    <a:pt x="470449" y="69923"/>
                  </a:lnTo>
                  <a:lnTo>
                    <a:pt x="470451" y="47984"/>
                  </a:lnTo>
                  <a:close/>
                </a:path>
                <a:path w="495934" h="118110">
                  <a:moveTo>
                    <a:pt x="423475" y="46254"/>
                  </a:moveTo>
                  <a:lnTo>
                    <a:pt x="445245" y="58953"/>
                  </a:lnTo>
                  <a:lnTo>
                    <a:pt x="464050" y="47984"/>
                  </a:lnTo>
                  <a:lnTo>
                    <a:pt x="470451" y="47984"/>
                  </a:lnTo>
                  <a:lnTo>
                    <a:pt x="470451" y="46254"/>
                  </a:lnTo>
                  <a:lnTo>
                    <a:pt x="423475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45257" y="1585064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arrivals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6484" y="1572364"/>
            <a:ext cx="104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departures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94250" y="1096114"/>
            <a:ext cx="2381250" cy="1308100"/>
            <a:chOff x="4794250" y="1096114"/>
            <a:chExt cx="2381250" cy="13081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250" y="1096114"/>
              <a:ext cx="2381250" cy="1308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5600" y="1261214"/>
              <a:ext cx="933450" cy="1041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3127" y="1119084"/>
              <a:ext cx="2282573" cy="12134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43127" y="1119084"/>
              <a:ext cx="2282825" cy="1213485"/>
            </a:xfrm>
            <a:custGeom>
              <a:avLst/>
              <a:gdLst/>
              <a:ahLst/>
              <a:cxnLst/>
              <a:rect l="l" t="t" r="r" b="b"/>
              <a:pathLst>
                <a:path w="2282825" h="1213485">
                  <a:moveTo>
                    <a:pt x="207724" y="399520"/>
                  </a:moveTo>
                  <a:lnTo>
                    <a:pt x="204555" y="357596"/>
                  </a:lnTo>
                  <a:lnTo>
                    <a:pt x="210544" y="316940"/>
                  </a:lnTo>
                  <a:lnTo>
                    <a:pt x="225064" y="278150"/>
                  </a:lnTo>
                  <a:lnTo>
                    <a:pt x="247486" y="241823"/>
                  </a:lnTo>
                  <a:lnTo>
                    <a:pt x="277182" y="208558"/>
                  </a:lnTo>
                  <a:lnTo>
                    <a:pt x="313525" y="178953"/>
                  </a:lnTo>
                  <a:lnTo>
                    <a:pt x="355886" y="153605"/>
                  </a:lnTo>
                  <a:lnTo>
                    <a:pt x="403636" y="133113"/>
                  </a:lnTo>
                  <a:lnTo>
                    <a:pt x="456149" y="118074"/>
                  </a:lnTo>
                  <a:lnTo>
                    <a:pt x="512795" y="109088"/>
                  </a:lnTo>
                  <a:lnTo>
                    <a:pt x="560264" y="106733"/>
                  </a:lnTo>
                  <a:lnTo>
                    <a:pt x="607433" y="108949"/>
                  </a:lnTo>
                  <a:lnTo>
                    <a:pt x="653684" y="115647"/>
                  </a:lnTo>
                  <a:lnTo>
                    <a:pt x="698402" y="126736"/>
                  </a:lnTo>
                  <a:lnTo>
                    <a:pt x="740969" y="142128"/>
                  </a:lnTo>
                  <a:lnTo>
                    <a:pt x="768703" y="111282"/>
                  </a:lnTo>
                  <a:lnTo>
                    <a:pt x="802583" y="85245"/>
                  </a:lnTo>
                  <a:lnTo>
                    <a:pt x="841532" y="64254"/>
                  </a:lnTo>
                  <a:lnTo>
                    <a:pt x="884478" y="48549"/>
                  </a:lnTo>
                  <a:lnTo>
                    <a:pt x="930344" y="38368"/>
                  </a:lnTo>
                  <a:lnTo>
                    <a:pt x="978055" y="33950"/>
                  </a:lnTo>
                  <a:lnTo>
                    <a:pt x="1026539" y="35533"/>
                  </a:lnTo>
                  <a:lnTo>
                    <a:pt x="1074718" y="43355"/>
                  </a:lnTo>
                  <a:lnTo>
                    <a:pt x="1121519" y="57656"/>
                  </a:lnTo>
                  <a:lnTo>
                    <a:pt x="1171904" y="82470"/>
                  </a:lnTo>
                  <a:lnTo>
                    <a:pt x="1186918" y="92436"/>
                  </a:lnTo>
                  <a:lnTo>
                    <a:pt x="1215937" y="60158"/>
                  </a:lnTo>
                  <a:lnTo>
                    <a:pt x="1253085" y="34325"/>
                  </a:lnTo>
                  <a:lnTo>
                    <a:pt x="1296508" y="15389"/>
                  </a:lnTo>
                  <a:lnTo>
                    <a:pt x="1344351" y="3797"/>
                  </a:lnTo>
                  <a:lnTo>
                    <a:pt x="1394759" y="0"/>
                  </a:lnTo>
                  <a:lnTo>
                    <a:pt x="1445879" y="4445"/>
                  </a:lnTo>
                  <a:lnTo>
                    <a:pt x="1495855" y="17584"/>
                  </a:lnTo>
                  <a:lnTo>
                    <a:pt x="1539835" y="38320"/>
                  </a:lnTo>
                  <a:lnTo>
                    <a:pt x="1576197" y="65730"/>
                  </a:lnTo>
                  <a:lnTo>
                    <a:pt x="1613568" y="39697"/>
                  </a:lnTo>
                  <a:lnTo>
                    <a:pt x="1656069" y="20160"/>
                  </a:lnTo>
                  <a:lnTo>
                    <a:pt x="1702246" y="7206"/>
                  </a:lnTo>
                  <a:lnTo>
                    <a:pt x="1750647" y="922"/>
                  </a:lnTo>
                  <a:lnTo>
                    <a:pt x="1799819" y="1393"/>
                  </a:lnTo>
                  <a:lnTo>
                    <a:pt x="1848310" y="8707"/>
                  </a:lnTo>
                  <a:lnTo>
                    <a:pt x="1894666" y="22950"/>
                  </a:lnTo>
                  <a:lnTo>
                    <a:pt x="1937436" y="44208"/>
                  </a:lnTo>
                  <a:lnTo>
                    <a:pt x="1968618" y="66924"/>
                  </a:lnTo>
                  <a:lnTo>
                    <a:pt x="2012369" y="121750"/>
                  </a:lnTo>
                  <a:lnTo>
                    <a:pt x="2023955" y="152627"/>
                  </a:lnTo>
                  <a:lnTo>
                    <a:pt x="2077177" y="167441"/>
                  </a:lnTo>
                  <a:lnTo>
                    <a:pt x="2123838" y="188991"/>
                  </a:lnTo>
                  <a:lnTo>
                    <a:pt x="2163146" y="216268"/>
                  </a:lnTo>
                  <a:lnTo>
                    <a:pt x="2194304" y="248265"/>
                  </a:lnTo>
                  <a:lnTo>
                    <a:pt x="2216518" y="283974"/>
                  </a:lnTo>
                  <a:lnTo>
                    <a:pt x="2228995" y="322387"/>
                  </a:lnTo>
                  <a:lnTo>
                    <a:pt x="2230938" y="362495"/>
                  </a:lnTo>
                  <a:lnTo>
                    <a:pt x="2221554" y="403291"/>
                  </a:lnTo>
                  <a:lnTo>
                    <a:pt x="2218816" y="410116"/>
                  </a:lnTo>
                  <a:lnTo>
                    <a:pt x="2215753" y="416865"/>
                  </a:lnTo>
                  <a:lnTo>
                    <a:pt x="2212369" y="423534"/>
                  </a:lnTo>
                  <a:lnTo>
                    <a:pt x="2208665" y="430115"/>
                  </a:lnTo>
                  <a:lnTo>
                    <a:pt x="2240278" y="465477"/>
                  </a:lnTo>
                  <a:lnTo>
                    <a:pt x="2263043" y="503040"/>
                  </a:lnTo>
                  <a:lnTo>
                    <a:pt x="2277096" y="542056"/>
                  </a:lnTo>
                  <a:lnTo>
                    <a:pt x="2282573" y="581778"/>
                  </a:lnTo>
                  <a:lnTo>
                    <a:pt x="2279608" y="621458"/>
                  </a:lnTo>
                  <a:lnTo>
                    <a:pt x="2268337" y="660349"/>
                  </a:lnTo>
                  <a:lnTo>
                    <a:pt x="2248896" y="697704"/>
                  </a:lnTo>
                  <a:lnTo>
                    <a:pt x="2221419" y="732776"/>
                  </a:lnTo>
                  <a:lnTo>
                    <a:pt x="2186043" y="764817"/>
                  </a:lnTo>
                  <a:lnTo>
                    <a:pt x="2142902" y="793079"/>
                  </a:lnTo>
                  <a:lnTo>
                    <a:pt x="2104775" y="811591"/>
                  </a:lnTo>
                  <a:lnTo>
                    <a:pt x="2063857" y="826361"/>
                  </a:lnTo>
                  <a:lnTo>
                    <a:pt x="2020671" y="837229"/>
                  </a:lnTo>
                  <a:lnTo>
                    <a:pt x="1975737" y="844037"/>
                  </a:lnTo>
                  <a:lnTo>
                    <a:pt x="1970379" y="883708"/>
                  </a:lnTo>
                  <a:lnTo>
                    <a:pt x="1955785" y="920991"/>
                  </a:lnTo>
                  <a:lnTo>
                    <a:pt x="1932824" y="955268"/>
                  </a:lnTo>
                  <a:lnTo>
                    <a:pt x="1902366" y="985918"/>
                  </a:lnTo>
                  <a:lnTo>
                    <a:pt x="1865279" y="1012324"/>
                  </a:lnTo>
                  <a:lnTo>
                    <a:pt x="1822433" y="1033866"/>
                  </a:lnTo>
                  <a:lnTo>
                    <a:pt x="1774696" y="1049926"/>
                  </a:lnTo>
                  <a:lnTo>
                    <a:pt x="1722937" y="1059885"/>
                  </a:lnTo>
                  <a:lnTo>
                    <a:pt x="1668026" y="1063125"/>
                  </a:lnTo>
                  <a:lnTo>
                    <a:pt x="1626106" y="1060788"/>
                  </a:lnTo>
                  <a:lnTo>
                    <a:pt x="1585215" y="1054344"/>
                  </a:lnTo>
                  <a:lnTo>
                    <a:pt x="1545927" y="1043914"/>
                  </a:lnTo>
                  <a:lnTo>
                    <a:pt x="1508813" y="1029620"/>
                  </a:lnTo>
                  <a:lnTo>
                    <a:pt x="1489858" y="1065398"/>
                  </a:lnTo>
                  <a:lnTo>
                    <a:pt x="1464555" y="1097960"/>
                  </a:lnTo>
                  <a:lnTo>
                    <a:pt x="1433591" y="1127040"/>
                  </a:lnTo>
                  <a:lnTo>
                    <a:pt x="1397653" y="1152370"/>
                  </a:lnTo>
                  <a:lnTo>
                    <a:pt x="1357429" y="1173683"/>
                  </a:lnTo>
                  <a:lnTo>
                    <a:pt x="1313605" y="1190713"/>
                  </a:lnTo>
                  <a:lnTo>
                    <a:pt x="1266870" y="1203192"/>
                  </a:lnTo>
                  <a:lnTo>
                    <a:pt x="1217909" y="1210854"/>
                  </a:lnTo>
                  <a:lnTo>
                    <a:pt x="1167411" y="1213430"/>
                  </a:lnTo>
                  <a:lnTo>
                    <a:pt x="1116062" y="1210655"/>
                  </a:lnTo>
                  <a:lnTo>
                    <a:pt x="1064550" y="1202261"/>
                  </a:lnTo>
                  <a:lnTo>
                    <a:pt x="1007547" y="1185718"/>
                  </a:lnTo>
                  <a:lnTo>
                    <a:pt x="955659" y="1162507"/>
                  </a:lnTo>
                  <a:lnTo>
                    <a:pt x="909977" y="1133215"/>
                  </a:lnTo>
                  <a:lnTo>
                    <a:pt x="871591" y="1098430"/>
                  </a:lnTo>
                  <a:lnTo>
                    <a:pt x="826159" y="1115583"/>
                  </a:lnTo>
                  <a:lnTo>
                    <a:pt x="779210" y="1128231"/>
                  </a:lnTo>
                  <a:lnTo>
                    <a:pt x="731270" y="1136471"/>
                  </a:lnTo>
                  <a:lnTo>
                    <a:pt x="682861" y="1140396"/>
                  </a:lnTo>
                  <a:lnTo>
                    <a:pt x="634508" y="1140103"/>
                  </a:lnTo>
                  <a:lnTo>
                    <a:pt x="586734" y="1135684"/>
                  </a:lnTo>
                  <a:lnTo>
                    <a:pt x="540064" y="1127237"/>
                  </a:lnTo>
                  <a:lnTo>
                    <a:pt x="495021" y="1114854"/>
                  </a:lnTo>
                  <a:lnTo>
                    <a:pt x="452130" y="1098632"/>
                  </a:lnTo>
                  <a:lnTo>
                    <a:pt x="411913" y="1078664"/>
                  </a:lnTo>
                  <a:lnTo>
                    <a:pt x="374896" y="1055046"/>
                  </a:lnTo>
                  <a:lnTo>
                    <a:pt x="341601" y="1027872"/>
                  </a:lnTo>
                  <a:lnTo>
                    <a:pt x="312553" y="997238"/>
                  </a:lnTo>
                  <a:lnTo>
                    <a:pt x="308247" y="991908"/>
                  </a:lnTo>
                  <a:lnTo>
                    <a:pt x="255144" y="991991"/>
                  </a:lnTo>
                  <a:lnTo>
                    <a:pt x="205029" y="983653"/>
                  </a:lnTo>
                  <a:lnTo>
                    <a:pt x="159435" y="967770"/>
                  </a:lnTo>
                  <a:lnTo>
                    <a:pt x="119895" y="945214"/>
                  </a:lnTo>
                  <a:lnTo>
                    <a:pt x="87940" y="916861"/>
                  </a:lnTo>
                  <a:lnTo>
                    <a:pt x="65105" y="883585"/>
                  </a:lnTo>
                  <a:lnTo>
                    <a:pt x="52920" y="846260"/>
                  </a:lnTo>
                  <a:lnTo>
                    <a:pt x="52539" y="810021"/>
                  </a:lnTo>
                  <a:lnTo>
                    <a:pt x="62870" y="774980"/>
                  </a:lnTo>
                  <a:lnTo>
                    <a:pt x="83359" y="742352"/>
                  </a:lnTo>
                  <a:lnTo>
                    <a:pt x="113453" y="713352"/>
                  </a:lnTo>
                  <a:lnTo>
                    <a:pt x="64995" y="685785"/>
                  </a:lnTo>
                  <a:lnTo>
                    <a:pt x="29412" y="651117"/>
                  </a:lnTo>
                  <a:lnTo>
                    <a:pt x="7486" y="611526"/>
                  </a:lnTo>
                  <a:lnTo>
                    <a:pt x="0" y="569188"/>
                  </a:lnTo>
                  <a:lnTo>
                    <a:pt x="7733" y="526280"/>
                  </a:lnTo>
                  <a:lnTo>
                    <a:pt x="31467" y="484979"/>
                  </a:lnTo>
                  <a:lnTo>
                    <a:pt x="64063" y="453624"/>
                  </a:lnTo>
                  <a:lnTo>
                    <a:pt x="105229" y="428975"/>
                  </a:lnTo>
                  <a:lnTo>
                    <a:pt x="153098" y="411908"/>
                  </a:lnTo>
                  <a:lnTo>
                    <a:pt x="205804" y="403298"/>
                  </a:lnTo>
                  <a:lnTo>
                    <a:pt x="207724" y="399520"/>
                  </a:lnTo>
                  <a:close/>
                </a:path>
                <a:path w="2282825" h="1213485">
                  <a:moveTo>
                    <a:pt x="249570" y="731005"/>
                  </a:moveTo>
                  <a:lnTo>
                    <a:pt x="214682" y="731045"/>
                  </a:lnTo>
                  <a:lnTo>
                    <a:pt x="180382" y="727263"/>
                  </a:lnTo>
                  <a:lnTo>
                    <a:pt x="147259" y="719758"/>
                  </a:lnTo>
                  <a:lnTo>
                    <a:pt x="115899" y="708629"/>
                  </a:lnTo>
                </a:path>
                <a:path w="2282825" h="1213485">
                  <a:moveTo>
                    <a:pt x="367511" y="975877"/>
                  </a:moveTo>
                  <a:lnTo>
                    <a:pt x="353280" y="979592"/>
                  </a:lnTo>
                  <a:lnTo>
                    <a:pt x="338757" y="982622"/>
                  </a:lnTo>
                  <a:lnTo>
                    <a:pt x="323990" y="984956"/>
                  </a:lnTo>
                  <a:lnTo>
                    <a:pt x="309027" y="986586"/>
                  </a:lnTo>
                </a:path>
                <a:path w="2282825" h="1213485">
                  <a:moveTo>
                    <a:pt x="871461" y="1093540"/>
                  </a:moveTo>
                  <a:lnTo>
                    <a:pt x="861313" y="1081853"/>
                  </a:lnTo>
                  <a:lnTo>
                    <a:pt x="852044" y="1069798"/>
                  </a:lnTo>
                  <a:lnTo>
                    <a:pt x="843674" y="1057401"/>
                  </a:lnTo>
                  <a:lnTo>
                    <a:pt x="836222" y="1044688"/>
                  </a:lnTo>
                </a:path>
                <a:path w="2282825" h="1213485">
                  <a:moveTo>
                    <a:pt x="1523113" y="971722"/>
                  </a:moveTo>
                  <a:lnTo>
                    <a:pt x="1521064" y="985311"/>
                  </a:lnTo>
                  <a:lnTo>
                    <a:pt x="1518030" y="998793"/>
                  </a:lnTo>
                  <a:lnTo>
                    <a:pt x="1514021" y="1012140"/>
                  </a:lnTo>
                  <a:lnTo>
                    <a:pt x="1509043" y="1025324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1263" y="1754840"/>
              <a:ext cx="181102" cy="2098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50859" y="1180872"/>
              <a:ext cx="2000250" cy="440690"/>
            </a:xfrm>
            <a:custGeom>
              <a:avLst/>
              <a:gdLst/>
              <a:ahLst/>
              <a:cxnLst/>
              <a:rect l="l" t="t" r="r" b="b"/>
              <a:pathLst>
                <a:path w="2000250" h="440690">
                  <a:moveTo>
                    <a:pt x="1999857" y="365358"/>
                  </a:moveTo>
                  <a:lnTo>
                    <a:pt x="1985351" y="386451"/>
                  </a:lnTo>
                  <a:lnTo>
                    <a:pt x="1967654" y="406129"/>
                  </a:lnTo>
                  <a:lnTo>
                    <a:pt x="1946959" y="424201"/>
                  </a:lnTo>
                  <a:lnTo>
                    <a:pt x="1923458" y="440478"/>
                  </a:lnTo>
                </a:path>
                <a:path w="2000250" h="440690">
                  <a:moveTo>
                    <a:pt x="1816535" y="86627"/>
                  </a:moveTo>
                  <a:lnTo>
                    <a:pt x="1818430" y="95436"/>
                  </a:lnTo>
                  <a:lnTo>
                    <a:pt x="1819735" y="104296"/>
                  </a:lnTo>
                  <a:lnTo>
                    <a:pt x="1820448" y="113190"/>
                  </a:lnTo>
                  <a:lnTo>
                    <a:pt x="1820569" y="122104"/>
                  </a:lnTo>
                </a:path>
                <a:path w="2000250" h="440690">
                  <a:moveTo>
                    <a:pt x="1328627" y="45244"/>
                  </a:moveTo>
                  <a:lnTo>
                    <a:pt x="1336691" y="33187"/>
                  </a:lnTo>
                  <a:lnTo>
                    <a:pt x="1345928" y="21598"/>
                  </a:lnTo>
                  <a:lnTo>
                    <a:pt x="1356299" y="10521"/>
                  </a:lnTo>
                  <a:lnTo>
                    <a:pt x="1367765" y="0"/>
                  </a:lnTo>
                </a:path>
                <a:path w="2000250" h="440690">
                  <a:moveTo>
                    <a:pt x="962563" y="66806"/>
                  </a:moveTo>
                  <a:lnTo>
                    <a:pt x="966039" y="56745"/>
                  </a:lnTo>
                  <a:lnTo>
                    <a:pt x="970366" y="46869"/>
                  </a:lnTo>
                  <a:lnTo>
                    <a:pt x="975531" y="37206"/>
                  </a:lnTo>
                  <a:lnTo>
                    <a:pt x="981519" y="27786"/>
                  </a:lnTo>
                </a:path>
                <a:path w="2000250" h="440690">
                  <a:moveTo>
                    <a:pt x="532965" y="80057"/>
                  </a:moveTo>
                  <a:lnTo>
                    <a:pt x="551281" y="88377"/>
                  </a:lnTo>
                  <a:lnTo>
                    <a:pt x="568850" y="97477"/>
                  </a:lnTo>
                  <a:lnTo>
                    <a:pt x="585625" y="107332"/>
                  </a:lnTo>
                  <a:lnTo>
                    <a:pt x="601559" y="117914"/>
                  </a:lnTo>
                </a:path>
                <a:path w="2000250" h="440690">
                  <a:moveTo>
                    <a:pt x="11970" y="377571"/>
                  </a:moveTo>
                  <a:lnTo>
                    <a:pt x="8163" y="367748"/>
                  </a:lnTo>
                  <a:lnTo>
                    <a:pt x="4897" y="357827"/>
                  </a:lnTo>
                  <a:lnTo>
                    <a:pt x="2174" y="347822"/>
                  </a:lnTo>
                  <a:lnTo>
                    <a:pt x="0" y="337742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742171" y="1381864"/>
            <a:ext cx="32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32350" y="1540614"/>
            <a:ext cx="2609850" cy="1149350"/>
            <a:chOff x="4832350" y="1540614"/>
            <a:chExt cx="2609850" cy="114935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9150" y="1540614"/>
              <a:ext cx="273050" cy="4508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26300" y="1566014"/>
              <a:ext cx="160655" cy="351790"/>
            </a:xfrm>
            <a:custGeom>
              <a:avLst/>
              <a:gdLst/>
              <a:ahLst/>
              <a:cxnLst/>
              <a:rect l="l" t="t" r="r" b="b"/>
              <a:pathLst>
                <a:path w="160654" h="351789">
                  <a:moveTo>
                    <a:pt x="160581" y="0"/>
                  </a:moveTo>
                  <a:lnTo>
                    <a:pt x="0" y="35175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45028" y="2462274"/>
              <a:ext cx="2248535" cy="100330"/>
            </a:xfrm>
            <a:custGeom>
              <a:avLst/>
              <a:gdLst/>
              <a:ahLst/>
              <a:cxnLst/>
              <a:rect l="l" t="t" r="r" b="b"/>
              <a:pathLst>
                <a:path w="2248534" h="100330">
                  <a:moveTo>
                    <a:pt x="85522" y="0"/>
                  </a:moveTo>
                  <a:lnTo>
                    <a:pt x="0" y="49889"/>
                  </a:lnTo>
                  <a:lnTo>
                    <a:pt x="85522" y="99778"/>
                  </a:lnTo>
                  <a:lnTo>
                    <a:pt x="88440" y="99010"/>
                  </a:lnTo>
                  <a:lnTo>
                    <a:pt x="91090" y="94466"/>
                  </a:lnTo>
                  <a:lnTo>
                    <a:pt x="90322" y="91550"/>
                  </a:lnTo>
                  <a:lnTo>
                    <a:pt x="27067" y="54651"/>
                  </a:lnTo>
                  <a:lnTo>
                    <a:pt x="9462" y="54651"/>
                  </a:lnTo>
                  <a:lnTo>
                    <a:pt x="9462" y="45126"/>
                  </a:lnTo>
                  <a:lnTo>
                    <a:pt x="27067" y="45126"/>
                  </a:lnTo>
                  <a:lnTo>
                    <a:pt x="90322" y="8227"/>
                  </a:lnTo>
                  <a:lnTo>
                    <a:pt x="91090" y="5311"/>
                  </a:lnTo>
                  <a:lnTo>
                    <a:pt x="88440" y="767"/>
                  </a:lnTo>
                  <a:lnTo>
                    <a:pt x="85522" y="0"/>
                  </a:lnTo>
                  <a:close/>
                </a:path>
                <a:path w="2248534" h="100330">
                  <a:moveTo>
                    <a:pt x="2162654" y="1"/>
                  </a:moveTo>
                  <a:lnTo>
                    <a:pt x="2159739" y="768"/>
                  </a:lnTo>
                  <a:lnTo>
                    <a:pt x="2157088" y="5312"/>
                  </a:lnTo>
                  <a:lnTo>
                    <a:pt x="2157855" y="8228"/>
                  </a:lnTo>
                  <a:lnTo>
                    <a:pt x="2221111" y="45128"/>
                  </a:lnTo>
                  <a:lnTo>
                    <a:pt x="2238716" y="45128"/>
                  </a:lnTo>
                  <a:lnTo>
                    <a:pt x="2238716" y="54653"/>
                  </a:lnTo>
                  <a:lnTo>
                    <a:pt x="2221109" y="54653"/>
                  </a:lnTo>
                  <a:lnTo>
                    <a:pt x="2157855" y="91551"/>
                  </a:lnTo>
                  <a:lnTo>
                    <a:pt x="2157088" y="94467"/>
                  </a:lnTo>
                  <a:lnTo>
                    <a:pt x="2159739" y="99011"/>
                  </a:lnTo>
                  <a:lnTo>
                    <a:pt x="2162654" y="99778"/>
                  </a:lnTo>
                  <a:lnTo>
                    <a:pt x="2240014" y="54653"/>
                  </a:lnTo>
                  <a:lnTo>
                    <a:pt x="2238716" y="54653"/>
                  </a:lnTo>
                  <a:lnTo>
                    <a:pt x="2240017" y="54651"/>
                  </a:lnTo>
                  <a:lnTo>
                    <a:pt x="2248179" y="49890"/>
                  </a:lnTo>
                  <a:lnTo>
                    <a:pt x="2162654" y="1"/>
                  </a:lnTo>
                  <a:close/>
                </a:path>
                <a:path w="2248534" h="100330">
                  <a:moveTo>
                    <a:pt x="2229274" y="49890"/>
                  </a:moveTo>
                  <a:lnTo>
                    <a:pt x="2221109" y="54653"/>
                  </a:lnTo>
                  <a:lnTo>
                    <a:pt x="2238716" y="54653"/>
                  </a:lnTo>
                  <a:lnTo>
                    <a:pt x="2238716" y="54004"/>
                  </a:lnTo>
                  <a:lnTo>
                    <a:pt x="2236325" y="54002"/>
                  </a:lnTo>
                  <a:lnTo>
                    <a:pt x="2229274" y="49890"/>
                  </a:lnTo>
                  <a:close/>
                </a:path>
                <a:path w="2248534" h="100330">
                  <a:moveTo>
                    <a:pt x="27067" y="45126"/>
                  </a:moveTo>
                  <a:lnTo>
                    <a:pt x="18903" y="49889"/>
                  </a:lnTo>
                  <a:lnTo>
                    <a:pt x="27067" y="54651"/>
                  </a:lnTo>
                  <a:lnTo>
                    <a:pt x="2221111" y="54651"/>
                  </a:lnTo>
                  <a:lnTo>
                    <a:pt x="2229273" y="49889"/>
                  </a:lnTo>
                  <a:lnTo>
                    <a:pt x="2221111" y="45128"/>
                  </a:lnTo>
                  <a:lnTo>
                    <a:pt x="27067" y="45126"/>
                  </a:lnTo>
                  <a:close/>
                </a:path>
                <a:path w="2248534" h="100330">
                  <a:moveTo>
                    <a:pt x="9462" y="45126"/>
                  </a:moveTo>
                  <a:lnTo>
                    <a:pt x="9462" y="54651"/>
                  </a:lnTo>
                  <a:lnTo>
                    <a:pt x="27067" y="54651"/>
                  </a:lnTo>
                  <a:lnTo>
                    <a:pt x="25955" y="54002"/>
                  </a:lnTo>
                  <a:lnTo>
                    <a:pt x="11851" y="54002"/>
                  </a:lnTo>
                  <a:lnTo>
                    <a:pt x="11851" y="45775"/>
                  </a:lnTo>
                  <a:lnTo>
                    <a:pt x="25954" y="45775"/>
                  </a:lnTo>
                  <a:lnTo>
                    <a:pt x="27067" y="45126"/>
                  </a:lnTo>
                  <a:lnTo>
                    <a:pt x="9462" y="45126"/>
                  </a:lnTo>
                  <a:close/>
                </a:path>
                <a:path w="2248534" h="100330">
                  <a:moveTo>
                    <a:pt x="2236327" y="45775"/>
                  </a:moveTo>
                  <a:lnTo>
                    <a:pt x="2229275" y="49890"/>
                  </a:lnTo>
                  <a:lnTo>
                    <a:pt x="2236327" y="54004"/>
                  </a:lnTo>
                  <a:lnTo>
                    <a:pt x="2236327" y="45775"/>
                  </a:lnTo>
                  <a:close/>
                </a:path>
                <a:path w="2248534" h="100330">
                  <a:moveTo>
                    <a:pt x="2238716" y="45775"/>
                  </a:moveTo>
                  <a:lnTo>
                    <a:pt x="2236327" y="45775"/>
                  </a:lnTo>
                  <a:lnTo>
                    <a:pt x="2236327" y="54004"/>
                  </a:lnTo>
                  <a:lnTo>
                    <a:pt x="2238716" y="54004"/>
                  </a:lnTo>
                  <a:lnTo>
                    <a:pt x="2238716" y="45775"/>
                  </a:lnTo>
                  <a:close/>
                </a:path>
                <a:path w="2248534" h="100330">
                  <a:moveTo>
                    <a:pt x="11851" y="45775"/>
                  </a:moveTo>
                  <a:lnTo>
                    <a:pt x="11851" y="54002"/>
                  </a:lnTo>
                  <a:lnTo>
                    <a:pt x="18903" y="49889"/>
                  </a:lnTo>
                  <a:lnTo>
                    <a:pt x="11851" y="45775"/>
                  </a:lnTo>
                  <a:close/>
                </a:path>
                <a:path w="2248534" h="100330">
                  <a:moveTo>
                    <a:pt x="18903" y="49889"/>
                  </a:moveTo>
                  <a:lnTo>
                    <a:pt x="11851" y="54002"/>
                  </a:lnTo>
                  <a:lnTo>
                    <a:pt x="25955" y="54002"/>
                  </a:lnTo>
                  <a:lnTo>
                    <a:pt x="18903" y="49889"/>
                  </a:lnTo>
                  <a:close/>
                </a:path>
                <a:path w="2248534" h="100330">
                  <a:moveTo>
                    <a:pt x="2221111" y="45128"/>
                  </a:moveTo>
                  <a:lnTo>
                    <a:pt x="2229276" y="49889"/>
                  </a:lnTo>
                  <a:lnTo>
                    <a:pt x="2236327" y="45775"/>
                  </a:lnTo>
                  <a:lnTo>
                    <a:pt x="2238716" y="45775"/>
                  </a:lnTo>
                  <a:lnTo>
                    <a:pt x="2238716" y="45128"/>
                  </a:lnTo>
                  <a:lnTo>
                    <a:pt x="2221111" y="45128"/>
                  </a:lnTo>
                  <a:close/>
                </a:path>
                <a:path w="2248534" h="100330">
                  <a:moveTo>
                    <a:pt x="25954" y="45775"/>
                  </a:moveTo>
                  <a:lnTo>
                    <a:pt x="11851" y="45775"/>
                  </a:lnTo>
                  <a:lnTo>
                    <a:pt x="18903" y="49889"/>
                  </a:lnTo>
                  <a:lnTo>
                    <a:pt x="25954" y="457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45050" y="2277214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99300" y="2277214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5">
                  <a:moveTo>
                    <a:pt x="0" y="0"/>
                  </a:moveTo>
                  <a:lnTo>
                    <a:pt x="1" y="30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97550" y="2226414"/>
              <a:ext cx="317500" cy="463550"/>
            </a:xfrm>
            <a:custGeom>
              <a:avLst/>
              <a:gdLst/>
              <a:ahLst/>
              <a:cxnLst/>
              <a:rect l="l" t="t" r="r" b="b"/>
              <a:pathLst>
                <a:path w="317500" h="463550">
                  <a:moveTo>
                    <a:pt x="317500" y="0"/>
                  </a:moveTo>
                  <a:lnTo>
                    <a:pt x="0" y="0"/>
                  </a:lnTo>
                  <a:lnTo>
                    <a:pt x="0" y="463550"/>
                  </a:lnTo>
                  <a:lnTo>
                    <a:pt x="317500" y="46355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7352" y="1830174"/>
            <a:ext cx="11227435" cy="45104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577465" algn="ctr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R="125095" algn="ctr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In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any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950" spc="-125" dirty="0">
                <a:latin typeface="Gulim"/>
                <a:cs typeface="Gulim"/>
              </a:rPr>
              <a:t>stable</a:t>
            </a:r>
            <a:r>
              <a:rPr sz="2950" spc="-1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system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Average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arrival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rate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=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Average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departure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rate</a:t>
            </a:r>
            <a:endParaRPr sz="2400">
              <a:latin typeface="Gulim"/>
              <a:cs typeface="Gulim"/>
            </a:endParaRPr>
          </a:p>
          <a:p>
            <a:pPr marL="241300" marR="5080" indent="-228600">
              <a:lnSpc>
                <a:spcPts val="3000"/>
              </a:lnSpc>
              <a:spcBef>
                <a:spcPts val="11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average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number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tasks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system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(N)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is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equal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throu </a:t>
            </a:r>
            <a:r>
              <a:rPr sz="2800" spc="55" dirty="0">
                <a:latin typeface="Gulim"/>
                <a:cs typeface="Gulim"/>
              </a:rPr>
              <a:t>ghput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(B)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times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response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time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(L)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5" dirty="0">
                <a:latin typeface="Gulim"/>
                <a:cs typeface="Gulim"/>
              </a:rPr>
              <a:t>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(ops)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=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15" dirty="0">
                <a:latin typeface="Gulim"/>
                <a:cs typeface="Gulim"/>
              </a:rPr>
              <a:t>B</a:t>
            </a:r>
            <a:r>
              <a:rPr sz="2800" spc="-125" dirty="0">
                <a:latin typeface="Gulim"/>
                <a:cs typeface="Gulim"/>
              </a:rPr>
              <a:t> (ops/s)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x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L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(s)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Gulim"/>
                <a:cs typeface="Gulim"/>
              </a:rPr>
              <a:t>Regardless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bursts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requests,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variation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service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Gulim"/>
                <a:cs typeface="Gulim"/>
              </a:rPr>
              <a:t>instantaneous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spc="-25" dirty="0">
                <a:latin typeface="Gulim"/>
                <a:cs typeface="Gulim"/>
              </a:rPr>
              <a:t>variations,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but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50" dirty="0">
                <a:latin typeface="Gulim"/>
                <a:cs typeface="Gulim"/>
              </a:rPr>
              <a:t>it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60" dirty="0">
                <a:latin typeface="Gulim"/>
                <a:cs typeface="Gulim"/>
              </a:rPr>
              <a:t>washes</a:t>
            </a:r>
            <a:r>
              <a:rPr sz="2400" spc="-95" dirty="0">
                <a:latin typeface="Gulim"/>
                <a:cs typeface="Gulim"/>
              </a:rPr>
              <a:t> </a:t>
            </a:r>
            <a:r>
              <a:rPr sz="2400" spc="60" dirty="0">
                <a:latin typeface="Gulim"/>
                <a:cs typeface="Gulim"/>
              </a:rPr>
              <a:t>out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in</a:t>
            </a:r>
            <a:r>
              <a:rPr sz="2400" spc="-10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the</a:t>
            </a:r>
            <a:r>
              <a:rPr sz="2400" spc="-9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average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Overall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requests</a:t>
            </a:r>
            <a:r>
              <a:rPr sz="2400" spc="-13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match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departures</a:t>
            </a:r>
            <a:endParaRPr sz="2400">
              <a:latin typeface="Gulim"/>
              <a:cs typeface="Guli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149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I/O</a:t>
            </a:r>
            <a:r>
              <a:rPr spc="-10" dirty="0"/>
              <a:t> Performance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766" y="1008011"/>
            <a:ext cx="6016625" cy="327596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Solutions?</a:t>
            </a:r>
            <a:endParaRPr sz="26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0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Make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everything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faster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Segoe UI Symbol"/>
                <a:cs typeface="Segoe UI Symbol"/>
              </a:rPr>
              <a:t>©</a:t>
            </a:r>
            <a:endParaRPr sz="2200">
              <a:latin typeface="Segoe UI Symbol"/>
              <a:cs typeface="Segoe UI Symbol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More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Decoupled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(Parallelism)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systems</a:t>
            </a:r>
            <a:endParaRPr sz="22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latin typeface="Times New Roman"/>
                <a:cs typeface="Times New Roman"/>
              </a:rPr>
              <a:t>multiple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independent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buses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controllers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Optimize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bottleneck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increase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service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rate</a:t>
            </a:r>
            <a:endParaRPr sz="22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Use</a:t>
            </a:r>
            <a:r>
              <a:rPr sz="19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9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queue</a:t>
            </a:r>
            <a:r>
              <a:rPr sz="19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optimize</a:t>
            </a:r>
            <a:r>
              <a:rPr sz="19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9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rgbClr val="FF0000"/>
                </a:solidFill>
                <a:latin typeface="Times New Roman"/>
                <a:cs typeface="Times New Roman"/>
              </a:rPr>
              <a:t>service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Do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other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useful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work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while</a:t>
            </a:r>
            <a:r>
              <a:rPr sz="2200" spc="-10" dirty="0">
                <a:latin typeface="Times New Roman"/>
                <a:cs typeface="Times New Roman"/>
              </a:rPr>
              <a:t> waiting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766" y="4270755"/>
            <a:ext cx="5001260" cy="106807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Queues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absorb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bursts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smooth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flow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Admissions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(finite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queues)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966" y="5448808"/>
            <a:ext cx="57245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dirty="0">
                <a:latin typeface="Times New Roman"/>
                <a:cs typeface="Times New Roman"/>
              </a:rPr>
              <a:t>Limits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delays,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but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may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introduce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unfairness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and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livelock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8186" y="5876089"/>
            <a:ext cx="54419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Arial"/>
                <a:cs typeface="Arial"/>
              </a:rPr>
              <a:t>Response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Time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=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Queue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+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I/O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device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service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time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13935" y="4739439"/>
            <a:ext cx="933450" cy="615950"/>
            <a:chOff x="9913935" y="4739439"/>
            <a:chExt cx="933450" cy="615950"/>
          </a:xfrm>
        </p:grpSpPr>
        <p:sp>
          <p:nvSpPr>
            <p:cNvPr id="9" name="object 9"/>
            <p:cNvSpPr/>
            <p:nvPr/>
          </p:nvSpPr>
          <p:spPr>
            <a:xfrm>
              <a:off x="9926635" y="4752139"/>
              <a:ext cx="908050" cy="590550"/>
            </a:xfrm>
            <a:custGeom>
              <a:avLst/>
              <a:gdLst/>
              <a:ahLst/>
              <a:cxnLst/>
              <a:rect l="l" t="t" r="r" b="b"/>
              <a:pathLst>
                <a:path w="908050" h="590550">
                  <a:moveTo>
                    <a:pt x="834260" y="0"/>
                  </a:moveTo>
                  <a:lnTo>
                    <a:pt x="73789" y="0"/>
                  </a:lnTo>
                  <a:lnTo>
                    <a:pt x="45067" y="5798"/>
                  </a:lnTo>
                  <a:lnTo>
                    <a:pt x="21612" y="21612"/>
                  </a:lnTo>
                  <a:lnTo>
                    <a:pt x="5798" y="45067"/>
                  </a:lnTo>
                  <a:lnTo>
                    <a:pt x="0" y="73789"/>
                  </a:lnTo>
                  <a:lnTo>
                    <a:pt x="0" y="516761"/>
                  </a:lnTo>
                  <a:lnTo>
                    <a:pt x="5798" y="545483"/>
                  </a:lnTo>
                  <a:lnTo>
                    <a:pt x="21612" y="568937"/>
                  </a:lnTo>
                  <a:lnTo>
                    <a:pt x="45067" y="584751"/>
                  </a:lnTo>
                  <a:lnTo>
                    <a:pt x="73789" y="590549"/>
                  </a:lnTo>
                  <a:lnTo>
                    <a:pt x="834260" y="590549"/>
                  </a:lnTo>
                  <a:lnTo>
                    <a:pt x="862982" y="584751"/>
                  </a:lnTo>
                  <a:lnTo>
                    <a:pt x="886437" y="568937"/>
                  </a:lnTo>
                  <a:lnTo>
                    <a:pt x="902251" y="545483"/>
                  </a:lnTo>
                  <a:lnTo>
                    <a:pt x="908050" y="516761"/>
                  </a:lnTo>
                  <a:lnTo>
                    <a:pt x="908050" y="73789"/>
                  </a:lnTo>
                  <a:lnTo>
                    <a:pt x="902251" y="45067"/>
                  </a:lnTo>
                  <a:lnTo>
                    <a:pt x="886437" y="21612"/>
                  </a:lnTo>
                  <a:lnTo>
                    <a:pt x="862982" y="5798"/>
                  </a:lnTo>
                  <a:lnTo>
                    <a:pt x="8342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6635" y="4752139"/>
              <a:ext cx="908050" cy="590550"/>
            </a:xfrm>
            <a:custGeom>
              <a:avLst/>
              <a:gdLst/>
              <a:ahLst/>
              <a:cxnLst/>
              <a:rect l="l" t="t" r="r" b="b"/>
              <a:pathLst>
                <a:path w="908050" h="590550">
                  <a:moveTo>
                    <a:pt x="0" y="73789"/>
                  </a:moveTo>
                  <a:lnTo>
                    <a:pt x="5798" y="45067"/>
                  </a:lnTo>
                  <a:lnTo>
                    <a:pt x="21612" y="21612"/>
                  </a:lnTo>
                  <a:lnTo>
                    <a:pt x="45066" y="5798"/>
                  </a:lnTo>
                  <a:lnTo>
                    <a:pt x="73789" y="0"/>
                  </a:lnTo>
                  <a:lnTo>
                    <a:pt x="834261" y="0"/>
                  </a:lnTo>
                  <a:lnTo>
                    <a:pt x="862983" y="5798"/>
                  </a:lnTo>
                  <a:lnTo>
                    <a:pt x="886437" y="21612"/>
                  </a:lnTo>
                  <a:lnTo>
                    <a:pt x="902251" y="45067"/>
                  </a:lnTo>
                  <a:lnTo>
                    <a:pt x="908050" y="73789"/>
                  </a:lnTo>
                  <a:lnTo>
                    <a:pt x="908050" y="516760"/>
                  </a:lnTo>
                  <a:lnTo>
                    <a:pt x="902251" y="545482"/>
                  </a:lnTo>
                  <a:lnTo>
                    <a:pt x="886437" y="568937"/>
                  </a:lnTo>
                  <a:lnTo>
                    <a:pt x="862983" y="584751"/>
                  </a:lnTo>
                  <a:lnTo>
                    <a:pt x="834261" y="590550"/>
                  </a:lnTo>
                  <a:lnTo>
                    <a:pt x="73789" y="590550"/>
                  </a:lnTo>
                  <a:lnTo>
                    <a:pt x="45066" y="584751"/>
                  </a:lnTo>
                  <a:lnTo>
                    <a:pt x="21612" y="568937"/>
                  </a:lnTo>
                  <a:lnTo>
                    <a:pt x="5798" y="545482"/>
                  </a:lnTo>
                  <a:lnTo>
                    <a:pt x="0" y="516760"/>
                  </a:lnTo>
                  <a:lnTo>
                    <a:pt x="0" y="73789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18236" y="4593389"/>
            <a:ext cx="825500" cy="908050"/>
          </a:xfrm>
          <a:prstGeom prst="rect">
            <a:avLst/>
          </a:prstGeom>
          <a:solidFill>
            <a:srgbClr val="00FFFF"/>
          </a:solidFill>
          <a:ln w="25400">
            <a:solidFill>
              <a:srgbClr val="000000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87630" marR="5715">
              <a:lnSpc>
                <a:spcPts val="2100"/>
              </a:lnSpc>
              <a:spcBef>
                <a:spcPts val="1420"/>
              </a:spcBef>
            </a:pPr>
            <a:r>
              <a:rPr sz="1800" spc="-20" dirty="0">
                <a:latin typeface="Arial"/>
                <a:cs typeface="Arial"/>
              </a:rPr>
              <a:t>User </a:t>
            </a:r>
            <a:r>
              <a:rPr sz="1800" spc="-10" dirty="0">
                <a:latin typeface="Arial"/>
                <a:cs typeface="Arial"/>
              </a:rPr>
              <a:t>Thread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72385" y="4790239"/>
          <a:ext cx="774700" cy="48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53FB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453310" y="5266489"/>
            <a:ext cx="11309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10" dirty="0">
                <a:latin typeface="Arial"/>
                <a:cs typeface="Arial"/>
              </a:rPr>
              <a:t>Queue </a:t>
            </a:r>
            <a:r>
              <a:rPr sz="1800" dirty="0">
                <a:latin typeface="Arial"/>
                <a:cs typeface="Arial"/>
              </a:rPr>
              <a:t>[OS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Paths]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69135" y="4993440"/>
            <a:ext cx="590550" cy="114300"/>
          </a:xfrm>
          <a:custGeom>
            <a:avLst/>
            <a:gdLst/>
            <a:ahLst/>
            <a:cxnLst/>
            <a:rect l="l" t="t" r="r" b="b"/>
            <a:pathLst>
              <a:path w="590550" h="114300">
                <a:moveTo>
                  <a:pt x="476250" y="76199"/>
                </a:moveTo>
                <a:lnTo>
                  <a:pt x="476250" y="114300"/>
                </a:lnTo>
                <a:lnTo>
                  <a:pt x="552450" y="76200"/>
                </a:lnTo>
                <a:lnTo>
                  <a:pt x="476250" y="76199"/>
                </a:lnTo>
                <a:close/>
              </a:path>
              <a:path w="590550" h="114300">
                <a:moveTo>
                  <a:pt x="476250" y="38099"/>
                </a:moveTo>
                <a:lnTo>
                  <a:pt x="476250" y="76199"/>
                </a:lnTo>
                <a:lnTo>
                  <a:pt x="495300" y="76200"/>
                </a:lnTo>
                <a:lnTo>
                  <a:pt x="495300" y="38100"/>
                </a:lnTo>
                <a:lnTo>
                  <a:pt x="476250" y="38099"/>
                </a:lnTo>
                <a:close/>
              </a:path>
              <a:path w="590550" h="114300">
                <a:moveTo>
                  <a:pt x="476250" y="0"/>
                </a:moveTo>
                <a:lnTo>
                  <a:pt x="476250" y="38099"/>
                </a:lnTo>
                <a:lnTo>
                  <a:pt x="495300" y="38100"/>
                </a:lnTo>
                <a:lnTo>
                  <a:pt x="495300" y="76200"/>
                </a:lnTo>
                <a:lnTo>
                  <a:pt x="552452" y="76198"/>
                </a:lnTo>
                <a:lnTo>
                  <a:pt x="590550" y="57150"/>
                </a:lnTo>
                <a:lnTo>
                  <a:pt x="476250" y="0"/>
                </a:lnTo>
                <a:close/>
              </a:path>
              <a:path w="590550" h="114300">
                <a:moveTo>
                  <a:pt x="0" y="38098"/>
                </a:moveTo>
                <a:lnTo>
                  <a:pt x="0" y="76198"/>
                </a:lnTo>
                <a:lnTo>
                  <a:pt x="476250" y="76199"/>
                </a:lnTo>
                <a:lnTo>
                  <a:pt x="47625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86835" y="4396539"/>
            <a:ext cx="590550" cy="1301750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00"/>
            </a:solidFill>
          </a:ln>
        </p:spPr>
        <p:txBody>
          <a:bodyPr vert="vert" wrap="square" lIns="0" tIns="13398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55"/>
              </a:spcBef>
            </a:pPr>
            <a:r>
              <a:rPr sz="1800" spc="-10" dirty="0">
                <a:latin typeface="Arial"/>
                <a:cs typeface="Arial"/>
              </a:rPr>
              <a:t>Controller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9785" y="4993440"/>
            <a:ext cx="508000" cy="114300"/>
          </a:xfrm>
          <a:custGeom>
            <a:avLst/>
            <a:gdLst/>
            <a:ahLst/>
            <a:cxnLst/>
            <a:rect l="l" t="t" r="r" b="b"/>
            <a:pathLst>
              <a:path w="508000" h="114300">
                <a:moveTo>
                  <a:pt x="393700" y="76199"/>
                </a:moveTo>
                <a:lnTo>
                  <a:pt x="393700" y="114300"/>
                </a:lnTo>
                <a:lnTo>
                  <a:pt x="469900" y="76200"/>
                </a:lnTo>
                <a:lnTo>
                  <a:pt x="393700" y="76199"/>
                </a:lnTo>
                <a:close/>
              </a:path>
              <a:path w="508000" h="114300">
                <a:moveTo>
                  <a:pt x="393700" y="38099"/>
                </a:moveTo>
                <a:lnTo>
                  <a:pt x="393700" y="76199"/>
                </a:lnTo>
                <a:lnTo>
                  <a:pt x="412750" y="76200"/>
                </a:lnTo>
                <a:lnTo>
                  <a:pt x="412750" y="38100"/>
                </a:lnTo>
                <a:lnTo>
                  <a:pt x="393700" y="38099"/>
                </a:lnTo>
                <a:close/>
              </a:path>
              <a:path w="508000" h="114300">
                <a:moveTo>
                  <a:pt x="393700" y="0"/>
                </a:moveTo>
                <a:lnTo>
                  <a:pt x="393700" y="38099"/>
                </a:lnTo>
                <a:lnTo>
                  <a:pt x="412750" y="38100"/>
                </a:lnTo>
                <a:lnTo>
                  <a:pt x="412750" y="76200"/>
                </a:lnTo>
                <a:lnTo>
                  <a:pt x="469902" y="76198"/>
                </a:lnTo>
                <a:lnTo>
                  <a:pt x="508000" y="57150"/>
                </a:lnTo>
                <a:lnTo>
                  <a:pt x="393700" y="0"/>
                </a:lnTo>
                <a:close/>
              </a:path>
              <a:path w="508000" h="114300">
                <a:moveTo>
                  <a:pt x="0" y="38098"/>
                </a:moveTo>
                <a:lnTo>
                  <a:pt x="0" y="76198"/>
                </a:lnTo>
                <a:lnTo>
                  <a:pt x="393700" y="76199"/>
                </a:lnTo>
                <a:lnTo>
                  <a:pt x="3937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94898" y="4733089"/>
            <a:ext cx="6864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25" dirty="0">
                <a:latin typeface="Arial"/>
                <a:cs typeface="Arial"/>
              </a:rPr>
              <a:t>I/O </a:t>
            </a:r>
            <a:r>
              <a:rPr sz="1800" spc="-1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77385" y="4993440"/>
            <a:ext cx="342900" cy="114300"/>
          </a:xfrm>
          <a:custGeom>
            <a:avLst/>
            <a:gdLst/>
            <a:ahLst/>
            <a:cxnLst/>
            <a:rect l="l" t="t" r="r" b="b"/>
            <a:pathLst>
              <a:path w="342900" h="114300">
                <a:moveTo>
                  <a:pt x="228600" y="76199"/>
                </a:moveTo>
                <a:lnTo>
                  <a:pt x="228600" y="114300"/>
                </a:lnTo>
                <a:lnTo>
                  <a:pt x="304800" y="76200"/>
                </a:lnTo>
                <a:lnTo>
                  <a:pt x="228600" y="76199"/>
                </a:lnTo>
                <a:close/>
              </a:path>
              <a:path w="342900" h="114300">
                <a:moveTo>
                  <a:pt x="228600" y="38099"/>
                </a:moveTo>
                <a:lnTo>
                  <a:pt x="228600" y="76199"/>
                </a:lnTo>
                <a:lnTo>
                  <a:pt x="247650" y="76200"/>
                </a:lnTo>
                <a:lnTo>
                  <a:pt x="247650" y="38100"/>
                </a:lnTo>
                <a:lnTo>
                  <a:pt x="228600" y="38099"/>
                </a:lnTo>
                <a:close/>
              </a:path>
              <a:path w="342900" h="114300">
                <a:moveTo>
                  <a:pt x="228600" y="0"/>
                </a:moveTo>
                <a:lnTo>
                  <a:pt x="228600" y="38099"/>
                </a:lnTo>
                <a:lnTo>
                  <a:pt x="247650" y="38100"/>
                </a:lnTo>
                <a:lnTo>
                  <a:pt x="247650" y="76200"/>
                </a:lnTo>
                <a:lnTo>
                  <a:pt x="304802" y="76198"/>
                </a:lnTo>
                <a:lnTo>
                  <a:pt x="342900" y="57150"/>
                </a:lnTo>
                <a:lnTo>
                  <a:pt x="228600" y="0"/>
                </a:lnTo>
                <a:close/>
              </a:path>
              <a:path w="342900" h="114300">
                <a:moveTo>
                  <a:pt x="0" y="38098"/>
                </a:moveTo>
                <a:lnTo>
                  <a:pt x="0" y="76198"/>
                </a:lnTo>
                <a:lnTo>
                  <a:pt x="228600" y="76199"/>
                </a:lnTo>
                <a:lnTo>
                  <a:pt x="228600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987151" y="3459988"/>
            <a:ext cx="544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100%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515413" y="1258053"/>
            <a:ext cx="2435225" cy="2212975"/>
            <a:chOff x="8515413" y="1258053"/>
            <a:chExt cx="2435225" cy="2212975"/>
          </a:xfrm>
        </p:grpSpPr>
        <p:sp>
          <p:nvSpPr>
            <p:cNvPr id="21" name="object 21"/>
            <p:cNvSpPr/>
            <p:nvPr/>
          </p:nvSpPr>
          <p:spPr>
            <a:xfrm>
              <a:off x="8528113" y="1270753"/>
              <a:ext cx="1905" cy="2187575"/>
            </a:xfrm>
            <a:custGeom>
              <a:avLst/>
              <a:gdLst/>
              <a:ahLst/>
              <a:cxnLst/>
              <a:rect l="l" t="t" r="r" b="b"/>
              <a:pathLst>
                <a:path w="1904" h="2187575">
                  <a:moveTo>
                    <a:pt x="0" y="2187575"/>
                  </a:moveTo>
                  <a:lnTo>
                    <a:pt x="158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37638" y="3447215"/>
              <a:ext cx="2400300" cy="1905"/>
            </a:xfrm>
            <a:custGeom>
              <a:avLst/>
              <a:gdLst/>
              <a:ahLst/>
              <a:cxnLst/>
              <a:rect l="l" t="t" r="r" b="b"/>
              <a:pathLst>
                <a:path w="2400300" h="1904">
                  <a:moveTo>
                    <a:pt x="0" y="0"/>
                  </a:moveTo>
                  <a:lnTo>
                    <a:pt x="2400300" y="158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647177" y="1258315"/>
            <a:ext cx="10547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spc="-10" dirty="0">
                <a:latin typeface="Arial"/>
                <a:cs typeface="Arial"/>
              </a:rPr>
              <a:t>Response 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(ms)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40827" y="3727195"/>
            <a:ext cx="24644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Arial"/>
                <a:cs typeface="Arial"/>
              </a:rPr>
              <a:t>Throughput</a:t>
            </a:r>
            <a:r>
              <a:rPr sz="1800" spc="459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(Utilization) </a:t>
            </a:r>
            <a:r>
              <a:rPr sz="1800" dirty="0">
                <a:latin typeface="Arial"/>
                <a:cs typeface="Arial"/>
              </a:rPr>
              <a:t>(%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total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BW)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01088" y="3395979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74088" y="2630932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74088" y="1993900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200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74088" y="1356867"/>
            <a:ext cx="363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300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20176" y="3523996"/>
            <a:ext cx="318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47163" y="1344138"/>
            <a:ext cx="2368550" cy="1843405"/>
          </a:xfrm>
          <a:custGeom>
            <a:avLst/>
            <a:gdLst/>
            <a:ahLst/>
            <a:cxnLst/>
            <a:rect l="l" t="t" r="r" b="b"/>
            <a:pathLst>
              <a:path w="2368550" h="1843405">
                <a:moveTo>
                  <a:pt x="0" y="1843235"/>
                </a:moveTo>
                <a:lnTo>
                  <a:pt x="45564" y="1840180"/>
                </a:lnTo>
                <a:lnTo>
                  <a:pt x="91312" y="1837700"/>
                </a:lnTo>
                <a:lnTo>
                  <a:pt x="137133" y="1835286"/>
                </a:lnTo>
                <a:lnTo>
                  <a:pt x="182917" y="1832435"/>
                </a:lnTo>
                <a:lnTo>
                  <a:pt x="235487" y="1829090"/>
                </a:lnTo>
                <a:lnTo>
                  <a:pt x="289759" y="1825644"/>
                </a:lnTo>
                <a:lnTo>
                  <a:pt x="344852" y="1821335"/>
                </a:lnTo>
                <a:lnTo>
                  <a:pt x="399883" y="1815402"/>
                </a:lnTo>
                <a:lnTo>
                  <a:pt x="453971" y="1807082"/>
                </a:lnTo>
                <a:lnTo>
                  <a:pt x="506233" y="1795613"/>
                </a:lnTo>
                <a:lnTo>
                  <a:pt x="555788" y="1780234"/>
                </a:lnTo>
                <a:lnTo>
                  <a:pt x="600536" y="1763048"/>
                </a:lnTo>
                <a:lnTo>
                  <a:pt x="645208" y="1744705"/>
                </a:lnTo>
                <a:lnTo>
                  <a:pt x="689824" y="1725774"/>
                </a:lnTo>
                <a:lnTo>
                  <a:pt x="734403" y="1706827"/>
                </a:lnTo>
                <a:lnTo>
                  <a:pt x="778963" y="1688432"/>
                </a:lnTo>
                <a:lnTo>
                  <a:pt x="824439" y="1669910"/>
                </a:lnTo>
                <a:lnTo>
                  <a:pt x="869334" y="1650766"/>
                </a:lnTo>
                <a:lnTo>
                  <a:pt x="913534" y="1630551"/>
                </a:lnTo>
                <a:lnTo>
                  <a:pt x="956928" y="1608815"/>
                </a:lnTo>
                <a:lnTo>
                  <a:pt x="999403" y="1585110"/>
                </a:lnTo>
                <a:lnTo>
                  <a:pt x="1041335" y="1561360"/>
                </a:lnTo>
                <a:lnTo>
                  <a:pt x="1083890" y="1538863"/>
                </a:lnTo>
                <a:lnTo>
                  <a:pt x="1126828" y="1517153"/>
                </a:lnTo>
                <a:lnTo>
                  <a:pt x="1169909" y="1495765"/>
                </a:lnTo>
                <a:lnTo>
                  <a:pt x="1212895" y="1474232"/>
                </a:lnTo>
                <a:lnTo>
                  <a:pt x="1255545" y="1452087"/>
                </a:lnTo>
                <a:lnTo>
                  <a:pt x="1297622" y="1428867"/>
                </a:lnTo>
                <a:lnTo>
                  <a:pt x="1337203" y="1405610"/>
                </a:lnTo>
                <a:lnTo>
                  <a:pt x="1376110" y="1381922"/>
                </a:lnTo>
                <a:lnTo>
                  <a:pt x="1414885" y="1358233"/>
                </a:lnTo>
                <a:lnTo>
                  <a:pt x="1454074" y="1334977"/>
                </a:lnTo>
                <a:lnTo>
                  <a:pt x="1494219" y="1312585"/>
                </a:lnTo>
                <a:lnTo>
                  <a:pt x="1535580" y="1287919"/>
                </a:lnTo>
                <a:lnTo>
                  <a:pt x="1574705" y="1260104"/>
                </a:lnTo>
                <a:lnTo>
                  <a:pt x="1611962" y="1229828"/>
                </a:lnTo>
                <a:lnTo>
                  <a:pt x="1647721" y="1197783"/>
                </a:lnTo>
                <a:lnTo>
                  <a:pt x="1682352" y="1164657"/>
                </a:lnTo>
                <a:lnTo>
                  <a:pt x="1716222" y="1131142"/>
                </a:lnTo>
                <a:lnTo>
                  <a:pt x="1751557" y="1097453"/>
                </a:lnTo>
                <a:lnTo>
                  <a:pt x="1787475" y="1064421"/>
                </a:lnTo>
                <a:lnTo>
                  <a:pt x="1822961" y="1031062"/>
                </a:lnTo>
                <a:lnTo>
                  <a:pt x="1857002" y="996389"/>
                </a:lnTo>
                <a:lnTo>
                  <a:pt x="1888586" y="959418"/>
                </a:lnTo>
                <a:lnTo>
                  <a:pt x="1914986" y="922961"/>
                </a:lnTo>
                <a:lnTo>
                  <a:pt x="1939445" y="885391"/>
                </a:lnTo>
                <a:lnTo>
                  <a:pt x="1963391" y="847484"/>
                </a:lnTo>
                <a:lnTo>
                  <a:pt x="1988253" y="810015"/>
                </a:lnTo>
                <a:lnTo>
                  <a:pt x="2010598" y="777749"/>
                </a:lnTo>
                <a:lnTo>
                  <a:pt x="2031881" y="745754"/>
                </a:lnTo>
                <a:lnTo>
                  <a:pt x="2052065" y="713218"/>
                </a:lnTo>
                <a:lnTo>
                  <a:pt x="2071113" y="679332"/>
                </a:lnTo>
                <a:lnTo>
                  <a:pt x="2094560" y="634797"/>
                </a:lnTo>
                <a:lnTo>
                  <a:pt x="2117465" y="590171"/>
                </a:lnTo>
                <a:lnTo>
                  <a:pt x="2140196" y="545545"/>
                </a:lnTo>
                <a:lnTo>
                  <a:pt x="2163122" y="501009"/>
                </a:lnTo>
                <a:lnTo>
                  <a:pt x="2186613" y="456653"/>
                </a:lnTo>
                <a:lnTo>
                  <a:pt x="2211038" y="412567"/>
                </a:lnTo>
                <a:lnTo>
                  <a:pt x="2234880" y="366988"/>
                </a:lnTo>
                <a:lnTo>
                  <a:pt x="2254843" y="321446"/>
                </a:lnTo>
                <a:lnTo>
                  <a:pt x="2271847" y="275846"/>
                </a:lnTo>
                <a:lnTo>
                  <a:pt x="2286813" y="230089"/>
                </a:lnTo>
                <a:lnTo>
                  <a:pt x="2300662" y="184079"/>
                </a:lnTo>
                <a:lnTo>
                  <a:pt x="2314313" y="137719"/>
                </a:lnTo>
                <a:lnTo>
                  <a:pt x="2328688" y="90912"/>
                </a:lnTo>
                <a:lnTo>
                  <a:pt x="2344708" y="43560"/>
                </a:lnTo>
                <a:lnTo>
                  <a:pt x="2349618" y="31033"/>
                </a:lnTo>
                <a:lnTo>
                  <a:pt x="2355261" y="18135"/>
                </a:lnTo>
                <a:lnTo>
                  <a:pt x="2360317" y="7059"/>
                </a:lnTo>
                <a:lnTo>
                  <a:pt x="2363469" y="0"/>
                </a:lnTo>
                <a:lnTo>
                  <a:pt x="2365032" y="360"/>
                </a:lnTo>
                <a:lnTo>
                  <a:pt x="2366596" y="720"/>
                </a:lnTo>
                <a:lnTo>
                  <a:pt x="2368159" y="108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55" dirty="0"/>
              <a:t> </a:t>
            </a:r>
            <a:r>
              <a:rPr dirty="0"/>
              <a:t>Design</a:t>
            </a:r>
            <a:r>
              <a:rPr spc="-125" dirty="0"/>
              <a:t> </a:t>
            </a:r>
            <a:r>
              <a:rPr spc="-70" dirty="0"/>
              <a:t>Trade-</a:t>
            </a:r>
            <a:r>
              <a:rPr spc="-20" dirty="0"/>
              <a:t>offs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2625" y="1420812"/>
            <a:ext cx="8178800" cy="419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Ex:</a:t>
            </a:r>
            <a:r>
              <a:rPr spc="-30" dirty="0"/>
              <a:t> </a:t>
            </a:r>
            <a:r>
              <a:rPr dirty="0"/>
              <a:t>Disk</a:t>
            </a:r>
            <a:r>
              <a:rPr spc="-10" dirty="0"/>
              <a:t> </a:t>
            </a:r>
            <a:r>
              <a:rPr dirty="0"/>
              <a:t>Performance</a:t>
            </a:r>
            <a:r>
              <a:rPr spc="-25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03299"/>
            <a:ext cx="8985250" cy="531304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Assumptions: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Ignoring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queuing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controller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now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20" dirty="0">
                <a:latin typeface="Times New Roman"/>
                <a:cs typeface="Times New Roman"/>
              </a:rPr>
              <a:t>Avg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seek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5ms,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7200RPM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rotation: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60000ms/7200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~=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8ms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4MByte/s,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sector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size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KByte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sector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disk: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Seek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(5ms)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Rot.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(4ms)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10" dirty="0">
                <a:latin typeface="Times New Roman"/>
                <a:cs typeface="Times New Roman"/>
              </a:rPr>
              <a:t> (0.25ms)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Approx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10ms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fetch/put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100 </a:t>
            </a:r>
            <a:r>
              <a:rPr sz="1800" b="1" spc="-10" dirty="0">
                <a:latin typeface="Times New Roman"/>
                <a:cs typeface="Times New Roman"/>
              </a:rPr>
              <a:t>KByte/sec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sector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0" dirty="0">
                <a:latin typeface="Times New Roman"/>
                <a:cs typeface="Times New Roman"/>
              </a:rPr>
              <a:t> cylinder: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Rot.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Delay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(4ms)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(0.25ms)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Approx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5ms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fetch/put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data: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200 </a:t>
            </a:r>
            <a:r>
              <a:rPr sz="1800" b="1" spc="-10" dirty="0">
                <a:latin typeface="Times New Roman"/>
                <a:cs typeface="Times New Roman"/>
              </a:rPr>
              <a:t>KByte/sec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sector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</a:t>
            </a:r>
            <a:r>
              <a:rPr sz="2400" spc="-10" dirty="0">
                <a:latin typeface="Times New Roman"/>
                <a:cs typeface="Times New Roman"/>
              </a:rPr>
              <a:t> track: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Transfer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(0.25ms):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4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MByte/sec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62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Key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using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disk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effectively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(especially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file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systems)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minimize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seek</a:t>
            </a:r>
            <a:r>
              <a:rPr sz="240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rotational</a:t>
            </a:r>
            <a:r>
              <a:rPr sz="2400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delays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Disk</a:t>
            </a:r>
            <a:r>
              <a:rPr spc="-10" dirty="0"/>
              <a:t> Scheduling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109979"/>
            <a:ext cx="11217275" cy="12439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Disk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only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request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time;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What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order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choose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queu </a:t>
            </a:r>
            <a:r>
              <a:rPr sz="2800" dirty="0">
                <a:latin typeface="Times New Roman"/>
                <a:cs typeface="Times New Roman"/>
              </a:rPr>
              <a:t>ed</a:t>
            </a:r>
            <a:r>
              <a:rPr sz="2800" spc="-10" dirty="0">
                <a:latin typeface="Times New Roman"/>
                <a:cs typeface="Times New Roman"/>
              </a:rPr>
              <a:t> requests?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2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denoted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(track,</a:t>
            </a:r>
            <a:r>
              <a:rPr sz="2400" spc="-10" dirty="0">
                <a:latin typeface="Times New Roman"/>
                <a:cs typeface="Times New Roman"/>
              </a:rPr>
              <a:t> sector)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3916171"/>
            <a:ext cx="5501640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First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(FIFO)</a:t>
            </a:r>
            <a:endParaRPr sz="2400">
              <a:latin typeface="Times New Roman"/>
              <a:cs typeface="Times New Roman"/>
            </a:endParaRPr>
          </a:p>
          <a:p>
            <a:pPr marL="6985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Shortest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Seek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First</a:t>
            </a:r>
            <a:endParaRPr sz="2400">
              <a:latin typeface="Times New Roman"/>
              <a:cs typeface="Times New Roman"/>
            </a:endParaRPr>
          </a:p>
          <a:p>
            <a:pPr marL="698500" indent="-228600">
              <a:lnSpc>
                <a:spcPts val="2845"/>
              </a:lnSpc>
              <a:spcBef>
                <a:spcPts val="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Times New Roman"/>
                <a:cs typeface="Times New Roman"/>
              </a:rPr>
              <a:t>SCAN</a:t>
            </a:r>
            <a:endParaRPr sz="2400">
              <a:latin typeface="Times New Roman"/>
              <a:cs typeface="Times New Roman"/>
            </a:endParaRPr>
          </a:p>
          <a:p>
            <a:pPr marL="698500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/>
                <a:cs typeface="Times New Roman"/>
              </a:rPr>
              <a:t>C-</a:t>
            </a:r>
            <a:r>
              <a:rPr sz="2400" spc="-20" dirty="0">
                <a:latin typeface="Times New Roman"/>
                <a:cs typeface="Times New Roman"/>
              </a:rPr>
              <a:t>SCAN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our examples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ignore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sector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Consider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track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#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70350" y="2628900"/>
          <a:ext cx="2019300" cy="72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2,2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5,2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7,2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3,10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2,1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2,3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 vert="vert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823200" y="2520950"/>
            <a:ext cx="1295400" cy="965200"/>
            <a:chOff x="7823200" y="2520950"/>
            <a:chExt cx="1295400" cy="965200"/>
          </a:xfrm>
        </p:grpSpPr>
        <p:sp>
          <p:nvSpPr>
            <p:cNvPr id="8" name="object 8"/>
            <p:cNvSpPr/>
            <p:nvPr/>
          </p:nvSpPr>
          <p:spPr>
            <a:xfrm>
              <a:off x="7861300" y="3092450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61300" y="2863850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35900" y="2686050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35900" y="2533650"/>
              <a:ext cx="1244600" cy="381000"/>
            </a:xfrm>
            <a:custGeom>
              <a:avLst/>
              <a:gdLst/>
              <a:ahLst/>
              <a:cxnLst/>
              <a:rect l="l" t="t" r="r" b="b"/>
              <a:pathLst>
                <a:path w="1244600" h="381000">
                  <a:moveTo>
                    <a:pt x="0" y="190500"/>
                  </a:moveTo>
                  <a:lnTo>
                    <a:pt x="14353" y="149633"/>
                  </a:lnTo>
                  <a:lnTo>
                    <a:pt x="55388" y="111821"/>
                  </a:lnTo>
                  <a:lnTo>
                    <a:pt x="120067" y="77993"/>
                  </a:lnTo>
                  <a:lnTo>
                    <a:pt x="160325" y="62863"/>
                  </a:lnTo>
                  <a:lnTo>
                    <a:pt x="205355" y="49079"/>
                  </a:lnTo>
                  <a:lnTo>
                    <a:pt x="254777" y="36755"/>
                  </a:lnTo>
                  <a:lnTo>
                    <a:pt x="308213" y="26008"/>
                  </a:lnTo>
                  <a:lnTo>
                    <a:pt x="365282" y="16955"/>
                  </a:lnTo>
                  <a:lnTo>
                    <a:pt x="425605" y="9711"/>
                  </a:lnTo>
                  <a:lnTo>
                    <a:pt x="488802" y="4393"/>
                  </a:lnTo>
                  <a:lnTo>
                    <a:pt x="554493" y="1117"/>
                  </a:lnTo>
                  <a:lnTo>
                    <a:pt x="622300" y="0"/>
                  </a:lnTo>
                  <a:lnTo>
                    <a:pt x="690106" y="1117"/>
                  </a:lnTo>
                  <a:lnTo>
                    <a:pt x="755797" y="4393"/>
                  </a:lnTo>
                  <a:lnTo>
                    <a:pt x="818994" y="9711"/>
                  </a:lnTo>
                  <a:lnTo>
                    <a:pt x="879317" y="16955"/>
                  </a:lnTo>
                  <a:lnTo>
                    <a:pt x="936386" y="26008"/>
                  </a:lnTo>
                  <a:lnTo>
                    <a:pt x="989822" y="36755"/>
                  </a:lnTo>
                  <a:lnTo>
                    <a:pt x="1039244" y="49079"/>
                  </a:lnTo>
                  <a:lnTo>
                    <a:pt x="1084274" y="62863"/>
                  </a:lnTo>
                  <a:lnTo>
                    <a:pt x="1124532" y="77993"/>
                  </a:lnTo>
                  <a:lnTo>
                    <a:pt x="1159637" y="94351"/>
                  </a:lnTo>
                  <a:lnTo>
                    <a:pt x="1212874" y="130287"/>
                  </a:lnTo>
                  <a:lnTo>
                    <a:pt x="1240948" y="169742"/>
                  </a:lnTo>
                  <a:lnTo>
                    <a:pt x="1244600" y="190500"/>
                  </a:lnTo>
                  <a:lnTo>
                    <a:pt x="1240948" y="211257"/>
                  </a:lnTo>
                  <a:lnTo>
                    <a:pt x="1212874" y="250712"/>
                  </a:lnTo>
                  <a:lnTo>
                    <a:pt x="1159637" y="286648"/>
                  </a:lnTo>
                  <a:lnTo>
                    <a:pt x="1124532" y="303006"/>
                  </a:lnTo>
                  <a:lnTo>
                    <a:pt x="1084274" y="318136"/>
                  </a:lnTo>
                  <a:lnTo>
                    <a:pt x="1039244" y="331920"/>
                  </a:lnTo>
                  <a:lnTo>
                    <a:pt x="989822" y="344244"/>
                  </a:lnTo>
                  <a:lnTo>
                    <a:pt x="936386" y="354991"/>
                  </a:lnTo>
                  <a:lnTo>
                    <a:pt x="879317" y="364044"/>
                  </a:lnTo>
                  <a:lnTo>
                    <a:pt x="818994" y="371288"/>
                  </a:lnTo>
                  <a:lnTo>
                    <a:pt x="755797" y="376606"/>
                  </a:lnTo>
                  <a:lnTo>
                    <a:pt x="690106" y="379882"/>
                  </a:lnTo>
                  <a:lnTo>
                    <a:pt x="622300" y="381000"/>
                  </a:lnTo>
                  <a:lnTo>
                    <a:pt x="554493" y="379882"/>
                  </a:lnTo>
                  <a:lnTo>
                    <a:pt x="488802" y="376606"/>
                  </a:lnTo>
                  <a:lnTo>
                    <a:pt x="425605" y="371288"/>
                  </a:lnTo>
                  <a:lnTo>
                    <a:pt x="365282" y="364044"/>
                  </a:lnTo>
                  <a:lnTo>
                    <a:pt x="308213" y="354991"/>
                  </a:lnTo>
                  <a:lnTo>
                    <a:pt x="254777" y="344244"/>
                  </a:lnTo>
                  <a:lnTo>
                    <a:pt x="205355" y="331920"/>
                  </a:lnTo>
                  <a:lnTo>
                    <a:pt x="160325" y="318136"/>
                  </a:lnTo>
                  <a:lnTo>
                    <a:pt x="120067" y="303006"/>
                  </a:lnTo>
                  <a:lnTo>
                    <a:pt x="84962" y="286648"/>
                  </a:lnTo>
                  <a:lnTo>
                    <a:pt x="31725" y="250712"/>
                  </a:lnTo>
                  <a:lnTo>
                    <a:pt x="3651" y="211257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39150" y="2705100"/>
              <a:ext cx="241300" cy="190500"/>
            </a:xfrm>
            <a:custGeom>
              <a:avLst/>
              <a:gdLst/>
              <a:ahLst/>
              <a:cxnLst/>
              <a:rect l="l" t="t" r="r" b="b"/>
              <a:pathLst>
                <a:path w="241300" h="190500">
                  <a:moveTo>
                    <a:pt x="0" y="0"/>
                  </a:moveTo>
                  <a:lnTo>
                    <a:pt x="241300" y="190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3750" y="2679700"/>
              <a:ext cx="596900" cy="88900"/>
            </a:xfrm>
            <a:custGeom>
              <a:avLst/>
              <a:gdLst/>
              <a:ahLst/>
              <a:cxnLst/>
              <a:rect l="l" t="t" r="r" b="b"/>
              <a:pathLst>
                <a:path w="596900" h="88900">
                  <a:moveTo>
                    <a:pt x="0" y="0"/>
                  </a:moveTo>
                  <a:lnTo>
                    <a:pt x="596900" y="889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51800" y="3124200"/>
              <a:ext cx="825500" cy="222250"/>
            </a:xfrm>
            <a:custGeom>
              <a:avLst/>
              <a:gdLst/>
              <a:ahLst/>
              <a:cxnLst/>
              <a:rect l="l" t="t" r="r" b="b"/>
              <a:pathLst>
                <a:path w="825500" h="222250">
                  <a:moveTo>
                    <a:pt x="0" y="111125"/>
                  </a:moveTo>
                  <a:lnTo>
                    <a:pt x="25822" y="72349"/>
                  </a:lnTo>
                  <a:lnTo>
                    <a:pt x="97073" y="39528"/>
                  </a:lnTo>
                  <a:lnTo>
                    <a:pt x="146820" y="26135"/>
                  </a:lnTo>
                  <a:lnTo>
                    <a:pt x="204427" y="15171"/>
                  </a:lnTo>
                  <a:lnTo>
                    <a:pt x="268728" y="6952"/>
                  </a:lnTo>
                  <a:lnTo>
                    <a:pt x="338557" y="1790"/>
                  </a:lnTo>
                  <a:lnTo>
                    <a:pt x="412750" y="0"/>
                  </a:lnTo>
                  <a:lnTo>
                    <a:pt x="486942" y="1790"/>
                  </a:lnTo>
                  <a:lnTo>
                    <a:pt x="556771" y="6952"/>
                  </a:lnTo>
                  <a:lnTo>
                    <a:pt x="621072" y="15171"/>
                  </a:lnTo>
                  <a:lnTo>
                    <a:pt x="678679" y="26135"/>
                  </a:lnTo>
                  <a:lnTo>
                    <a:pt x="728426" y="39528"/>
                  </a:lnTo>
                  <a:lnTo>
                    <a:pt x="769147" y="55038"/>
                  </a:lnTo>
                  <a:lnTo>
                    <a:pt x="818850" y="91150"/>
                  </a:lnTo>
                  <a:lnTo>
                    <a:pt x="825500" y="111125"/>
                  </a:lnTo>
                  <a:lnTo>
                    <a:pt x="818850" y="131099"/>
                  </a:lnTo>
                  <a:lnTo>
                    <a:pt x="769147" y="167211"/>
                  </a:lnTo>
                  <a:lnTo>
                    <a:pt x="728426" y="182721"/>
                  </a:lnTo>
                  <a:lnTo>
                    <a:pt x="678679" y="196114"/>
                  </a:lnTo>
                  <a:lnTo>
                    <a:pt x="621072" y="207078"/>
                  </a:lnTo>
                  <a:lnTo>
                    <a:pt x="556771" y="215297"/>
                  </a:lnTo>
                  <a:lnTo>
                    <a:pt x="486942" y="220459"/>
                  </a:lnTo>
                  <a:lnTo>
                    <a:pt x="412750" y="222250"/>
                  </a:lnTo>
                  <a:lnTo>
                    <a:pt x="338557" y="220459"/>
                  </a:lnTo>
                  <a:lnTo>
                    <a:pt x="268728" y="215297"/>
                  </a:lnTo>
                  <a:lnTo>
                    <a:pt x="204427" y="207078"/>
                  </a:lnTo>
                  <a:lnTo>
                    <a:pt x="146820" y="196114"/>
                  </a:lnTo>
                  <a:lnTo>
                    <a:pt x="97073" y="182721"/>
                  </a:lnTo>
                  <a:lnTo>
                    <a:pt x="56352" y="167211"/>
                  </a:lnTo>
                  <a:lnTo>
                    <a:pt x="6649" y="131099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64500" y="2622550"/>
              <a:ext cx="787400" cy="203200"/>
            </a:xfrm>
            <a:custGeom>
              <a:avLst/>
              <a:gdLst/>
              <a:ahLst/>
              <a:cxnLst/>
              <a:rect l="l" t="t" r="r" b="b"/>
              <a:pathLst>
                <a:path w="787400" h="203200">
                  <a:moveTo>
                    <a:pt x="0" y="101600"/>
                  </a:moveTo>
                  <a:lnTo>
                    <a:pt x="24630" y="66148"/>
                  </a:lnTo>
                  <a:lnTo>
                    <a:pt x="92593" y="36140"/>
                  </a:lnTo>
                  <a:lnTo>
                    <a:pt x="140044" y="23895"/>
                  </a:lnTo>
                  <a:lnTo>
                    <a:pt x="194992" y="13871"/>
                  </a:lnTo>
                  <a:lnTo>
                    <a:pt x="256325" y="6356"/>
                  </a:lnTo>
                  <a:lnTo>
                    <a:pt x="322931" y="1636"/>
                  </a:lnTo>
                  <a:lnTo>
                    <a:pt x="393700" y="0"/>
                  </a:lnTo>
                  <a:lnTo>
                    <a:pt x="464468" y="1636"/>
                  </a:lnTo>
                  <a:lnTo>
                    <a:pt x="531074" y="6356"/>
                  </a:lnTo>
                  <a:lnTo>
                    <a:pt x="592407" y="13871"/>
                  </a:lnTo>
                  <a:lnTo>
                    <a:pt x="647355" y="23895"/>
                  </a:lnTo>
                  <a:lnTo>
                    <a:pt x="694806" y="36140"/>
                  </a:lnTo>
                  <a:lnTo>
                    <a:pt x="733648" y="50320"/>
                  </a:lnTo>
                  <a:lnTo>
                    <a:pt x="781056" y="83337"/>
                  </a:lnTo>
                  <a:lnTo>
                    <a:pt x="787400" y="101600"/>
                  </a:lnTo>
                  <a:lnTo>
                    <a:pt x="781056" y="119862"/>
                  </a:lnTo>
                  <a:lnTo>
                    <a:pt x="733648" y="152879"/>
                  </a:lnTo>
                  <a:lnTo>
                    <a:pt x="694806" y="167059"/>
                  </a:lnTo>
                  <a:lnTo>
                    <a:pt x="647355" y="179304"/>
                  </a:lnTo>
                  <a:lnTo>
                    <a:pt x="592407" y="189328"/>
                  </a:lnTo>
                  <a:lnTo>
                    <a:pt x="531074" y="196843"/>
                  </a:lnTo>
                  <a:lnTo>
                    <a:pt x="464468" y="201563"/>
                  </a:lnTo>
                  <a:lnTo>
                    <a:pt x="393700" y="203200"/>
                  </a:lnTo>
                  <a:lnTo>
                    <a:pt x="322931" y="201563"/>
                  </a:lnTo>
                  <a:lnTo>
                    <a:pt x="256325" y="196843"/>
                  </a:lnTo>
                  <a:lnTo>
                    <a:pt x="194992" y="189328"/>
                  </a:lnTo>
                  <a:lnTo>
                    <a:pt x="140044" y="179304"/>
                  </a:lnTo>
                  <a:lnTo>
                    <a:pt x="92593" y="167059"/>
                  </a:lnTo>
                  <a:lnTo>
                    <a:pt x="53751" y="152879"/>
                  </a:lnTo>
                  <a:lnTo>
                    <a:pt x="6343" y="119862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51800" y="2724150"/>
              <a:ext cx="0" cy="508000"/>
            </a:xfrm>
            <a:custGeom>
              <a:avLst/>
              <a:gdLst/>
              <a:ahLst/>
              <a:cxnLst/>
              <a:rect l="l" t="t" r="r" b="b"/>
              <a:pathLst>
                <a:path h="508000">
                  <a:moveTo>
                    <a:pt x="0" y="0"/>
                  </a:moveTo>
                  <a:lnTo>
                    <a:pt x="1" y="50800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8851900" y="2724150"/>
            <a:ext cx="0" cy="546100"/>
          </a:xfrm>
          <a:custGeom>
            <a:avLst/>
            <a:gdLst/>
            <a:ahLst/>
            <a:cxnLst/>
            <a:rect l="l" t="t" r="r" b="b"/>
            <a:pathLst>
              <a:path h="546100">
                <a:moveTo>
                  <a:pt x="0" y="0"/>
                </a:moveTo>
                <a:lnTo>
                  <a:pt x="1" y="5461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75324" y="2666999"/>
            <a:ext cx="57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Head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51700" y="2698750"/>
            <a:ext cx="800100" cy="609600"/>
            <a:chOff x="7251700" y="2698750"/>
            <a:chExt cx="800100" cy="609600"/>
          </a:xfrm>
        </p:grpSpPr>
        <p:sp>
          <p:nvSpPr>
            <p:cNvPr id="20" name="object 20"/>
            <p:cNvSpPr/>
            <p:nvPr/>
          </p:nvSpPr>
          <p:spPr>
            <a:xfrm>
              <a:off x="7670800" y="2698750"/>
              <a:ext cx="0" cy="596900"/>
            </a:xfrm>
            <a:custGeom>
              <a:avLst/>
              <a:gdLst/>
              <a:ahLst/>
              <a:cxnLst/>
              <a:rect l="l" t="t" r="r" b="b"/>
              <a:pathLst>
                <a:path h="596900">
                  <a:moveTo>
                    <a:pt x="0" y="0"/>
                  </a:moveTo>
                  <a:lnTo>
                    <a:pt x="1" y="596900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58100" y="2724150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700" y="1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83500" y="292735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300" y="1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83500" y="311785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300" y="1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83500" y="3295650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>
                  <a:moveTo>
                    <a:pt x="0" y="0"/>
                  </a:moveTo>
                  <a:lnTo>
                    <a:pt x="368300" y="1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51700" y="3028950"/>
              <a:ext cx="431800" cy="0"/>
            </a:xfrm>
            <a:custGeom>
              <a:avLst/>
              <a:gdLst/>
              <a:ahLst/>
              <a:cxnLst/>
              <a:rect l="l" t="t" r="r" b="b"/>
              <a:pathLst>
                <a:path w="431800">
                  <a:moveTo>
                    <a:pt x="4318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203950" y="2762250"/>
            <a:ext cx="800100" cy="495300"/>
            <a:chOff x="6203950" y="2762250"/>
            <a:chExt cx="800100" cy="495300"/>
          </a:xfrm>
        </p:grpSpPr>
        <p:sp>
          <p:nvSpPr>
            <p:cNvPr id="27" name="object 27"/>
            <p:cNvSpPr/>
            <p:nvPr/>
          </p:nvSpPr>
          <p:spPr>
            <a:xfrm>
              <a:off x="6223000" y="27813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571498" y="0"/>
                  </a:moveTo>
                  <a:lnTo>
                    <a:pt x="571498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571498" y="342900"/>
                  </a:lnTo>
                  <a:lnTo>
                    <a:pt x="571498" y="457200"/>
                  </a:lnTo>
                  <a:lnTo>
                    <a:pt x="762000" y="228600"/>
                  </a:lnTo>
                  <a:lnTo>
                    <a:pt x="57149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23000" y="27813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114300"/>
                  </a:moveTo>
                  <a:lnTo>
                    <a:pt x="571498" y="114300"/>
                  </a:lnTo>
                  <a:lnTo>
                    <a:pt x="571498" y="0"/>
                  </a:lnTo>
                  <a:lnTo>
                    <a:pt x="762000" y="228600"/>
                  </a:lnTo>
                  <a:lnTo>
                    <a:pt x="571498" y="457200"/>
                  </a:lnTo>
                  <a:lnTo>
                    <a:pt x="571498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155950" y="2762250"/>
            <a:ext cx="800100" cy="495300"/>
            <a:chOff x="3155950" y="2762250"/>
            <a:chExt cx="800100" cy="495300"/>
          </a:xfrm>
        </p:grpSpPr>
        <p:sp>
          <p:nvSpPr>
            <p:cNvPr id="30" name="object 30"/>
            <p:cNvSpPr/>
            <p:nvPr/>
          </p:nvSpPr>
          <p:spPr>
            <a:xfrm>
              <a:off x="3175000" y="27813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571498" y="0"/>
                  </a:moveTo>
                  <a:lnTo>
                    <a:pt x="571498" y="114300"/>
                  </a:lnTo>
                  <a:lnTo>
                    <a:pt x="0" y="114300"/>
                  </a:lnTo>
                  <a:lnTo>
                    <a:pt x="0" y="342900"/>
                  </a:lnTo>
                  <a:lnTo>
                    <a:pt x="571498" y="342900"/>
                  </a:lnTo>
                  <a:lnTo>
                    <a:pt x="571498" y="457200"/>
                  </a:lnTo>
                  <a:lnTo>
                    <a:pt x="762000" y="228600"/>
                  </a:lnTo>
                  <a:lnTo>
                    <a:pt x="57149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75000" y="27813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114300"/>
                  </a:moveTo>
                  <a:lnTo>
                    <a:pt x="571498" y="114300"/>
                  </a:lnTo>
                  <a:lnTo>
                    <a:pt x="571498" y="0"/>
                  </a:lnTo>
                  <a:lnTo>
                    <a:pt x="762000" y="228600"/>
                  </a:lnTo>
                  <a:lnTo>
                    <a:pt x="571498" y="457200"/>
                  </a:lnTo>
                  <a:lnTo>
                    <a:pt x="571498" y="342900"/>
                  </a:lnTo>
                  <a:lnTo>
                    <a:pt x="0" y="342900"/>
                  </a:lnTo>
                  <a:lnTo>
                    <a:pt x="0" y="1143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7352" y="2686049"/>
            <a:ext cx="3559810" cy="125095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371600" marR="919480">
              <a:lnSpc>
                <a:spcPct val="102299"/>
              </a:lnSpc>
              <a:spcBef>
                <a:spcPts val="40"/>
              </a:spcBef>
            </a:pPr>
            <a:r>
              <a:rPr sz="2200" b="1" spc="-20" dirty="0">
                <a:latin typeface="Arial"/>
                <a:cs typeface="Arial"/>
              </a:rPr>
              <a:t>User </a:t>
            </a:r>
            <a:r>
              <a:rPr sz="2200" b="1" spc="-10" dirty="0">
                <a:latin typeface="Arial"/>
                <a:cs typeface="Arial"/>
              </a:rPr>
              <a:t>Requests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Scheduling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algorithms: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321550" y="3771900"/>
            <a:ext cx="2108200" cy="2089150"/>
            <a:chOff x="7321550" y="3771900"/>
            <a:chExt cx="2108200" cy="2089150"/>
          </a:xfrm>
        </p:grpSpPr>
        <p:sp>
          <p:nvSpPr>
            <p:cNvPr id="34" name="object 34"/>
            <p:cNvSpPr/>
            <p:nvPr/>
          </p:nvSpPr>
          <p:spPr>
            <a:xfrm>
              <a:off x="7340600" y="3790950"/>
              <a:ext cx="2070100" cy="2051050"/>
            </a:xfrm>
            <a:custGeom>
              <a:avLst/>
              <a:gdLst/>
              <a:ahLst/>
              <a:cxnLst/>
              <a:rect l="l" t="t" r="r" b="b"/>
              <a:pathLst>
                <a:path w="2070100" h="2051050">
                  <a:moveTo>
                    <a:pt x="1035050" y="0"/>
                  </a:moveTo>
                  <a:lnTo>
                    <a:pt x="986325" y="1116"/>
                  </a:lnTo>
                  <a:lnTo>
                    <a:pt x="938180" y="4432"/>
                  </a:lnTo>
                  <a:lnTo>
                    <a:pt x="890665" y="9898"/>
                  </a:lnTo>
                  <a:lnTo>
                    <a:pt x="843829" y="17465"/>
                  </a:lnTo>
                  <a:lnTo>
                    <a:pt x="797722" y="27084"/>
                  </a:lnTo>
                  <a:lnTo>
                    <a:pt x="752394" y="38706"/>
                  </a:lnTo>
                  <a:lnTo>
                    <a:pt x="707894" y="52281"/>
                  </a:lnTo>
                  <a:lnTo>
                    <a:pt x="664272" y="67761"/>
                  </a:lnTo>
                  <a:lnTo>
                    <a:pt x="621578" y="85095"/>
                  </a:lnTo>
                  <a:lnTo>
                    <a:pt x="579861" y="104235"/>
                  </a:lnTo>
                  <a:lnTo>
                    <a:pt x="539171" y="125131"/>
                  </a:lnTo>
                  <a:lnTo>
                    <a:pt x="499558" y="147735"/>
                  </a:lnTo>
                  <a:lnTo>
                    <a:pt x="461072" y="171996"/>
                  </a:lnTo>
                  <a:lnTo>
                    <a:pt x="423762" y="197866"/>
                  </a:lnTo>
                  <a:lnTo>
                    <a:pt x="387679" y="225296"/>
                  </a:lnTo>
                  <a:lnTo>
                    <a:pt x="352870" y="254235"/>
                  </a:lnTo>
                  <a:lnTo>
                    <a:pt x="319388" y="284636"/>
                  </a:lnTo>
                  <a:lnTo>
                    <a:pt x="287280" y="316448"/>
                  </a:lnTo>
                  <a:lnTo>
                    <a:pt x="256597" y="349623"/>
                  </a:lnTo>
                  <a:lnTo>
                    <a:pt x="227388" y="384111"/>
                  </a:lnTo>
                  <a:lnTo>
                    <a:pt x="199704" y="419863"/>
                  </a:lnTo>
                  <a:lnTo>
                    <a:pt x="173594" y="456829"/>
                  </a:lnTo>
                  <a:lnTo>
                    <a:pt x="149107" y="494961"/>
                  </a:lnTo>
                  <a:lnTo>
                    <a:pt x="126294" y="534209"/>
                  </a:lnTo>
                  <a:lnTo>
                    <a:pt x="105203" y="574525"/>
                  </a:lnTo>
                  <a:lnTo>
                    <a:pt x="85885" y="615857"/>
                  </a:lnTo>
                  <a:lnTo>
                    <a:pt x="68390" y="658159"/>
                  </a:lnTo>
                  <a:lnTo>
                    <a:pt x="52767" y="701379"/>
                  </a:lnTo>
                  <a:lnTo>
                    <a:pt x="39066" y="745470"/>
                  </a:lnTo>
                  <a:lnTo>
                    <a:pt x="27336" y="790381"/>
                  </a:lnTo>
                  <a:lnTo>
                    <a:pt x="17627" y="836064"/>
                  </a:lnTo>
                  <a:lnTo>
                    <a:pt x="9990" y="882469"/>
                  </a:lnTo>
                  <a:lnTo>
                    <a:pt x="4473" y="929547"/>
                  </a:lnTo>
                  <a:lnTo>
                    <a:pt x="1126" y="977248"/>
                  </a:lnTo>
                  <a:lnTo>
                    <a:pt x="0" y="1025525"/>
                  </a:lnTo>
                  <a:lnTo>
                    <a:pt x="1126" y="1073801"/>
                  </a:lnTo>
                  <a:lnTo>
                    <a:pt x="4473" y="1121502"/>
                  </a:lnTo>
                  <a:lnTo>
                    <a:pt x="9990" y="1168580"/>
                  </a:lnTo>
                  <a:lnTo>
                    <a:pt x="17627" y="1214985"/>
                  </a:lnTo>
                  <a:lnTo>
                    <a:pt x="27336" y="1260668"/>
                  </a:lnTo>
                  <a:lnTo>
                    <a:pt x="39066" y="1305579"/>
                  </a:lnTo>
                  <a:lnTo>
                    <a:pt x="52767" y="1349670"/>
                  </a:lnTo>
                  <a:lnTo>
                    <a:pt x="68390" y="1392890"/>
                  </a:lnTo>
                  <a:lnTo>
                    <a:pt x="85885" y="1435192"/>
                  </a:lnTo>
                  <a:lnTo>
                    <a:pt x="105203" y="1476524"/>
                  </a:lnTo>
                  <a:lnTo>
                    <a:pt x="126294" y="1516840"/>
                  </a:lnTo>
                  <a:lnTo>
                    <a:pt x="149107" y="1556088"/>
                  </a:lnTo>
                  <a:lnTo>
                    <a:pt x="173594" y="1594220"/>
                  </a:lnTo>
                  <a:lnTo>
                    <a:pt x="199704" y="1631186"/>
                  </a:lnTo>
                  <a:lnTo>
                    <a:pt x="227388" y="1666938"/>
                  </a:lnTo>
                  <a:lnTo>
                    <a:pt x="256597" y="1701426"/>
                  </a:lnTo>
                  <a:lnTo>
                    <a:pt x="287280" y="1734601"/>
                  </a:lnTo>
                  <a:lnTo>
                    <a:pt x="319388" y="1766413"/>
                  </a:lnTo>
                  <a:lnTo>
                    <a:pt x="352870" y="1796813"/>
                  </a:lnTo>
                  <a:lnTo>
                    <a:pt x="387679" y="1825753"/>
                  </a:lnTo>
                  <a:lnTo>
                    <a:pt x="423762" y="1853183"/>
                  </a:lnTo>
                  <a:lnTo>
                    <a:pt x="461072" y="1879053"/>
                  </a:lnTo>
                  <a:lnTo>
                    <a:pt x="499558" y="1903314"/>
                  </a:lnTo>
                  <a:lnTo>
                    <a:pt x="539171" y="1925917"/>
                  </a:lnTo>
                  <a:lnTo>
                    <a:pt x="579861" y="1946814"/>
                  </a:lnTo>
                  <a:lnTo>
                    <a:pt x="621578" y="1965954"/>
                  </a:lnTo>
                  <a:lnTo>
                    <a:pt x="664272" y="1983288"/>
                  </a:lnTo>
                  <a:lnTo>
                    <a:pt x="707894" y="1998767"/>
                  </a:lnTo>
                  <a:lnTo>
                    <a:pt x="752394" y="2012343"/>
                  </a:lnTo>
                  <a:lnTo>
                    <a:pt x="797722" y="2023964"/>
                  </a:lnTo>
                  <a:lnTo>
                    <a:pt x="843829" y="2033584"/>
                  </a:lnTo>
                  <a:lnTo>
                    <a:pt x="890665" y="2041151"/>
                  </a:lnTo>
                  <a:lnTo>
                    <a:pt x="938180" y="2046617"/>
                  </a:lnTo>
                  <a:lnTo>
                    <a:pt x="986325" y="2049933"/>
                  </a:lnTo>
                  <a:lnTo>
                    <a:pt x="1035050" y="2051049"/>
                  </a:lnTo>
                  <a:lnTo>
                    <a:pt x="1083774" y="2049933"/>
                  </a:lnTo>
                  <a:lnTo>
                    <a:pt x="1131919" y="2046617"/>
                  </a:lnTo>
                  <a:lnTo>
                    <a:pt x="1179434" y="2041151"/>
                  </a:lnTo>
                  <a:lnTo>
                    <a:pt x="1226270" y="2033584"/>
                  </a:lnTo>
                  <a:lnTo>
                    <a:pt x="1272377" y="2023964"/>
                  </a:lnTo>
                  <a:lnTo>
                    <a:pt x="1317705" y="2012343"/>
                  </a:lnTo>
                  <a:lnTo>
                    <a:pt x="1362205" y="1998767"/>
                  </a:lnTo>
                  <a:lnTo>
                    <a:pt x="1405827" y="1983288"/>
                  </a:lnTo>
                  <a:lnTo>
                    <a:pt x="1448521" y="1965954"/>
                  </a:lnTo>
                  <a:lnTo>
                    <a:pt x="1490238" y="1946814"/>
                  </a:lnTo>
                  <a:lnTo>
                    <a:pt x="1530928" y="1925917"/>
                  </a:lnTo>
                  <a:lnTo>
                    <a:pt x="1570541" y="1903314"/>
                  </a:lnTo>
                  <a:lnTo>
                    <a:pt x="1609027" y="1879053"/>
                  </a:lnTo>
                  <a:lnTo>
                    <a:pt x="1646337" y="1853183"/>
                  </a:lnTo>
                  <a:lnTo>
                    <a:pt x="1682420" y="1825753"/>
                  </a:lnTo>
                  <a:lnTo>
                    <a:pt x="1717229" y="1796813"/>
                  </a:lnTo>
                  <a:lnTo>
                    <a:pt x="1750711" y="1766413"/>
                  </a:lnTo>
                  <a:lnTo>
                    <a:pt x="1782819" y="1734601"/>
                  </a:lnTo>
                  <a:lnTo>
                    <a:pt x="1813502" y="1701426"/>
                  </a:lnTo>
                  <a:lnTo>
                    <a:pt x="1842711" y="1666938"/>
                  </a:lnTo>
                  <a:lnTo>
                    <a:pt x="1870395" y="1631186"/>
                  </a:lnTo>
                  <a:lnTo>
                    <a:pt x="1896505" y="1594220"/>
                  </a:lnTo>
                  <a:lnTo>
                    <a:pt x="1920992" y="1556088"/>
                  </a:lnTo>
                  <a:lnTo>
                    <a:pt x="1943805" y="1516840"/>
                  </a:lnTo>
                  <a:lnTo>
                    <a:pt x="1964896" y="1476524"/>
                  </a:lnTo>
                  <a:lnTo>
                    <a:pt x="1984214" y="1435192"/>
                  </a:lnTo>
                  <a:lnTo>
                    <a:pt x="2001709" y="1392890"/>
                  </a:lnTo>
                  <a:lnTo>
                    <a:pt x="2017332" y="1349670"/>
                  </a:lnTo>
                  <a:lnTo>
                    <a:pt x="2031033" y="1305579"/>
                  </a:lnTo>
                  <a:lnTo>
                    <a:pt x="2042763" y="1260668"/>
                  </a:lnTo>
                  <a:lnTo>
                    <a:pt x="2052472" y="1214985"/>
                  </a:lnTo>
                  <a:lnTo>
                    <a:pt x="2060109" y="1168580"/>
                  </a:lnTo>
                  <a:lnTo>
                    <a:pt x="2065626" y="1121502"/>
                  </a:lnTo>
                  <a:lnTo>
                    <a:pt x="2068973" y="1073801"/>
                  </a:lnTo>
                  <a:lnTo>
                    <a:pt x="2070100" y="1025525"/>
                  </a:lnTo>
                  <a:lnTo>
                    <a:pt x="2068973" y="977248"/>
                  </a:lnTo>
                  <a:lnTo>
                    <a:pt x="2065626" y="929547"/>
                  </a:lnTo>
                  <a:lnTo>
                    <a:pt x="2060109" y="882469"/>
                  </a:lnTo>
                  <a:lnTo>
                    <a:pt x="2052472" y="836064"/>
                  </a:lnTo>
                  <a:lnTo>
                    <a:pt x="2042763" y="790381"/>
                  </a:lnTo>
                  <a:lnTo>
                    <a:pt x="2031033" y="745470"/>
                  </a:lnTo>
                  <a:lnTo>
                    <a:pt x="2017332" y="701379"/>
                  </a:lnTo>
                  <a:lnTo>
                    <a:pt x="2001709" y="658159"/>
                  </a:lnTo>
                  <a:lnTo>
                    <a:pt x="1984214" y="615857"/>
                  </a:lnTo>
                  <a:lnTo>
                    <a:pt x="1964896" y="574525"/>
                  </a:lnTo>
                  <a:lnTo>
                    <a:pt x="1943805" y="534209"/>
                  </a:lnTo>
                  <a:lnTo>
                    <a:pt x="1920992" y="494961"/>
                  </a:lnTo>
                  <a:lnTo>
                    <a:pt x="1896505" y="456829"/>
                  </a:lnTo>
                  <a:lnTo>
                    <a:pt x="1870395" y="419863"/>
                  </a:lnTo>
                  <a:lnTo>
                    <a:pt x="1842711" y="384111"/>
                  </a:lnTo>
                  <a:lnTo>
                    <a:pt x="1813502" y="349623"/>
                  </a:lnTo>
                  <a:lnTo>
                    <a:pt x="1782819" y="316448"/>
                  </a:lnTo>
                  <a:lnTo>
                    <a:pt x="1750711" y="284636"/>
                  </a:lnTo>
                  <a:lnTo>
                    <a:pt x="1717229" y="254235"/>
                  </a:lnTo>
                  <a:lnTo>
                    <a:pt x="1682420" y="225296"/>
                  </a:lnTo>
                  <a:lnTo>
                    <a:pt x="1646337" y="197866"/>
                  </a:lnTo>
                  <a:lnTo>
                    <a:pt x="1609027" y="171996"/>
                  </a:lnTo>
                  <a:lnTo>
                    <a:pt x="1570541" y="147735"/>
                  </a:lnTo>
                  <a:lnTo>
                    <a:pt x="1530928" y="125131"/>
                  </a:lnTo>
                  <a:lnTo>
                    <a:pt x="1490238" y="104235"/>
                  </a:lnTo>
                  <a:lnTo>
                    <a:pt x="1448521" y="85095"/>
                  </a:lnTo>
                  <a:lnTo>
                    <a:pt x="1405827" y="67761"/>
                  </a:lnTo>
                  <a:lnTo>
                    <a:pt x="1362205" y="52281"/>
                  </a:lnTo>
                  <a:lnTo>
                    <a:pt x="1317705" y="38706"/>
                  </a:lnTo>
                  <a:lnTo>
                    <a:pt x="1272377" y="27084"/>
                  </a:lnTo>
                  <a:lnTo>
                    <a:pt x="1226270" y="17465"/>
                  </a:lnTo>
                  <a:lnTo>
                    <a:pt x="1179434" y="9898"/>
                  </a:lnTo>
                  <a:lnTo>
                    <a:pt x="1131919" y="4432"/>
                  </a:lnTo>
                  <a:lnTo>
                    <a:pt x="1083774" y="1116"/>
                  </a:lnTo>
                  <a:lnTo>
                    <a:pt x="103505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40600" y="3790950"/>
              <a:ext cx="2070100" cy="2051050"/>
            </a:xfrm>
            <a:custGeom>
              <a:avLst/>
              <a:gdLst/>
              <a:ahLst/>
              <a:cxnLst/>
              <a:rect l="l" t="t" r="r" b="b"/>
              <a:pathLst>
                <a:path w="2070100" h="2051050">
                  <a:moveTo>
                    <a:pt x="0" y="1025525"/>
                  </a:moveTo>
                  <a:lnTo>
                    <a:pt x="1126" y="977248"/>
                  </a:lnTo>
                  <a:lnTo>
                    <a:pt x="4473" y="929547"/>
                  </a:lnTo>
                  <a:lnTo>
                    <a:pt x="9990" y="882469"/>
                  </a:lnTo>
                  <a:lnTo>
                    <a:pt x="17627" y="836064"/>
                  </a:lnTo>
                  <a:lnTo>
                    <a:pt x="27336" y="790381"/>
                  </a:lnTo>
                  <a:lnTo>
                    <a:pt x="39066" y="745470"/>
                  </a:lnTo>
                  <a:lnTo>
                    <a:pt x="52767" y="701379"/>
                  </a:lnTo>
                  <a:lnTo>
                    <a:pt x="68390" y="658159"/>
                  </a:lnTo>
                  <a:lnTo>
                    <a:pt x="85885" y="615857"/>
                  </a:lnTo>
                  <a:lnTo>
                    <a:pt x="105203" y="574525"/>
                  </a:lnTo>
                  <a:lnTo>
                    <a:pt x="126294" y="534209"/>
                  </a:lnTo>
                  <a:lnTo>
                    <a:pt x="149107" y="494961"/>
                  </a:lnTo>
                  <a:lnTo>
                    <a:pt x="173594" y="456829"/>
                  </a:lnTo>
                  <a:lnTo>
                    <a:pt x="199704" y="419863"/>
                  </a:lnTo>
                  <a:lnTo>
                    <a:pt x="227388" y="384111"/>
                  </a:lnTo>
                  <a:lnTo>
                    <a:pt x="256597" y="349623"/>
                  </a:lnTo>
                  <a:lnTo>
                    <a:pt x="287280" y="316448"/>
                  </a:lnTo>
                  <a:lnTo>
                    <a:pt x="319387" y="284636"/>
                  </a:lnTo>
                  <a:lnTo>
                    <a:pt x="352870" y="254235"/>
                  </a:lnTo>
                  <a:lnTo>
                    <a:pt x="387678" y="225296"/>
                  </a:lnTo>
                  <a:lnTo>
                    <a:pt x="423762" y="197866"/>
                  </a:lnTo>
                  <a:lnTo>
                    <a:pt x="461072" y="171996"/>
                  </a:lnTo>
                  <a:lnTo>
                    <a:pt x="499558" y="147735"/>
                  </a:lnTo>
                  <a:lnTo>
                    <a:pt x="539171" y="125131"/>
                  </a:lnTo>
                  <a:lnTo>
                    <a:pt x="579861" y="104235"/>
                  </a:lnTo>
                  <a:lnTo>
                    <a:pt x="621577" y="85095"/>
                  </a:lnTo>
                  <a:lnTo>
                    <a:pt x="664272" y="67761"/>
                  </a:lnTo>
                  <a:lnTo>
                    <a:pt x="707894" y="52281"/>
                  </a:lnTo>
                  <a:lnTo>
                    <a:pt x="752394" y="38706"/>
                  </a:lnTo>
                  <a:lnTo>
                    <a:pt x="797722" y="27084"/>
                  </a:lnTo>
                  <a:lnTo>
                    <a:pt x="843829" y="17465"/>
                  </a:lnTo>
                  <a:lnTo>
                    <a:pt x="890665" y="9898"/>
                  </a:lnTo>
                  <a:lnTo>
                    <a:pt x="938180" y="4432"/>
                  </a:lnTo>
                  <a:lnTo>
                    <a:pt x="986325" y="1116"/>
                  </a:lnTo>
                  <a:lnTo>
                    <a:pt x="1035050" y="0"/>
                  </a:lnTo>
                  <a:lnTo>
                    <a:pt x="1083774" y="1116"/>
                  </a:lnTo>
                  <a:lnTo>
                    <a:pt x="1131919" y="4432"/>
                  </a:lnTo>
                  <a:lnTo>
                    <a:pt x="1179434" y="9898"/>
                  </a:lnTo>
                  <a:lnTo>
                    <a:pt x="1226270" y="17465"/>
                  </a:lnTo>
                  <a:lnTo>
                    <a:pt x="1272377" y="27084"/>
                  </a:lnTo>
                  <a:lnTo>
                    <a:pt x="1317705" y="38706"/>
                  </a:lnTo>
                  <a:lnTo>
                    <a:pt x="1362205" y="52281"/>
                  </a:lnTo>
                  <a:lnTo>
                    <a:pt x="1405827" y="67761"/>
                  </a:lnTo>
                  <a:lnTo>
                    <a:pt x="1448521" y="85095"/>
                  </a:lnTo>
                  <a:lnTo>
                    <a:pt x="1490238" y="104235"/>
                  </a:lnTo>
                  <a:lnTo>
                    <a:pt x="1530928" y="125131"/>
                  </a:lnTo>
                  <a:lnTo>
                    <a:pt x="1570540" y="147735"/>
                  </a:lnTo>
                  <a:lnTo>
                    <a:pt x="1609027" y="171996"/>
                  </a:lnTo>
                  <a:lnTo>
                    <a:pt x="1646336" y="197866"/>
                  </a:lnTo>
                  <a:lnTo>
                    <a:pt x="1682420" y="225296"/>
                  </a:lnTo>
                  <a:lnTo>
                    <a:pt x="1717229" y="254235"/>
                  </a:lnTo>
                  <a:lnTo>
                    <a:pt x="1750711" y="284636"/>
                  </a:lnTo>
                  <a:lnTo>
                    <a:pt x="1782819" y="316448"/>
                  </a:lnTo>
                  <a:lnTo>
                    <a:pt x="1813502" y="349623"/>
                  </a:lnTo>
                  <a:lnTo>
                    <a:pt x="1842711" y="384111"/>
                  </a:lnTo>
                  <a:lnTo>
                    <a:pt x="1870395" y="419863"/>
                  </a:lnTo>
                  <a:lnTo>
                    <a:pt x="1896505" y="456829"/>
                  </a:lnTo>
                  <a:lnTo>
                    <a:pt x="1920992" y="494961"/>
                  </a:lnTo>
                  <a:lnTo>
                    <a:pt x="1943805" y="534209"/>
                  </a:lnTo>
                  <a:lnTo>
                    <a:pt x="1964896" y="574525"/>
                  </a:lnTo>
                  <a:lnTo>
                    <a:pt x="1984214" y="615857"/>
                  </a:lnTo>
                  <a:lnTo>
                    <a:pt x="2001709" y="658159"/>
                  </a:lnTo>
                  <a:lnTo>
                    <a:pt x="2017332" y="701379"/>
                  </a:lnTo>
                  <a:lnTo>
                    <a:pt x="2031033" y="745470"/>
                  </a:lnTo>
                  <a:lnTo>
                    <a:pt x="2042763" y="790381"/>
                  </a:lnTo>
                  <a:lnTo>
                    <a:pt x="2052472" y="836064"/>
                  </a:lnTo>
                  <a:lnTo>
                    <a:pt x="2060109" y="882469"/>
                  </a:lnTo>
                  <a:lnTo>
                    <a:pt x="2065626" y="929547"/>
                  </a:lnTo>
                  <a:lnTo>
                    <a:pt x="2068973" y="977248"/>
                  </a:lnTo>
                  <a:lnTo>
                    <a:pt x="2070100" y="1025525"/>
                  </a:lnTo>
                  <a:lnTo>
                    <a:pt x="2068973" y="1073801"/>
                  </a:lnTo>
                  <a:lnTo>
                    <a:pt x="2065626" y="1121502"/>
                  </a:lnTo>
                  <a:lnTo>
                    <a:pt x="2060109" y="1168580"/>
                  </a:lnTo>
                  <a:lnTo>
                    <a:pt x="2052472" y="1214985"/>
                  </a:lnTo>
                  <a:lnTo>
                    <a:pt x="2042763" y="1260668"/>
                  </a:lnTo>
                  <a:lnTo>
                    <a:pt x="2031033" y="1305579"/>
                  </a:lnTo>
                  <a:lnTo>
                    <a:pt x="2017332" y="1349670"/>
                  </a:lnTo>
                  <a:lnTo>
                    <a:pt x="2001709" y="1392890"/>
                  </a:lnTo>
                  <a:lnTo>
                    <a:pt x="1984214" y="1435192"/>
                  </a:lnTo>
                  <a:lnTo>
                    <a:pt x="1964896" y="1476525"/>
                  </a:lnTo>
                  <a:lnTo>
                    <a:pt x="1943805" y="1516840"/>
                  </a:lnTo>
                  <a:lnTo>
                    <a:pt x="1920992" y="1556088"/>
                  </a:lnTo>
                  <a:lnTo>
                    <a:pt x="1896505" y="1594220"/>
                  </a:lnTo>
                  <a:lnTo>
                    <a:pt x="1870395" y="1631186"/>
                  </a:lnTo>
                  <a:lnTo>
                    <a:pt x="1842711" y="1666938"/>
                  </a:lnTo>
                  <a:lnTo>
                    <a:pt x="1813502" y="1701426"/>
                  </a:lnTo>
                  <a:lnTo>
                    <a:pt x="1782819" y="1734601"/>
                  </a:lnTo>
                  <a:lnTo>
                    <a:pt x="1750711" y="1766413"/>
                  </a:lnTo>
                  <a:lnTo>
                    <a:pt x="1717229" y="1796814"/>
                  </a:lnTo>
                  <a:lnTo>
                    <a:pt x="1682420" y="1825753"/>
                  </a:lnTo>
                  <a:lnTo>
                    <a:pt x="1646336" y="1853183"/>
                  </a:lnTo>
                  <a:lnTo>
                    <a:pt x="1609027" y="1879053"/>
                  </a:lnTo>
                  <a:lnTo>
                    <a:pt x="1570540" y="1903314"/>
                  </a:lnTo>
                  <a:lnTo>
                    <a:pt x="1530928" y="1925918"/>
                  </a:lnTo>
                  <a:lnTo>
                    <a:pt x="1490238" y="1946814"/>
                  </a:lnTo>
                  <a:lnTo>
                    <a:pt x="1448521" y="1965954"/>
                  </a:lnTo>
                  <a:lnTo>
                    <a:pt x="1405827" y="1983288"/>
                  </a:lnTo>
                  <a:lnTo>
                    <a:pt x="1362205" y="1998768"/>
                  </a:lnTo>
                  <a:lnTo>
                    <a:pt x="1317705" y="2012343"/>
                  </a:lnTo>
                  <a:lnTo>
                    <a:pt x="1272377" y="2023965"/>
                  </a:lnTo>
                  <a:lnTo>
                    <a:pt x="1226270" y="2033584"/>
                  </a:lnTo>
                  <a:lnTo>
                    <a:pt x="1179434" y="2041151"/>
                  </a:lnTo>
                  <a:lnTo>
                    <a:pt x="1131919" y="2046617"/>
                  </a:lnTo>
                  <a:lnTo>
                    <a:pt x="1083774" y="2049933"/>
                  </a:lnTo>
                  <a:lnTo>
                    <a:pt x="1035050" y="2051050"/>
                  </a:lnTo>
                  <a:lnTo>
                    <a:pt x="986325" y="2049933"/>
                  </a:lnTo>
                  <a:lnTo>
                    <a:pt x="938180" y="2046617"/>
                  </a:lnTo>
                  <a:lnTo>
                    <a:pt x="890665" y="2041151"/>
                  </a:lnTo>
                  <a:lnTo>
                    <a:pt x="843829" y="2033584"/>
                  </a:lnTo>
                  <a:lnTo>
                    <a:pt x="797722" y="2023965"/>
                  </a:lnTo>
                  <a:lnTo>
                    <a:pt x="752394" y="2012343"/>
                  </a:lnTo>
                  <a:lnTo>
                    <a:pt x="707894" y="1998768"/>
                  </a:lnTo>
                  <a:lnTo>
                    <a:pt x="664272" y="1983288"/>
                  </a:lnTo>
                  <a:lnTo>
                    <a:pt x="621577" y="1965954"/>
                  </a:lnTo>
                  <a:lnTo>
                    <a:pt x="579861" y="1946814"/>
                  </a:lnTo>
                  <a:lnTo>
                    <a:pt x="539171" y="1925918"/>
                  </a:lnTo>
                  <a:lnTo>
                    <a:pt x="499558" y="1903314"/>
                  </a:lnTo>
                  <a:lnTo>
                    <a:pt x="461072" y="1879053"/>
                  </a:lnTo>
                  <a:lnTo>
                    <a:pt x="423762" y="1853183"/>
                  </a:lnTo>
                  <a:lnTo>
                    <a:pt x="387678" y="1825753"/>
                  </a:lnTo>
                  <a:lnTo>
                    <a:pt x="352870" y="1796814"/>
                  </a:lnTo>
                  <a:lnTo>
                    <a:pt x="319387" y="1766413"/>
                  </a:lnTo>
                  <a:lnTo>
                    <a:pt x="287280" y="1734601"/>
                  </a:lnTo>
                  <a:lnTo>
                    <a:pt x="256597" y="1701426"/>
                  </a:lnTo>
                  <a:lnTo>
                    <a:pt x="227388" y="1666938"/>
                  </a:lnTo>
                  <a:lnTo>
                    <a:pt x="199704" y="1631186"/>
                  </a:lnTo>
                  <a:lnTo>
                    <a:pt x="173594" y="1594220"/>
                  </a:lnTo>
                  <a:lnTo>
                    <a:pt x="149107" y="1556088"/>
                  </a:lnTo>
                  <a:lnTo>
                    <a:pt x="126294" y="1516840"/>
                  </a:lnTo>
                  <a:lnTo>
                    <a:pt x="105203" y="1476525"/>
                  </a:lnTo>
                  <a:lnTo>
                    <a:pt x="85885" y="1435192"/>
                  </a:lnTo>
                  <a:lnTo>
                    <a:pt x="68390" y="1392890"/>
                  </a:lnTo>
                  <a:lnTo>
                    <a:pt x="52767" y="1349670"/>
                  </a:lnTo>
                  <a:lnTo>
                    <a:pt x="39066" y="1305579"/>
                  </a:lnTo>
                  <a:lnTo>
                    <a:pt x="27336" y="1260668"/>
                  </a:lnTo>
                  <a:lnTo>
                    <a:pt x="17627" y="1214985"/>
                  </a:lnTo>
                  <a:lnTo>
                    <a:pt x="9990" y="1168580"/>
                  </a:lnTo>
                  <a:lnTo>
                    <a:pt x="4473" y="1121502"/>
                  </a:lnTo>
                  <a:lnTo>
                    <a:pt x="1126" y="1073801"/>
                  </a:lnTo>
                  <a:lnTo>
                    <a:pt x="0" y="10255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00950" y="4051300"/>
              <a:ext cx="1549400" cy="1536700"/>
            </a:xfrm>
            <a:custGeom>
              <a:avLst/>
              <a:gdLst/>
              <a:ahLst/>
              <a:cxnLst/>
              <a:rect l="l" t="t" r="r" b="b"/>
              <a:pathLst>
                <a:path w="1549400" h="1536700">
                  <a:moveTo>
                    <a:pt x="774700" y="0"/>
                  </a:moveTo>
                  <a:lnTo>
                    <a:pt x="725706" y="1511"/>
                  </a:lnTo>
                  <a:lnTo>
                    <a:pt x="677523" y="5986"/>
                  </a:lnTo>
                  <a:lnTo>
                    <a:pt x="630240" y="13334"/>
                  </a:lnTo>
                  <a:lnTo>
                    <a:pt x="583948" y="23466"/>
                  </a:lnTo>
                  <a:lnTo>
                    <a:pt x="538738" y="36290"/>
                  </a:lnTo>
                  <a:lnTo>
                    <a:pt x="494701" y="51718"/>
                  </a:lnTo>
                  <a:lnTo>
                    <a:pt x="451928" y="69659"/>
                  </a:lnTo>
                  <a:lnTo>
                    <a:pt x="410509" y="90024"/>
                  </a:lnTo>
                  <a:lnTo>
                    <a:pt x="370535" y="112721"/>
                  </a:lnTo>
                  <a:lnTo>
                    <a:pt x="332097" y="137662"/>
                  </a:lnTo>
                  <a:lnTo>
                    <a:pt x="295285" y="164756"/>
                  </a:lnTo>
                  <a:lnTo>
                    <a:pt x="260190" y="193914"/>
                  </a:lnTo>
                  <a:lnTo>
                    <a:pt x="226904" y="225044"/>
                  </a:lnTo>
                  <a:lnTo>
                    <a:pt x="195516" y="258058"/>
                  </a:lnTo>
                  <a:lnTo>
                    <a:pt x="166118" y="292865"/>
                  </a:lnTo>
                  <a:lnTo>
                    <a:pt x="138800" y="329375"/>
                  </a:lnTo>
                  <a:lnTo>
                    <a:pt x="113653" y="367498"/>
                  </a:lnTo>
                  <a:lnTo>
                    <a:pt x="90768" y="407144"/>
                  </a:lnTo>
                  <a:lnTo>
                    <a:pt x="70235" y="448224"/>
                  </a:lnTo>
                  <a:lnTo>
                    <a:pt x="52146" y="490647"/>
                  </a:lnTo>
                  <a:lnTo>
                    <a:pt x="36590" y="534323"/>
                  </a:lnTo>
                  <a:lnTo>
                    <a:pt x="23660" y="579162"/>
                  </a:lnTo>
                  <a:lnTo>
                    <a:pt x="13444" y="625074"/>
                  </a:lnTo>
                  <a:lnTo>
                    <a:pt x="6036" y="671969"/>
                  </a:lnTo>
                  <a:lnTo>
                    <a:pt x="1524" y="719758"/>
                  </a:lnTo>
                  <a:lnTo>
                    <a:pt x="0" y="768350"/>
                  </a:lnTo>
                  <a:lnTo>
                    <a:pt x="1524" y="816941"/>
                  </a:lnTo>
                  <a:lnTo>
                    <a:pt x="6036" y="864730"/>
                  </a:lnTo>
                  <a:lnTo>
                    <a:pt x="13444" y="911625"/>
                  </a:lnTo>
                  <a:lnTo>
                    <a:pt x="23660" y="957537"/>
                  </a:lnTo>
                  <a:lnTo>
                    <a:pt x="36590" y="1002376"/>
                  </a:lnTo>
                  <a:lnTo>
                    <a:pt x="52146" y="1046052"/>
                  </a:lnTo>
                  <a:lnTo>
                    <a:pt x="70235" y="1088475"/>
                  </a:lnTo>
                  <a:lnTo>
                    <a:pt x="90768" y="1129555"/>
                  </a:lnTo>
                  <a:lnTo>
                    <a:pt x="113653" y="1169201"/>
                  </a:lnTo>
                  <a:lnTo>
                    <a:pt x="138800" y="1207324"/>
                  </a:lnTo>
                  <a:lnTo>
                    <a:pt x="166118" y="1243834"/>
                  </a:lnTo>
                  <a:lnTo>
                    <a:pt x="195516" y="1278641"/>
                  </a:lnTo>
                  <a:lnTo>
                    <a:pt x="226904" y="1311655"/>
                  </a:lnTo>
                  <a:lnTo>
                    <a:pt x="260190" y="1342785"/>
                  </a:lnTo>
                  <a:lnTo>
                    <a:pt x="295285" y="1371943"/>
                  </a:lnTo>
                  <a:lnTo>
                    <a:pt x="332097" y="1399037"/>
                  </a:lnTo>
                  <a:lnTo>
                    <a:pt x="370535" y="1423978"/>
                  </a:lnTo>
                  <a:lnTo>
                    <a:pt x="410509" y="1446675"/>
                  </a:lnTo>
                  <a:lnTo>
                    <a:pt x="451928" y="1467040"/>
                  </a:lnTo>
                  <a:lnTo>
                    <a:pt x="494701" y="1484981"/>
                  </a:lnTo>
                  <a:lnTo>
                    <a:pt x="538738" y="1500409"/>
                  </a:lnTo>
                  <a:lnTo>
                    <a:pt x="583948" y="1513233"/>
                  </a:lnTo>
                  <a:lnTo>
                    <a:pt x="630240" y="1523365"/>
                  </a:lnTo>
                  <a:lnTo>
                    <a:pt x="677523" y="1530713"/>
                  </a:lnTo>
                  <a:lnTo>
                    <a:pt x="725706" y="1535188"/>
                  </a:lnTo>
                  <a:lnTo>
                    <a:pt x="774700" y="1536700"/>
                  </a:lnTo>
                  <a:lnTo>
                    <a:pt x="823693" y="1535188"/>
                  </a:lnTo>
                  <a:lnTo>
                    <a:pt x="871876" y="1530713"/>
                  </a:lnTo>
                  <a:lnTo>
                    <a:pt x="919159" y="1523365"/>
                  </a:lnTo>
                  <a:lnTo>
                    <a:pt x="965451" y="1513233"/>
                  </a:lnTo>
                  <a:lnTo>
                    <a:pt x="1010661" y="1500409"/>
                  </a:lnTo>
                  <a:lnTo>
                    <a:pt x="1054698" y="1484981"/>
                  </a:lnTo>
                  <a:lnTo>
                    <a:pt x="1097471" y="1467040"/>
                  </a:lnTo>
                  <a:lnTo>
                    <a:pt x="1138890" y="1446675"/>
                  </a:lnTo>
                  <a:lnTo>
                    <a:pt x="1178864" y="1423978"/>
                  </a:lnTo>
                  <a:lnTo>
                    <a:pt x="1217302" y="1399037"/>
                  </a:lnTo>
                  <a:lnTo>
                    <a:pt x="1254114" y="1371943"/>
                  </a:lnTo>
                  <a:lnTo>
                    <a:pt x="1289209" y="1342785"/>
                  </a:lnTo>
                  <a:lnTo>
                    <a:pt x="1322495" y="1311655"/>
                  </a:lnTo>
                  <a:lnTo>
                    <a:pt x="1353883" y="1278641"/>
                  </a:lnTo>
                  <a:lnTo>
                    <a:pt x="1383281" y="1243834"/>
                  </a:lnTo>
                  <a:lnTo>
                    <a:pt x="1410599" y="1207324"/>
                  </a:lnTo>
                  <a:lnTo>
                    <a:pt x="1435746" y="1169201"/>
                  </a:lnTo>
                  <a:lnTo>
                    <a:pt x="1458631" y="1129555"/>
                  </a:lnTo>
                  <a:lnTo>
                    <a:pt x="1479164" y="1088475"/>
                  </a:lnTo>
                  <a:lnTo>
                    <a:pt x="1497253" y="1046052"/>
                  </a:lnTo>
                  <a:lnTo>
                    <a:pt x="1512809" y="1002376"/>
                  </a:lnTo>
                  <a:lnTo>
                    <a:pt x="1525739" y="957537"/>
                  </a:lnTo>
                  <a:lnTo>
                    <a:pt x="1535955" y="911625"/>
                  </a:lnTo>
                  <a:lnTo>
                    <a:pt x="1543363" y="864730"/>
                  </a:lnTo>
                  <a:lnTo>
                    <a:pt x="1547875" y="816941"/>
                  </a:lnTo>
                  <a:lnTo>
                    <a:pt x="1549400" y="768350"/>
                  </a:lnTo>
                  <a:lnTo>
                    <a:pt x="1547875" y="719758"/>
                  </a:lnTo>
                  <a:lnTo>
                    <a:pt x="1543363" y="671969"/>
                  </a:lnTo>
                  <a:lnTo>
                    <a:pt x="1535955" y="625074"/>
                  </a:lnTo>
                  <a:lnTo>
                    <a:pt x="1525739" y="579162"/>
                  </a:lnTo>
                  <a:lnTo>
                    <a:pt x="1512809" y="534323"/>
                  </a:lnTo>
                  <a:lnTo>
                    <a:pt x="1497253" y="490647"/>
                  </a:lnTo>
                  <a:lnTo>
                    <a:pt x="1479164" y="448224"/>
                  </a:lnTo>
                  <a:lnTo>
                    <a:pt x="1458631" y="407144"/>
                  </a:lnTo>
                  <a:lnTo>
                    <a:pt x="1435746" y="367498"/>
                  </a:lnTo>
                  <a:lnTo>
                    <a:pt x="1410599" y="329375"/>
                  </a:lnTo>
                  <a:lnTo>
                    <a:pt x="1383281" y="292865"/>
                  </a:lnTo>
                  <a:lnTo>
                    <a:pt x="1353883" y="258058"/>
                  </a:lnTo>
                  <a:lnTo>
                    <a:pt x="1322495" y="225044"/>
                  </a:lnTo>
                  <a:lnTo>
                    <a:pt x="1289209" y="193914"/>
                  </a:lnTo>
                  <a:lnTo>
                    <a:pt x="1254114" y="164756"/>
                  </a:lnTo>
                  <a:lnTo>
                    <a:pt x="1217302" y="137662"/>
                  </a:lnTo>
                  <a:lnTo>
                    <a:pt x="1178864" y="112721"/>
                  </a:lnTo>
                  <a:lnTo>
                    <a:pt x="1138890" y="90024"/>
                  </a:lnTo>
                  <a:lnTo>
                    <a:pt x="1097471" y="69659"/>
                  </a:lnTo>
                  <a:lnTo>
                    <a:pt x="1054698" y="51718"/>
                  </a:lnTo>
                  <a:lnTo>
                    <a:pt x="1010661" y="36290"/>
                  </a:lnTo>
                  <a:lnTo>
                    <a:pt x="965451" y="23466"/>
                  </a:lnTo>
                  <a:lnTo>
                    <a:pt x="919159" y="13334"/>
                  </a:lnTo>
                  <a:lnTo>
                    <a:pt x="871876" y="5986"/>
                  </a:lnTo>
                  <a:lnTo>
                    <a:pt x="823693" y="1511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00950" y="4051300"/>
              <a:ext cx="1549400" cy="1536700"/>
            </a:xfrm>
            <a:custGeom>
              <a:avLst/>
              <a:gdLst/>
              <a:ahLst/>
              <a:cxnLst/>
              <a:rect l="l" t="t" r="r" b="b"/>
              <a:pathLst>
                <a:path w="1549400" h="1536700">
                  <a:moveTo>
                    <a:pt x="0" y="768350"/>
                  </a:moveTo>
                  <a:lnTo>
                    <a:pt x="1524" y="719758"/>
                  </a:lnTo>
                  <a:lnTo>
                    <a:pt x="6036" y="671969"/>
                  </a:lnTo>
                  <a:lnTo>
                    <a:pt x="13444" y="625074"/>
                  </a:lnTo>
                  <a:lnTo>
                    <a:pt x="23660" y="579162"/>
                  </a:lnTo>
                  <a:lnTo>
                    <a:pt x="36590" y="534323"/>
                  </a:lnTo>
                  <a:lnTo>
                    <a:pt x="52146" y="490647"/>
                  </a:lnTo>
                  <a:lnTo>
                    <a:pt x="70235" y="448224"/>
                  </a:lnTo>
                  <a:lnTo>
                    <a:pt x="90768" y="407144"/>
                  </a:lnTo>
                  <a:lnTo>
                    <a:pt x="113653" y="367498"/>
                  </a:lnTo>
                  <a:lnTo>
                    <a:pt x="138800" y="329375"/>
                  </a:lnTo>
                  <a:lnTo>
                    <a:pt x="166118" y="292865"/>
                  </a:lnTo>
                  <a:lnTo>
                    <a:pt x="195516" y="258058"/>
                  </a:lnTo>
                  <a:lnTo>
                    <a:pt x="226904" y="225044"/>
                  </a:lnTo>
                  <a:lnTo>
                    <a:pt x="260190" y="193914"/>
                  </a:lnTo>
                  <a:lnTo>
                    <a:pt x="295285" y="164756"/>
                  </a:lnTo>
                  <a:lnTo>
                    <a:pt x="332097" y="137662"/>
                  </a:lnTo>
                  <a:lnTo>
                    <a:pt x="370535" y="112721"/>
                  </a:lnTo>
                  <a:lnTo>
                    <a:pt x="410509" y="90024"/>
                  </a:lnTo>
                  <a:lnTo>
                    <a:pt x="451928" y="69659"/>
                  </a:lnTo>
                  <a:lnTo>
                    <a:pt x="494702" y="51718"/>
                  </a:lnTo>
                  <a:lnTo>
                    <a:pt x="538738" y="36290"/>
                  </a:lnTo>
                  <a:lnTo>
                    <a:pt x="583948" y="23466"/>
                  </a:lnTo>
                  <a:lnTo>
                    <a:pt x="630240" y="13334"/>
                  </a:lnTo>
                  <a:lnTo>
                    <a:pt x="677523" y="5986"/>
                  </a:lnTo>
                  <a:lnTo>
                    <a:pt x="725706" y="1511"/>
                  </a:lnTo>
                  <a:lnTo>
                    <a:pt x="774700" y="0"/>
                  </a:lnTo>
                  <a:lnTo>
                    <a:pt x="823693" y="1511"/>
                  </a:lnTo>
                  <a:lnTo>
                    <a:pt x="871876" y="5986"/>
                  </a:lnTo>
                  <a:lnTo>
                    <a:pt x="919159" y="13334"/>
                  </a:lnTo>
                  <a:lnTo>
                    <a:pt x="965451" y="23466"/>
                  </a:lnTo>
                  <a:lnTo>
                    <a:pt x="1010661" y="36290"/>
                  </a:lnTo>
                  <a:lnTo>
                    <a:pt x="1054697" y="51718"/>
                  </a:lnTo>
                  <a:lnTo>
                    <a:pt x="1097471" y="69659"/>
                  </a:lnTo>
                  <a:lnTo>
                    <a:pt x="1138890" y="90024"/>
                  </a:lnTo>
                  <a:lnTo>
                    <a:pt x="1178864" y="112721"/>
                  </a:lnTo>
                  <a:lnTo>
                    <a:pt x="1217302" y="137662"/>
                  </a:lnTo>
                  <a:lnTo>
                    <a:pt x="1254114" y="164756"/>
                  </a:lnTo>
                  <a:lnTo>
                    <a:pt x="1289209" y="193914"/>
                  </a:lnTo>
                  <a:lnTo>
                    <a:pt x="1322495" y="225044"/>
                  </a:lnTo>
                  <a:lnTo>
                    <a:pt x="1353883" y="258058"/>
                  </a:lnTo>
                  <a:lnTo>
                    <a:pt x="1383281" y="292865"/>
                  </a:lnTo>
                  <a:lnTo>
                    <a:pt x="1410599" y="329375"/>
                  </a:lnTo>
                  <a:lnTo>
                    <a:pt x="1435746" y="367498"/>
                  </a:lnTo>
                  <a:lnTo>
                    <a:pt x="1458631" y="407144"/>
                  </a:lnTo>
                  <a:lnTo>
                    <a:pt x="1479164" y="448224"/>
                  </a:lnTo>
                  <a:lnTo>
                    <a:pt x="1497253" y="490647"/>
                  </a:lnTo>
                  <a:lnTo>
                    <a:pt x="1512809" y="534323"/>
                  </a:lnTo>
                  <a:lnTo>
                    <a:pt x="1525739" y="579162"/>
                  </a:lnTo>
                  <a:lnTo>
                    <a:pt x="1535955" y="625074"/>
                  </a:lnTo>
                  <a:lnTo>
                    <a:pt x="1543364" y="671969"/>
                  </a:lnTo>
                  <a:lnTo>
                    <a:pt x="1547875" y="719758"/>
                  </a:lnTo>
                  <a:lnTo>
                    <a:pt x="1549400" y="768350"/>
                  </a:lnTo>
                  <a:lnTo>
                    <a:pt x="1547875" y="816941"/>
                  </a:lnTo>
                  <a:lnTo>
                    <a:pt x="1543364" y="864730"/>
                  </a:lnTo>
                  <a:lnTo>
                    <a:pt x="1535955" y="911625"/>
                  </a:lnTo>
                  <a:lnTo>
                    <a:pt x="1525739" y="957537"/>
                  </a:lnTo>
                  <a:lnTo>
                    <a:pt x="1512809" y="1002376"/>
                  </a:lnTo>
                  <a:lnTo>
                    <a:pt x="1497253" y="1046052"/>
                  </a:lnTo>
                  <a:lnTo>
                    <a:pt x="1479164" y="1088475"/>
                  </a:lnTo>
                  <a:lnTo>
                    <a:pt x="1458631" y="1129555"/>
                  </a:lnTo>
                  <a:lnTo>
                    <a:pt x="1435746" y="1169201"/>
                  </a:lnTo>
                  <a:lnTo>
                    <a:pt x="1410599" y="1207324"/>
                  </a:lnTo>
                  <a:lnTo>
                    <a:pt x="1383281" y="1243834"/>
                  </a:lnTo>
                  <a:lnTo>
                    <a:pt x="1353883" y="1278641"/>
                  </a:lnTo>
                  <a:lnTo>
                    <a:pt x="1322495" y="1311655"/>
                  </a:lnTo>
                  <a:lnTo>
                    <a:pt x="1289209" y="1342785"/>
                  </a:lnTo>
                  <a:lnTo>
                    <a:pt x="1254114" y="1371943"/>
                  </a:lnTo>
                  <a:lnTo>
                    <a:pt x="1217302" y="1399037"/>
                  </a:lnTo>
                  <a:lnTo>
                    <a:pt x="1178864" y="1423978"/>
                  </a:lnTo>
                  <a:lnTo>
                    <a:pt x="1138890" y="1446675"/>
                  </a:lnTo>
                  <a:lnTo>
                    <a:pt x="1097471" y="1467040"/>
                  </a:lnTo>
                  <a:lnTo>
                    <a:pt x="1054697" y="1484981"/>
                  </a:lnTo>
                  <a:lnTo>
                    <a:pt x="1010661" y="1500409"/>
                  </a:lnTo>
                  <a:lnTo>
                    <a:pt x="965451" y="1513233"/>
                  </a:lnTo>
                  <a:lnTo>
                    <a:pt x="919159" y="1523365"/>
                  </a:lnTo>
                  <a:lnTo>
                    <a:pt x="871876" y="1530713"/>
                  </a:lnTo>
                  <a:lnTo>
                    <a:pt x="823693" y="1535188"/>
                  </a:lnTo>
                  <a:lnTo>
                    <a:pt x="774700" y="1536700"/>
                  </a:lnTo>
                  <a:lnTo>
                    <a:pt x="725706" y="1535188"/>
                  </a:lnTo>
                  <a:lnTo>
                    <a:pt x="677523" y="1530713"/>
                  </a:lnTo>
                  <a:lnTo>
                    <a:pt x="630240" y="1523365"/>
                  </a:lnTo>
                  <a:lnTo>
                    <a:pt x="583948" y="1513233"/>
                  </a:lnTo>
                  <a:lnTo>
                    <a:pt x="538738" y="1500409"/>
                  </a:lnTo>
                  <a:lnTo>
                    <a:pt x="494702" y="1484981"/>
                  </a:lnTo>
                  <a:lnTo>
                    <a:pt x="451928" y="1467040"/>
                  </a:lnTo>
                  <a:lnTo>
                    <a:pt x="410509" y="1446675"/>
                  </a:lnTo>
                  <a:lnTo>
                    <a:pt x="370535" y="1423978"/>
                  </a:lnTo>
                  <a:lnTo>
                    <a:pt x="332097" y="1399037"/>
                  </a:lnTo>
                  <a:lnTo>
                    <a:pt x="295285" y="1371943"/>
                  </a:lnTo>
                  <a:lnTo>
                    <a:pt x="260190" y="1342785"/>
                  </a:lnTo>
                  <a:lnTo>
                    <a:pt x="226904" y="1311655"/>
                  </a:lnTo>
                  <a:lnTo>
                    <a:pt x="195516" y="1278641"/>
                  </a:lnTo>
                  <a:lnTo>
                    <a:pt x="166118" y="1243834"/>
                  </a:lnTo>
                  <a:lnTo>
                    <a:pt x="138800" y="1207324"/>
                  </a:lnTo>
                  <a:lnTo>
                    <a:pt x="113653" y="1169201"/>
                  </a:lnTo>
                  <a:lnTo>
                    <a:pt x="90768" y="1129555"/>
                  </a:lnTo>
                  <a:lnTo>
                    <a:pt x="70235" y="1088475"/>
                  </a:lnTo>
                  <a:lnTo>
                    <a:pt x="52146" y="1046052"/>
                  </a:lnTo>
                  <a:lnTo>
                    <a:pt x="36590" y="1002376"/>
                  </a:lnTo>
                  <a:lnTo>
                    <a:pt x="23660" y="957537"/>
                  </a:lnTo>
                  <a:lnTo>
                    <a:pt x="13444" y="911625"/>
                  </a:lnTo>
                  <a:lnTo>
                    <a:pt x="6036" y="864730"/>
                  </a:lnTo>
                  <a:lnTo>
                    <a:pt x="1524" y="816941"/>
                  </a:lnTo>
                  <a:lnTo>
                    <a:pt x="0" y="7683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61300" y="4305300"/>
              <a:ext cx="1028700" cy="1022350"/>
            </a:xfrm>
            <a:custGeom>
              <a:avLst/>
              <a:gdLst/>
              <a:ahLst/>
              <a:cxnLst/>
              <a:rect l="l" t="t" r="r" b="b"/>
              <a:pathLst>
                <a:path w="1028700" h="1022350">
                  <a:moveTo>
                    <a:pt x="514350" y="0"/>
                  </a:moveTo>
                  <a:lnTo>
                    <a:pt x="467533" y="2089"/>
                  </a:lnTo>
                  <a:lnTo>
                    <a:pt x="421895" y="8235"/>
                  </a:lnTo>
                  <a:lnTo>
                    <a:pt x="377615" y="18259"/>
                  </a:lnTo>
                  <a:lnTo>
                    <a:pt x="334876" y="31980"/>
                  </a:lnTo>
                  <a:lnTo>
                    <a:pt x="293860" y="49217"/>
                  </a:lnTo>
                  <a:lnTo>
                    <a:pt x="254747" y="69790"/>
                  </a:lnTo>
                  <a:lnTo>
                    <a:pt x="217720" y="93518"/>
                  </a:lnTo>
                  <a:lnTo>
                    <a:pt x="182961" y="120221"/>
                  </a:lnTo>
                  <a:lnTo>
                    <a:pt x="150649" y="149719"/>
                  </a:lnTo>
                  <a:lnTo>
                    <a:pt x="120968" y="181831"/>
                  </a:lnTo>
                  <a:lnTo>
                    <a:pt x="94099" y="216376"/>
                  </a:lnTo>
                  <a:lnTo>
                    <a:pt x="70223" y="253174"/>
                  </a:lnTo>
                  <a:lnTo>
                    <a:pt x="49523" y="292046"/>
                  </a:lnTo>
                  <a:lnTo>
                    <a:pt x="32179" y="332809"/>
                  </a:lnTo>
                  <a:lnTo>
                    <a:pt x="18373" y="375284"/>
                  </a:lnTo>
                  <a:lnTo>
                    <a:pt x="8286" y="419290"/>
                  </a:lnTo>
                  <a:lnTo>
                    <a:pt x="2101" y="464647"/>
                  </a:lnTo>
                  <a:lnTo>
                    <a:pt x="0" y="511175"/>
                  </a:lnTo>
                  <a:lnTo>
                    <a:pt x="2101" y="557702"/>
                  </a:lnTo>
                  <a:lnTo>
                    <a:pt x="8286" y="603059"/>
                  </a:lnTo>
                  <a:lnTo>
                    <a:pt x="18373" y="647065"/>
                  </a:lnTo>
                  <a:lnTo>
                    <a:pt x="32179" y="689540"/>
                  </a:lnTo>
                  <a:lnTo>
                    <a:pt x="49523" y="730303"/>
                  </a:lnTo>
                  <a:lnTo>
                    <a:pt x="70223" y="769174"/>
                  </a:lnTo>
                  <a:lnTo>
                    <a:pt x="94099" y="805972"/>
                  </a:lnTo>
                  <a:lnTo>
                    <a:pt x="120968" y="840518"/>
                  </a:lnTo>
                  <a:lnTo>
                    <a:pt x="150649" y="872630"/>
                  </a:lnTo>
                  <a:lnTo>
                    <a:pt x="182961" y="902127"/>
                  </a:lnTo>
                  <a:lnTo>
                    <a:pt x="217720" y="928831"/>
                  </a:lnTo>
                  <a:lnTo>
                    <a:pt x="254747" y="952559"/>
                  </a:lnTo>
                  <a:lnTo>
                    <a:pt x="293860" y="973132"/>
                  </a:lnTo>
                  <a:lnTo>
                    <a:pt x="334876" y="990369"/>
                  </a:lnTo>
                  <a:lnTo>
                    <a:pt x="377615" y="1004090"/>
                  </a:lnTo>
                  <a:lnTo>
                    <a:pt x="421895" y="1014114"/>
                  </a:lnTo>
                  <a:lnTo>
                    <a:pt x="467533" y="1020260"/>
                  </a:lnTo>
                  <a:lnTo>
                    <a:pt x="514350" y="1022350"/>
                  </a:lnTo>
                  <a:lnTo>
                    <a:pt x="561166" y="1020260"/>
                  </a:lnTo>
                  <a:lnTo>
                    <a:pt x="606804" y="1014114"/>
                  </a:lnTo>
                  <a:lnTo>
                    <a:pt x="651084" y="1004090"/>
                  </a:lnTo>
                  <a:lnTo>
                    <a:pt x="693823" y="990369"/>
                  </a:lnTo>
                  <a:lnTo>
                    <a:pt x="734839" y="973132"/>
                  </a:lnTo>
                  <a:lnTo>
                    <a:pt x="773952" y="952559"/>
                  </a:lnTo>
                  <a:lnTo>
                    <a:pt x="810979" y="928831"/>
                  </a:lnTo>
                  <a:lnTo>
                    <a:pt x="845738" y="902127"/>
                  </a:lnTo>
                  <a:lnTo>
                    <a:pt x="878050" y="872630"/>
                  </a:lnTo>
                  <a:lnTo>
                    <a:pt x="907731" y="840518"/>
                  </a:lnTo>
                  <a:lnTo>
                    <a:pt x="934600" y="805972"/>
                  </a:lnTo>
                  <a:lnTo>
                    <a:pt x="958476" y="769174"/>
                  </a:lnTo>
                  <a:lnTo>
                    <a:pt x="979176" y="730303"/>
                  </a:lnTo>
                  <a:lnTo>
                    <a:pt x="996520" y="689540"/>
                  </a:lnTo>
                  <a:lnTo>
                    <a:pt x="1010326" y="647065"/>
                  </a:lnTo>
                  <a:lnTo>
                    <a:pt x="1020413" y="603059"/>
                  </a:lnTo>
                  <a:lnTo>
                    <a:pt x="1026598" y="557702"/>
                  </a:lnTo>
                  <a:lnTo>
                    <a:pt x="1028700" y="511175"/>
                  </a:lnTo>
                  <a:lnTo>
                    <a:pt x="1026598" y="464647"/>
                  </a:lnTo>
                  <a:lnTo>
                    <a:pt x="1020413" y="419290"/>
                  </a:lnTo>
                  <a:lnTo>
                    <a:pt x="1010326" y="375284"/>
                  </a:lnTo>
                  <a:lnTo>
                    <a:pt x="996520" y="332809"/>
                  </a:lnTo>
                  <a:lnTo>
                    <a:pt x="979176" y="292046"/>
                  </a:lnTo>
                  <a:lnTo>
                    <a:pt x="958476" y="253174"/>
                  </a:lnTo>
                  <a:lnTo>
                    <a:pt x="934600" y="216376"/>
                  </a:lnTo>
                  <a:lnTo>
                    <a:pt x="907731" y="181831"/>
                  </a:lnTo>
                  <a:lnTo>
                    <a:pt x="878050" y="149719"/>
                  </a:lnTo>
                  <a:lnTo>
                    <a:pt x="845738" y="120221"/>
                  </a:lnTo>
                  <a:lnTo>
                    <a:pt x="810979" y="93518"/>
                  </a:lnTo>
                  <a:lnTo>
                    <a:pt x="773952" y="69790"/>
                  </a:lnTo>
                  <a:lnTo>
                    <a:pt x="734839" y="49217"/>
                  </a:lnTo>
                  <a:lnTo>
                    <a:pt x="693823" y="31980"/>
                  </a:lnTo>
                  <a:lnTo>
                    <a:pt x="651084" y="18259"/>
                  </a:lnTo>
                  <a:lnTo>
                    <a:pt x="606804" y="8235"/>
                  </a:lnTo>
                  <a:lnTo>
                    <a:pt x="561166" y="2089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61300" y="4305300"/>
              <a:ext cx="1028700" cy="1022350"/>
            </a:xfrm>
            <a:custGeom>
              <a:avLst/>
              <a:gdLst/>
              <a:ahLst/>
              <a:cxnLst/>
              <a:rect l="l" t="t" r="r" b="b"/>
              <a:pathLst>
                <a:path w="1028700" h="1022350">
                  <a:moveTo>
                    <a:pt x="0" y="511175"/>
                  </a:moveTo>
                  <a:lnTo>
                    <a:pt x="2101" y="464647"/>
                  </a:lnTo>
                  <a:lnTo>
                    <a:pt x="8286" y="419290"/>
                  </a:lnTo>
                  <a:lnTo>
                    <a:pt x="18373" y="375284"/>
                  </a:lnTo>
                  <a:lnTo>
                    <a:pt x="32179" y="332809"/>
                  </a:lnTo>
                  <a:lnTo>
                    <a:pt x="49523" y="292046"/>
                  </a:lnTo>
                  <a:lnTo>
                    <a:pt x="70223" y="253175"/>
                  </a:lnTo>
                  <a:lnTo>
                    <a:pt x="94099" y="216376"/>
                  </a:lnTo>
                  <a:lnTo>
                    <a:pt x="120968" y="181831"/>
                  </a:lnTo>
                  <a:lnTo>
                    <a:pt x="150649" y="149719"/>
                  </a:lnTo>
                  <a:lnTo>
                    <a:pt x="182960" y="120221"/>
                  </a:lnTo>
                  <a:lnTo>
                    <a:pt x="217720" y="93518"/>
                  </a:lnTo>
                  <a:lnTo>
                    <a:pt x="254747" y="69790"/>
                  </a:lnTo>
                  <a:lnTo>
                    <a:pt x="293860" y="49217"/>
                  </a:lnTo>
                  <a:lnTo>
                    <a:pt x="334876" y="31980"/>
                  </a:lnTo>
                  <a:lnTo>
                    <a:pt x="377615" y="18259"/>
                  </a:lnTo>
                  <a:lnTo>
                    <a:pt x="421894" y="8235"/>
                  </a:lnTo>
                  <a:lnTo>
                    <a:pt x="467533" y="2089"/>
                  </a:lnTo>
                  <a:lnTo>
                    <a:pt x="514350" y="0"/>
                  </a:lnTo>
                  <a:lnTo>
                    <a:pt x="561166" y="2089"/>
                  </a:lnTo>
                  <a:lnTo>
                    <a:pt x="606805" y="8235"/>
                  </a:lnTo>
                  <a:lnTo>
                    <a:pt x="651084" y="18259"/>
                  </a:lnTo>
                  <a:lnTo>
                    <a:pt x="693823" y="31980"/>
                  </a:lnTo>
                  <a:lnTo>
                    <a:pt x="734839" y="49217"/>
                  </a:lnTo>
                  <a:lnTo>
                    <a:pt x="773952" y="69790"/>
                  </a:lnTo>
                  <a:lnTo>
                    <a:pt x="810979" y="93518"/>
                  </a:lnTo>
                  <a:lnTo>
                    <a:pt x="845739" y="120221"/>
                  </a:lnTo>
                  <a:lnTo>
                    <a:pt x="878050" y="149719"/>
                  </a:lnTo>
                  <a:lnTo>
                    <a:pt x="907731" y="181831"/>
                  </a:lnTo>
                  <a:lnTo>
                    <a:pt x="934600" y="216376"/>
                  </a:lnTo>
                  <a:lnTo>
                    <a:pt x="958476" y="253175"/>
                  </a:lnTo>
                  <a:lnTo>
                    <a:pt x="979176" y="292046"/>
                  </a:lnTo>
                  <a:lnTo>
                    <a:pt x="996520" y="332809"/>
                  </a:lnTo>
                  <a:lnTo>
                    <a:pt x="1010326" y="375284"/>
                  </a:lnTo>
                  <a:lnTo>
                    <a:pt x="1020413" y="419290"/>
                  </a:lnTo>
                  <a:lnTo>
                    <a:pt x="1026598" y="464647"/>
                  </a:lnTo>
                  <a:lnTo>
                    <a:pt x="1028700" y="511175"/>
                  </a:lnTo>
                  <a:lnTo>
                    <a:pt x="1026598" y="557702"/>
                  </a:lnTo>
                  <a:lnTo>
                    <a:pt x="1020413" y="603059"/>
                  </a:lnTo>
                  <a:lnTo>
                    <a:pt x="1010326" y="647065"/>
                  </a:lnTo>
                  <a:lnTo>
                    <a:pt x="996520" y="689540"/>
                  </a:lnTo>
                  <a:lnTo>
                    <a:pt x="979176" y="730303"/>
                  </a:lnTo>
                  <a:lnTo>
                    <a:pt x="958476" y="769174"/>
                  </a:lnTo>
                  <a:lnTo>
                    <a:pt x="934600" y="805973"/>
                  </a:lnTo>
                  <a:lnTo>
                    <a:pt x="907731" y="840518"/>
                  </a:lnTo>
                  <a:lnTo>
                    <a:pt x="878050" y="872630"/>
                  </a:lnTo>
                  <a:lnTo>
                    <a:pt x="845739" y="902128"/>
                  </a:lnTo>
                  <a:lnTo>
                    <a:pt x="810979" y="928831"/>
                  </a:lnTo>
                  <a:lnTo>
                    <a:pt x="773952" y="952559"/>
                  </a:lnTo>
                  <a:lnTo>
                    <a:pt x="734839" y="973132"/>
                  </a:lnTo>
                  <a:lnTo>
                    <a:pt x="693823" y="990369"/>
                  </a:lnTo>
                  <a:lnTo>
                    <a:pt x="651084" y="1004090"/>
                  </a:lnTo>
                  <a:lnTo>
                    <a:pt x="606805" y="1014114"/>
                  </a:lnTo>
                  <a:lnTo>
                    <a:pt x="561166" y="1020261"/>
                  </a:lnTo>
                  <a:lnTo>
                    <a:pt x="514350" y="1022350"/>
                  </a:lnTo>
                  <a:lnTo>
                    <a:pt x="467533" y="1020261"/>
                  </a:lnTo>
                  <a:lnTo>
                    <a:pt x="421894" y="1014114"/>
                  </a:lnTo>
                  <a:lnTo>
                    <a:pt x="377615" y="1004090"/>
                  </a:lnTo>
                  <a:lnTo>
                    <a:pt x="334876" y="990369"/>
                  </a:lnTo>
                  <a:lnTo>
                    <a:pt x="293860" y="973132"/>
                  </a:lnTo>
                  <a:lnTo>
                    <a:pt x="254747" y="952559"/>
                  </a:lnTo>
                  <a:lnTo>
                    <a:pt x="217720" y="928831"/>
                  </a:lnTo>
                  <a:lnTo>
                    <a:pt x="182960" y="902128"/>
                  </a:lnTo>
                  <a:lnTo>
                    <a:pt x="150649" y="872630"/>
                  </a:lnTo>
                  <a:lnTo>
                    <a:pt x="120968" y="840518"/>
                  </a:lnTo>
                  <a:lnTo>
                    <a:pt x="94099" y="805973"/>
                  </a:lnTo>
                  <a:lnTo>
                    <a:pt x="70223" y="769174"/>
                  </a:lnTo>
                  <a:lnTo>
                    <a:pt x="49523" y="730303"/>
                  </a:lnTo>
                  <a:lnTo>
                    <a:pt x="32179" y="689540"/>
                  </a:lnTo>
                  <a:lnTo>
                    <a:pt x="18373" y="647065"/>
                  </a:lnTo>
                  <a:lnTo>
                    <a:pt x="8286" y="603059"/>
                  </a:lnTo>
                  <a:lnTo>
                    <a:pt x="2101" y="557702"/>
                  </a:lnTo>
                  <a:lnTo>
                    <a:pt x="0" y="5111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645053" y="5448300"/>
            <a:ext cx="180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40414" y="4603750"/>
            <a:ext cx="4070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238760">
              <a:lnSpc>
                <a:spcPts val="2220"/>
              </a:lnSpc>
            </a:pP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58144" y="3689350"/>
            <a:ext cx="304800" cy="1377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b="1" dirty="0">
                <a:latin typeface="Arial"/>
                <a:cs typeface="Arial"/>
              </a:rPr>
              <a:t>Disk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36000" y="4540933"/>
            <a:ext cx="951230" cy="303530"/>
          </a:xfrm>
          <a:custGeom>
            <a:avLst/>
            <a:gdLst/>
            <a:ahLst/>
            <a:cxnLst/>
            <a:rect l="l" t="t" r="r" b="b"/>
            <a:pathLst>
              <a:path w="951229" h="303529">
                <a:moveTo>
                  <a:pt x="95041" y="193290"/>
                </a:moveTo>
                <a:lnTo>
                  <a:pt x="0" y="278716"/>
                </a:lnTo>
                <a:lnTo>
                  <a:pt x="125366" y="303494"/>
                </a:lnTo>
                <a:lnTo>
                  <a:pt x="116648" y="271813"/>
                </a:lnTo>
                <a:lnTo>
                  <a:pt x="96890" y="271813"/>
                </a:lnTo>
                <a:lnTo>
                  <a:pt x="86781" y="235078"/>
                </a:lnTo>
                <a:lnTo>
                  <a:pt x="105149" y="230023"/>
                </a:lnTo>
                <a:lnTo>
                  <a:pt x="95041" y="193290"/>
                </a:lnTo>
                <a:close/>
              </a:path>
              <a:path w="951229" h="303529">
                <a:moveTo>
                  <a:pt x="105149" y="230023"/>
                </a:moveTo>
                <a:lnTo>
                  <a:pt x="86781" y="235078"/>
                </a:lnTo>
                <a:lnTo>
                  <a:pt x="96890" y="271813"/>
                </a:lnTo>
                <a:lnTo>
                  <a:pt x="115258" y="266758"/>
                </a:lnTo>
                <a:lnTo>
                  <a:pt x="105149" y="230023"/>
                </a:lnTo>
                <a:close/>
              </a:path>
              <a:path w="951229" h="303529">
                <a:moveTo>
                  <a:pt x="115258" y="266758"/>
                </a:moveTo>
                <a:lnTo>
                  <a:pt x="96890" y="271813"/>
                </a:lnTo>
                <a:lnTo>
                  <a:pt x="116648" y="271813"/>
                </a:lnTo>
                <a:lnTo>
                  <a:pt x="115258" y="266758"/>
                </a:lnTo>
                <a:close/>
              </a:path>
              <a:path w="951229" h="303529">
                <a:moveTo>
                  <a:pt x="941095" y="0"/>
                </a:moveTo>
                <a:lnTo>
                  <a:pt x="105149" y="230023"/>
                </a:lnTo>
                <a:lnTo>
                  <a:pt x="115258" y="266758"/>
                </a:lnTo>
                <a:lnTo>
                  <a:pt x="951204" y="36733"/>
                </a:lnTo>
                <a:lnTo>
                  <a:pt x="941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273657" y="4000499"/>
            <a:ext cx="180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FIFO:</a:t>
            </a:r>
            <a:r>
              <a:rPr spc="-10" dirty="0"/>
              <a:t> </a:t>
            </a:r>
            <a:r>
              <a:rPr dirty="0"/>
              <a:t>First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First</a:t>
            </a:r>
            <a:r>
              <a:rPr spc="-10" dirty="0"/>
              <a:t> </a:t>
            </a:r>
            <a:r>
              <a:rPr spc="-25" dirty="0"/>
              <a:t>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109979"/>
            <a:ext cx="505841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5080" indent="-228600">
              <a:lnSpc>
                <a:spcPct val="1014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Schedule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requests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order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arrive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queue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2393187"/>
            <a:ext cx="4637405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45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queue: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 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Scheduling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1, 3,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2, </a:t>
            </a:r>
            <a:r>
              <a:rPr sz="2400" spc="-50" dirty="0">
                <a:latin typeface="Times New Roman"/>
                <a:cs typeface="Times New Roman"/>
              </a:rPr>
              <a:t>5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16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tracks,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seeks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4285995"/>
            <a:ext cx="5100320" cy="1720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5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Pros: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Fair among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requesters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ts val="3325"/>
              </a:lnSpc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Cons: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Order of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arrival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  <a:p>
            <a:pPr marL="241300" marR="35560">
              <a:lnSpc>
                <a:spcPts val="3290"/>
              </a:lnSpc>
              <a:spcBef>
                <a:spcPts val="215"/>
              </a:spcBef>
            </a:pPr>
            <a:r>
              <a:rPr sz="2800" dirty="0">
                <a:latin typeface="Times New Roman"/>
                <a:cs typeface="Times New Roman"/>
              </a:rPr>
              <a:t>andom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spots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disk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Symbol"/>
                <a:cs typeface="Symbol"/>
              </a:rPr>
              <a:t>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Very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l </a:t>
            </a:r>
            <a:r>
              <a:rPr sz="2800" dirty="0">
                <a:latin typeface="Times New Roman"/>
                <a:cs typeface="Times New Roman"/>
              </a:rPr>
              <a:t>ong </a:t>
            </a:r>
            <a:r>
              <a:rPr sz="2800" spc="-10" dirty="0">
                <a:latin typeface="Times New Roman"/>
                <a:cs typeface="Times New Roman"/>
              </a:rPr>
              <a:t>seeks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1089" y="1992682"/>
            <a:ext cx="3771900" cy="3695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82230" y="1554532"/>
            <a:ext cx="304800" cy="1377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b="1" dirty="0">
                <a:latin typeface="Arial"/>
                <a:cs typeface="Arial"/>
              </a:rPr>
              <a:t>Disk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66885" y="2018081"/>
            <a:ext cx="19685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2545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1775"/>
              </a:lnSpc>
            </a:pPr>
            <a:r>
              <a:rPr sz="2200" b="1" dirty="0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50"/>
              </a:lnSpc>
            </a:pP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270"/>
              </a:lnSpc>
            </a:pP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SSTF:</a:t>
            </a:r>
            <a:r>
              <a:rPr spc="-40" dirty="0"/>
              <a:t> </a:t>
            </a:r>
            <a:r>
              <a:rPr dirty="0"/>
              <a:t>Shortest</a:t>
            </a:r>
            <a:r>
              <a:rPr spc="-30" dirty="0"/>
              <a:t> </a:t>
            </a:r>
            <a:r>
              <a:rPr dirty="0"/>
              <a:t>Seek</a:t>
            </a:r>
            <a:r>
              <a:rPr spc="-114" dirty="0"/>
              <a:t> </a:t>
            </a:r>
            <a:r>
              <a:rPr dirty="0"/>
              <a:t>Time</a:t>
            </a:r>
            <a:r>
              <a:rPr spc="-35" dirty="0"/>
              <a:t> </a:t>
            </a:r>
            <a:r>
              <a:rPr spc="-10" dirty="0"/>
              <a:t>First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1371"/>
            <a:ext cx="5671820" cy="16827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Pick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request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that’s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closest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head </a:t>
            </a:r>
            <a:r>
              <a:rPr sz="2600" dirty="0">
                <a:latin typeface="Times New Roman"/>
                <a:cs typeface="Times New Roman"/>
              </a:rPr>
              <a:t>on the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disk</a:t>
            </a:r>
            <a:endParaRPr sz="2600">
              <a:latin typeface="Times New Roman"/>
              <a:cs typeface="Times New Roman"/>
            </a:endParaRPr>
          </a:p>
          <a:p>
            <a:pPr marL="697865" marR="324485" lvl="1" indent="-228600">
              <a:lnSpc>
                <a:spcPct val="8910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  <a:tab pos="3385820" algn="l"/>
              </a:tabLst>
            </a:pPr>
            <a:r>
              <a:rPr sz="2200" dirty="0">
                <a:latin typeface="Times New Roman"/>
                <a:cs typeface="Times New Roman"/>
              </a:rPr>
              <a:t>Although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called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SSTF,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0" dirty="0">
                <a:latin typeface="Times New Roman"/>
                <a:cs typeface="Times New Roman"/>
              </a:rPr>
              <a:t>include</a:t>
            </a:r>
            <a:r>
              <a:rPr sz="2200" spc="5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rotational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delay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calculation,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rotation </a:t>
            </a:r>
            <a:r>
              <a:rPr sz="2200" dirty="0">
                <a:latin typeface="Times New Roman"/>
                <a:cs typeface="Times New Roman"/>
              </a:rPr>
              <a:t>can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seek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3052572"/>
            <a:ext cx="4313555" cy="132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96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Example:</a:t>
            </a:r>
            <a:endParaRPr sz="26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3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Request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queue: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3,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0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4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Scheduling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order: 5,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6, 3,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2, 2, </a:t>
            </a:r>
            <a:r>
              <a:rPr sz="2200" spc="-5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5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Times New Roman"/>
                <a:cs typeface="Times New Roman"/>
              </a:rPr>
              <a:t>6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tracks,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4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seeks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4664964"/>
            <a:ext cx="4032250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96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Pros: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reduce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seeks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ts val="2850"/>
              </a:lnSpc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Cons: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may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lead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 </a:t>
            </a:r>
            <a:r>
              <a:rPr sz="2600" spc="-10" dirty="0">
                <a:latin typeface="Times New Roman"/>
                <a:cs typeface="Times New Roman"/>
              </a:rPr>
              <a:t>starvation</a:t>
            </a:r>
            <a:endParaRPr sz="26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530"/>
              </a:lnSpc>
              <a:buFont typeface="Arial"/>
              <a:buChar char="•"/>
              <a:tabLst>
                <a:tab pos="697865" algn="l"/>
                <a:tab pos="698500" algn="l"/>
                <a:tab pos="1711960" algn="l"/>
              </a:tabLst>
            </a:pPr>
            <a:r>
              <a:rPr sz="2200" spc="-10" dirty="0">
                <a:latin typeface="Times New Roman"/>
                <a:cs typeface="Times New Roman"/>
              </a:rPr>
              <a:t>Greedy.</a:t>
            </a:r>
            <a:r>
              <a:rPr sz="2200" dirty="0">
                <a:latin typeface="Times New Roman"/>
                <a:cs typeface="Times New Roman"/>
              </a:rPr>
              <a:t>	Not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optimal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3037" y="1873250"/>
            <a:ext cx="3771900" cy="3695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91907" y="1435100"/>
            <a:ext cx="304800" cy="1377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b="1" dirty="0">
                <a:latin typeface="Arial"/>
                <a:cs typeface="Arial"/>
              </a:rPr>
              <a:t>Disk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76562" y="1898649"/>
            <a:ext cx="19685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2545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1775"/>
              </a:lnSpc>
            </a:pPr>
            <a:r>
              <a:rPr sz="2200" b="1" dirty="0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50"/>
              </a:lnSpc>
            </a:pP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270"/>
              </a:lnSpc>
            </a:pP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SCAN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2388"/>
            <a:ext cx="560324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Implements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-10" dirty="0">
                <a:latin typeface="Times New Roman"/>
                <a:cs typeface="Times New Roman"/>
              </a:rPr>
              <a:t>Elevator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Algorithm: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closest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travel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2062988"/>
            <a:ext cx="3981450" cy="148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1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Request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queue: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1, 3,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 </a:t>
            </a:r>
            <a:r>
              <a:rPr sz="2000" spc="-5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1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Head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towards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center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1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Scheduling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order: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24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8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tracks,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4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seeks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3815588"/>
            <a:ext cx="5295900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/>
                <a:cs typeface="Times New Roman"/>
              </a:rPr>
              <a:t>Pros: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1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starvation</a:t>
            </a: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0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Low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seek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ts val="2640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Cons: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favors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middle</a:t>
            </a:r>
            <a:r>
              <a:rPr sz="2400" spc="-10" dirty="0">
                <a:latin typeface="Times New Roman"/>
                <a:cs typeface="Times New Roman"/>
              </a:rPr>
              <a:t> tracks</a:t>
            </a:r>
            <a:endParaRPr sz="24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2210"/>
              </a:lnSpc>
              <a:spcBef>
                <a:spcPts val="1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sparse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tracks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dense </a:t>
            </a:r>
            <a:r>
              <a:rPr sz="2000" dirty="0">
                <a:latin typeface="Times New Roman"/>
                <a:cs typeface="Times New Roman"/>
              </a:rPr>
              <a:t>requests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elsewhere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7439" y="1879600"/>
            <a:ext cx="3771900" cy="3695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87137" y="1441450"/>
            <a:ext cx="304800" cy="1377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b="1" dirty="0">
                <a:latin typeface="Arial"/>
                <a:cs typeface="Arial"/>
              </a:rPr>
              <a:t>Disk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671792" y="1898649"/>
            <a:ext cx="19685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257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1750"/>
              </a:lnSpc>
            </a:pPr>
            <a:r>
              <a:rPr sz="2200" b="1" dirty="0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50"/>
              </a:lnSpc>
            </a:pP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270"/>
              </a:lnSpc>
            </a:pP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C-</a:t>
            </a:r>
            <a:r>
              <a:rPr spc="-20" dirty="0"/>
              <a:t>SCAN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149603"/>
            <a:ext cx="6608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Like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SCAN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but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only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serves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request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only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one</a:t>
            </a:r>
            <a:r>
              <a:rPr sz="2200" spc="-10" dirty="0">
                <a:latin typeface="Times New Roman"/>
                <a:cs typeface="Times New Roman"/>
              </a:rPr>
              <a:t> direction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1865242"/>
            <a:ext cx="6694170" cy="18478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Times New Roman"/>
                <a:cs typeface="Times New Roman"/>
              </a:rPr>
              <a:t>Example: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Request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queue: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2,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1,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3,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6,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2,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5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Head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only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serves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request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its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way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from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center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towards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edge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Scheduling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order: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5,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6,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1,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2,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2,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3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8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tracks,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5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seeks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4076967"/>
            <a:ext cx="6600825" cy="192913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Times New Roman"/>
                <a:cs typeface="Times New Roman"/>
              </a:rPr>
              <a:t>Pros:</a:t>
            </a:r>
            <a:endParaRPr sz="22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Fairer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than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SCAN</a:t>
            </a:r>
            <a:endParaRPr sz="19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Times New Roman"/>
                <a:cs typeface="Times New Roman"/>
              </a:rPr>
              <a:t>Accumulate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work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remote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region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go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get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it</a:t>
            </a:r>
            <a:endParaRPr sz="19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Cons: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longer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seeks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way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back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Times New Roman"/>
                <a:cs typeface="Times New Roman"/>
              </a:rPr>
              <a:t>Optimization: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dither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pickup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nearby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requests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you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go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9944" y="1879600"/>
            <a:ext cx="3771900" cy="3695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79643" y="1441450"/>
            <a:ext cx="304800" cy="1377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b="1" dirty="0">
                <a:latin typeface="Arial"/>
                <a:cs typeface="Arial"/>
              </a:rPr>
              <a:t>Disk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Head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64297" y="1898649"/>
            <a:ext cx="19685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ts val="257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6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1750"/>
              </a:lnSpc>
            </a:pPr>
            <a:r>
              <a:rPr sz="2200" b="1" dirty="0">
                <a:latin typeface="Arial"/>
                <a:cs typeface="Arial"/>
              </a:rPr>
              <a:t>4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00"/>
              </a:lnSpc>
            </a:pPr>
            <a:r>
              <a:rPr sz="2200" b="1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  <a:p>
            <a:pPr marL="19050">
              <a:lnSpc>
                <a:spcPts val="2150"/>
              </a:lnSpc>
            </a:pP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270"/>
              </a:lnSpc>
            </a:pP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When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disk performance</a:t>
            </a:r>
            <a:r>
              <a:rPr spc="-15" dirty="0"/>
              <a:t> </a:t>
            </a:r>
            <a:r>
              <a:rPr spc="-10" dirty="0"/>
              <a:t>highest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10974705" cy="38588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5" dirty="0">
                <a:latin typeface="Gulim"/>
                <a:cs typeface="Gulim"/>
              </a:rPr>
              <a:t>When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there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big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sequential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reads,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or</a:t>
            </a:r>
            <a:endParaRPr sz="2800">
              <a:latin typeface="Gulim"/>
              <a:cs typeface="Gulim"/>
            </a:endParaRPr>
          </a:p>
          <a:p>
            <a:pPr marL="241300" marR="5080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5" dirty="0">
                <a:latin typeface="Gulim"/>
                <a:cs typeface="Gulim"/>
              </a:rPr>
              <a:t>When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there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so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much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100" dirty="0">
                <a:latin typeface="Gulim"/>
                <a:cs typeface="Gulim"/>
              </a:rPr>
              <a:t>work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do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that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they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can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piggy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backed </a:t>
            </a:r>
            <a:r>
              <a:rPr sz="2800" spc="-350" dirty="0">
                <a:latin typeface="Gulim"/>
                <a:cs typeface="Gulim"/>
              </a:rPr>
              <a:t>(c-</a:t>
            </a:r>
            <a:r>
              <a:rPr sz="2800" spc="-10" dirty="0">
                <a:latin typeface="Gulim"/>
                <a:cs typeface="Gulim"/>
              </a:rPr>
              <a:t>scan)</a:t>
            </a:r>
            <a:endParaRPr sz="2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355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OK,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inefficient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when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things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mostly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idle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Bursts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both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threat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opportunity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Gulim"/>
                <a:cs typeface="Gulim"/>
              </a:rPr>
              <a:t>&lt;your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idea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optimization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goes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here&gt;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Waste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125" dirty="0">
                <a:latin typeface="Gulim"/>
                <a:cs typeface="Gulim"/>
              </a:rPr>
              <a:t>space</a:t>
            </a:r>
            <a:r>
              <a:rPr sz="2400" spc="-7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for</a:t>
            </a:r>
            <a:r>
              <a:rPr sz="2400" spc="-8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speed?</a:t>
            </a:r>
            <a:endParaRPr sz="24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527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</a:tabLst>
            </a:pPr>
            <a:r>
              <a:rPr dirty="0"/>
              <a:t>How</a:t>
            </a:r>
            <a:r>
              <a:rPr spc="-5" dirty="0"/>
              <a:t> </a:t>
            </a:r>
            <a:r>
              <a:rPr spc="-25" dirty="0"/>
              <a:t>do</a:t>
            </a:r>
            <a:r>
              <a:rPr dirty="0"/>
              <a:t>	we</a:t>
            </a:r>
            <a:r>
              <a:rPr spc="-25" dirty="0"/>
              <a:t> </a:t>
            </a:r>
            <a:r>
              <a:rPr dirty="0"/>
              <a:t>hide</a:t>
            </a:r>
            <a:r>
              <a:rPr spc="-10" dirty="0"/>
              <a:t> </a:t>
            </a:r>
            <a:r>
              <a:rPr dirty="0"/>
              <a:t>I/O </a:t>
            </a:r>
            <a:r>
              <a:rPr spc="-10" dirty="0"/>
              <a:t>latency?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39028"/>
            <a:ext cx="11283315" cy="51733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Blocking</a:t>
            </a:r>
            <a:r>
              <a:rPr sz="2800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Interface:</a:t>
            </a:r>
            <a:r>
              <a:rPr sz="2800" spc="-3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“</a:t>
            </a:r>
            <a:r>
              <a:rPr sz="2800" spc="-10" dirty="0">
                <a:latin typeface="Times New Roman"/>
                <a:cs typeface="Times New Roman"/>
              </a:rPr>
              <a:t>Wait</a:t>
            </a:r>
            <a:r>
              <a:rPr sz="2800" spc="-10" dirty="0">
                <a:latin typeface="MS PGothic"/>
                <a:cs typeface="MS PGothic"/>
              </a:rPr>
              <a:t>”</a:t>
            </a:r>
            <a:endParaRPr sz="2800">
              <a:latin typeface="MS PGothic"/>
              <a:cs typeface="MS PGothic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e.g.,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read()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call),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sleep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ready</a:t>
            </a:r>
            <a:endParaRPr sz="2400">
              <a:latin typeface="Times New Roman"/>
              <a:cs typeface="Times New Roman"/>
            </a:endParaRPr>
          </a:p>
          <a:p>
            <a:pPr marL="697865" marR="17145" lvl="1" indent="-228600">
              <a:lnSpc>
                <a:spcPts val="2590"/>
              </a:lnSpc>
              <a:spcBef>
                <a:spcPts val="4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e.g.,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write()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call),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sleep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fo </a:t>
            </a:r>
            <a:r>
              <a:rPr sz="2400" dirty="0">
                <a:latin typeface="Times New Roman"/>
                <a:cs typeface="Times New Roman"/>
              </a:rPr>
              <a:t>r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Non-blocking</a:t>
            </a:r>
            <a:r>
              <a:rPr sz="2800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Interface:</a:t>
            </a:r>
            <a:r>
              <a:rPr sz="2800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MS PGothic"/>
                <a:cs typeface="MS PGothic"/>
              </a:rPr>
              <a:t>“</a:t>
            </a:r>
            <a:r>
              <a:rPr sz="2800" dirty="0">
                <a:latin typeface="Times New Roman"/>
                <a:cs typeface="Times New Roman"/>
              </a:rPr>
              <a:t>Don’t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Wait</a:t>
            </a:r>
            <a:r>
              <a:rPr sz="2800" spc="-10" dirty="0">
                <a:latin typeface="MS PGothic"/>
                <a:cs typeface="MS PGothic"/>
              </a:rPr>
              <a:t>”</a:t>
            </a:r>
            <a:endParaRPr sz="2800">
              <a:latin typeface="MS PGothic"/>
              <a:cs typeface="MS PGothic"/>
            </a:endParaRPr>
          </a:p>
          <a:p>
            <a:pPr marL="697865" marR="5080" lvl="1" indent="-228600">
              <a:lnSpc>
                <a:spcPts val="2500"/>
              </a:lnSpc>
              <a:spcBef>
                <a:spcPts val="6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Returns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quickly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bytes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successfully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transferred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kernel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nothing,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nothing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Asynchronous</a:t>
            </a:r>
            <a:r>
              <a:rPr sz="2800" spc="-70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563C1"/>
                </a:solidFill>
                <a:latin typeface="Times New Roman"/>
                <a:cs typeface="Times New Roman"/>
              </a:rPr>
              <a:t>Interface:</a:t>
            </a:r>
            <a:r>
              <a:rPr sz="2800" spc="-5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“</a:t>
            </a:r>
            <a:r>
              <a:rPr sz="2800" spc="-10" dirty="0">
                <a:latin typeface="Times New Roman"/>
                <a:cs typeface="Times New Roman"/>
              </a:rPr>
              <a:t>Tell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Later</a:t>
            </a:r>
            <a:r>
              <a:rPr sz="2800" spc="-10" dirty="0">
                <a:latin typeface="MS PGothic"/>
                <a:cs typeface="MS PGothic"/>
              </a:rPr>
              <a:t>”</a:t>
            </a:r>
            <a:endParaRPr sz="2800">
              <a:latin typeface="MS PGothic"/>
              <a:cs typeface="MS PGothic"/>
            </a:endParaRPr>
          </a:p>
          <a:p>
            <a:pPr marL="697865" marR="53340" lvl="1" indent="-228600">
              <a:lnSpc>
                <a:spcPts val="2500"/>
              </a:lnSpc>
              <a:spcBef>
                <a:spcPts val="65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requesting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user’s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buffer,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immediately;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kernel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fil </a:t>
            </a:r>
            <a:r>
              <a:rPr sz="2400" dirty="0">
                <a:latin typeface="Times New Roman"/>
                <a:cs typeface="Times New Roman"/>
              </a:rPr>
              <a:t>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buffer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notifies</a:t>
            </a:r>
            <a:r>
              <a:rPr sz="2400" spc="-20" dirty="0">
                <a:latin typeface="Times New Roman"/>
                <a:cs typeface="Times New Roman"/>
              </a:rPr>
              <a:t> user</a:t>
            </a:r>
            <a:endParaRPr sz="2400">
              <a:latin typeface="Times New Roman"/>
              <a:cs typeface="Times New Roman"/>
            </a:endParaRPr>
          </a:p>
          <a:p>
            <a:pPr marL="697865" marR="19050" lvl="1" indent="-228600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buffer,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return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immediately;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later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kernel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takes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notifies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158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</a:t>
            </a:r>
            <a:r>
              <a:rPr spc="-15" dirty="0"/>
              <a:t> </a:t>
            </a:r>
            <a:r>
              <a:rPr dirty="0"/>
              <a:t>vs</a:t>
            </a:r>
            <a:r>
              <a:rPr spc="-5" dirty="0"/>
              <a:t> </a:t>
            </a:r>
            <a:r>
              <a:rPr spc="-50" dirty="0"/>
              <a:t>User-</a:t>
            </a:r>
            <a:r>
              <a:rPr dirty="0"/>
              <a:t>level </a:t>
            </a:r>
            <a:r>
              <a:rPr spc="-25" dirty="0"/>
              <a:t>I/O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39028"/>
            <a:ext cx="11274425" cy="34994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Both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popular/practical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reasons: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Kernel-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drivers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critical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keep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running,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display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drivers.</a:t>
            </a:r>
            <a:endParaRPr sz="2400">
              <a:latin typeface="Times New Roman"/>
              <a:cs typeface="Times New Roman"/>
            </a:endParaRPr>
          </a:p>
          <a:p>
            <a:pPr marL="1155065" marR="113664" lvl="2" indent="-228600">
              <a:lnSpc>
                <a:spcPts val="2210"/>
              </a:lnSpc>
              <a:spcBef>
                <a:spcPts val="4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Programming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major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effort,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kernel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correct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driver operation.</a:t>
            </a:r>
            <a:endParaRPr sz="2000">
              <a:latin typeface="Times New Roman"/>
              <a:cs typeface="Times New Roman"/>
            </a:endParaRPr>
          </a:p>
          <a:p>
            <a:pPr marL="697865" marR="37465" lvl="1" indent="-228600">
              <a:lnSpc>
                <a:spcPts val="2590"/>
              </a:lnSpc>
              <a:spcBef>
                <a:spcPts val="48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User-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level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drivers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non-threatening,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e.g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devices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Linux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(libu </a:t>
            </a:r>
            <a:r>
              <a:rPr sz="2400" spc="-20" dirty="0">
                <a:latin typeface="Times New Roman"/>
                <a:cs typeface="Times New Roman"/>
              </a:rPr>
              <a:t>sb).</a:t>
            </a:r>
            <a:endParaRPr sz="2400">
              <a:latin typeface="Times New Roman"/>
              <a:cs typeface="Times New Roman"/>
            </a:endParaRPr>
          </a:p>
          <a:p>
            <a:pPr marL="1155065" marR="5080" lvl="2" indent="-228600">
              <a:lnSpc>
                <a:spcPts val="2210"/>
              </a:lnSpc>
              <a:spcBef>
                <a:spcPts val="4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Provide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higher-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primitives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programmer,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avoid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low-</a:t>
            </a:r>
            <a:r>
              <a:rPr sz="2000" dirty="0">
                <a:latin typeface="Times New Roman"/>
                <a:cs typeface="Times New Roman"/>
              </a:rPr>
              <a:t>level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I/O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register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t </a:t>
            </a:r>
            <a:r>
              <a:rPr sz="2000" spc="-10" dirty="0">
                <a:latin typeface="Times New Roman"/>
                <a:cs typeface="Times New Roman"/>
              </a:rPr>
              <a:t>weaking.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multitude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USB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devices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Less-Than-</a:t>
            </a:r>
            <a:r>
              <a:rPr sz="2000" dirty="0">
                <a:latin typeface="Times New Roman"/>
                <a:cs typeface="Times New Roman"/>
              </a:rPr>
              <a:t>Wizard</a:t>
            </a:r>
            <a:r>
              <a:rPr sz="2000" spc="-10" dirty="0">
                <a:latin typeface="Times New Roman"/>
                <a:cs typeface="Times New Roman"/>
              </a:rPr>
              <a:t> programmers.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drivers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don</a:t>
            </a:r>
            <a:r>
              <a:rPr sz="2000" dirty="0">
                <a:latin typeface="MS PGothic"/>
                <a:cs typeface="MS PGothic"/>
              </a:rPr>
              <a:t>’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compiled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version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loaded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kernel.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159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84640" algn="l"/>
              </a:tabLst>
            </a:pPr>
            <a:r>
              <a:rPr dirty="0"/>
              <a:t>Kernel</a:t>
            </a:r>
            <a:r>
              <a:rPr spc="-15" dirty="0"/>
              <a:t> </a:t>
            </a:r>
            <a:r>
              <a:rPr dirty="0"/>
              <a:t>vs</a:t>
            </a:r>
            <a:r>
              <a:rPr spc="-5" dirty="0"/>
              <a:t> </a:t>
            </a:r>
            <a:r>
              <a:rPr spc="-50" dirty="0"/>
              <a:t>User-</a:t>
            </a:r>
            <a:r>
              <a:rPr dirty="0"/>
              <a:t>level </a:t>
            </a:r>
            <a:r>
              <a:rPr spc="-10" dirty="0"/>
              <a:t>Programming</a:t>
            </a:r>
            <a:r>
              <a:rPr dirty="0"/>
              <a:t>	</a:t>
            </a:r>
            <a:r>
              <a:rPr spc="-10" dirty="0"/>
              <a:t>Styles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Kernel-</a:t>
            </a:r>
            <a:r>
              <a:rPr dirty="0"/>
              <a:t>level</a:t>
            </a:r>
            <a:r>
              <a:rPr spc="25" dirty="0"/>
              <a:t> </a:t>
            </a:r>
            <a:r>
              <a:rPr spc="-10" dirty="0"/>
              <a:t>drivers</a:t>
            </a:r>
          </a:p>
          <a:p>
            <a:pPr marL="698500" lvl="1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limited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available:</a:t>
            </a:r>
            <a:endParaRPr sz="24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Only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libc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routines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typically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available.</a:t>
            </a:r>
            <a:endParaRPr sz="2000">
              <a:latin typeface="Times New Roman"/>
              <a:cs typeface="Times New Roman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Memory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allocation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(e.g.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Linux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kmalloc)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limited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capacity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required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physicall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10" dirty="0">
                <a:latin typeface="Times New Roman"/>
                <a:cs typeface="Times New Roman"/>
              </a:rPr>
              <a:t>contiguous.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avoid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calls.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asynchrony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kernel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tricky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code.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241300" algn="l"/>
              </a:tabLst>
            </a:pPr>
            <a:r>
              <a:rPr spc="-20" dirty="0"/>
              <a:t>User-</a:t>
            </a:r>
            <a:r>
              <a:rPr dirty="0"/>
              <a:t>level</a:t>
            </a:r>
            <a:r>
              <a:rPr spc="10" dirty="0"/>
              <a:t> </a:t>
            </a:r>
            <a:r>
              <a:rPr spc="-10" dirty="0"/>
              <a:t>drivers</a:t>
            </a:r>
          </a:p>
          <a:p>
            <a:pPr marL="698500" lvl="1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Similar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but:</a:t>
            </a:r>
            <a:endParaRPr sz="24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called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often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postpone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background.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threads,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blocking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operations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(usually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simpler)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non-</a:t>
            </a:r>
            <a:r>
              <a:rPr sz="2000" dirty="0">
                <a:latin typeface="Times New Roman"/>
                <a:cs typeface="Times New Roman"/>
              </a:rPr>
              <a:t>blocking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asynchronous.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Where</a:t>
            </a:r>
            <a:r>
              <a:rPr sz="4000" spc="-30" dirty="0"/>
              <a:t> </a:t>
            </a:r>
            <a:r>
              <a:rPr sz="4000" dirty="0"/>
              <a:t>does</a:t>
            </a:r>
            <a:r>
              <a:rPr sz="4000" spc="-10" dirty="0"/>
              <a:t> </a:t>
            </a:r>
            <a:r>
              <a:rPr sz="4000" dirty="0"/>
              <a:t>caching</a:t>
            </a:r>
            <a:r>
              <a:rPr sz="4000" spc="-10" dirty="0"/>
              <a:t> </a:t>
            </a:r>
            <a:r>
              <a:rPr sz="4000" dirty="0"/>
              <a:t>arise</a:t>
            </a:r>
            <a:r>
              <a:rPr sz="4000" spc="-20" dirty="0"/>
              <a:t> </a:t>
            </a:r>
            <a:r>
              <a:rPr sz="4000" dirty="0"/>
              <a:t>in</a:t>
            </a:r>
            <a:r>
              <a:rPr sz="4000" spc="-10" dirty="0"/>
              <a:t> </a:t>
            </a:r>
            <a:r>
              <a:rPr sz="4000" dirty="0"/>
              <a:t>Operating</a:t>
            </a:r>
            <a:r>
              <a:rPr sz="4000" spc="-15" dirty="0"/>
              <a:t> </a:t>
            </a:r>
            <a:r>
              <a:rPr sz="4000" dirty="0"/>
              <a:t>Systems</a:t>
            </a:r>
            <a:r>
              <a:rPr sz="4000" spc="-5" dirty="0"/>
              <a:t> </a:t>
            </a:r>
            <a:r>
              <a:rPr sz="4000" spc="-50" dirty="0"/>
              <a:t>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7581900" cy="2915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Direct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use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caching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techniques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paged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virtual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(mem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cache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disk)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(cache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PTEs)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file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systems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(cache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memory)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latin typeface="Dotum"/>
                <a:cs typeface="Dotum"/>
              </a:rPr>
              <a:t>DNS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(cache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hostname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=&gt;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IP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address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translations)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60" dirty="0">
                <a:latin typeface="Dotum"/>
                <a:cs typeface="Dotum"/>
              </a:rPr>
              <a:t>Web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proxies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(cache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recently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25" dirty="0">
                <a:latin typeface="Dotum"/>
                <a:cs typeface="Dotum"/>
              </a:rPr>
              <a:t>accessed </a:t>
            </a:r>
            <a:r>
              <a:rPr sz="2400" spc="-10" dirty="0">
                <a:latin typeface="Dotum"/>
                <a:cs typeface="Dotum"/>
              </a:rPr>
              <a:t>pages)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Gulim"/>
                <a:cs typeface="Gulim"/>
              </a:rPr>
              <a:t>Which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pages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keep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98491" y="151891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160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Some</a:t>
            </a:r>
            <a:r>
              <a:rPr spc="-35" dirty="0"/>
              <a:t> </a:t>
            </a:r>
            <a:r>
              <a:rPr dirty="0"/>
              <a:t>performance</a:t>
            </a:r>
            <a:r>
              <a:rPr spc="-20" dirty="0"/>
              <a:t> </a:t>
            </a:r>
            <a:r>
              <a:rPr spc="-10" dirty="0"/>
              <a:t>guidance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9760585" cy="496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Gulim"/>
                <a:cs typeface="Gulim"/>
              </a:rPr>
              <a:t>Concurrency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Parallelism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75" dirty="0">
                <a:latin typeface="Gulim"/>
                <a:cs typeface="Gulim"/>
              </a:rPr>
              <a:t>Make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I/O</a:t>
            </a:r>
            <a:r>
              <a:rPr sz="2400" spc="-125" dirty="0">
                <a:latin typeface="Gulim"/>
                <a:cs typeface="Gulim"/>
              </a:rPr>
              <a:t> </a:t>
            </a:r>
            <a:r>
              <a:rPr sz="2400" spc="85" dirty="0">
                <a:latin typeface="Gulim"/>
                <a:cs typeface="Gulim"/>
              </a:rPr>
              <a:t>work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-50" dirty="0">
                <a:latin typeface="Gulim"/>
                <a:cs typeface="Gulim"/>
              </a:rPr>
              <a:t>asynchronous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to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90" dirty="0">
                <a:latin typeface="Gulim"/>
                <a:cs typeface="Gulim"/>
              </a:rPr>
              <a:t>CPU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jobs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75" dirty="0">
                <a:latin typeface="Gulim"/>
                <a:cs typeface="Gulim"/>
              </a:rPr>
              <a:t>Make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your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-45" dirty="0">
                <a:latin typeface="Gulim"/>
                <a:cs typeface="Gulim"/>
              </a:rPr>
              <a:t>cpu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0" dirty="0">
                <a:latin typeface="Gulim"/>
                <a:cs typeface="Gulim"/>
              </a:rPr>
              <a:t>cores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busy</a:t>
            </a:r>
            <a:endParaRPr sz="24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latin typeface="Gulim"/>
                <a:cs typeface="Gulim"/>
              </a:rPr>
              <a:t>Thread-</a:t>
            </a:r>
            <a:r>
              <a:rPr sz="2400" spc="-20" dirty="0">
                <a:latin typeface="Gulim"/>
                <a:cs typeface="Gulim"/>
              </a:rPr>
              <a:t>level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parallelism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Avoid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copy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90" dirty="0">
                <a:latin typeface="Gulim"/>
                <a:cs typeface="Gulim"/>
              </a:rPr>
              <a:t>as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much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90" dirty="0">
                <a:latin typeface="Gulim"/>
                <a:cs typeface="Gulim"/>
              </a:rPr>
              <a:t>as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possible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latin typeface="Gulim"/>
                <a:cs typeface="Gulim"/>
              </a:rPr>
              <a:t>share</a:t>
            </a:r>
            <a:r>
              <a:rPr sz="2400" spc="-150" dirty="0">
                <a:latin typeface="Gulim"/>
                <a:cs typeface="Gulim"/>
              </a:rPr>
              <a:t> </a:t>
            </a:r>
            <a:r>
              <a:rPr sz="2400" spc="-20" dirty="0">
                <a:latin typeface="Gulim"/>
                <a:cs typeface="Gulim"/>
              </a:rPr>
              <a:t>page</a:t>
            </a:r>
            <a:r>
              <a:rPr sz="2400" spc="-145" dirty="0">
                <a:latin typeface="Gulim"/>
                <a:cs typeface="Gulim"/>
              </a:rPr>
              <a:t> </a:t>
            </a:r>
            <a:r>
              <a:rPr sz="2400" spc="105" dirty="0">
                <a:latin typeface="Gulim"/>
                <a:cs typeface="Gulim"/>
              </a:rPr>
              <a:t>with</a:t>
            </a:r>
            <a:r>
              <a:rPr sz="2400" spc="-155" dirty="0">
                <a:latin typeface="Gulim"/>
                <a:cs typeface="Gulim"/>
              </a:rPr>
              <a:t> </a:t>
            </a:r>
            <a:r>
              <a:rPr sz="2400" spc="-10" dirty="0">
                <a:latin typeface="Gulim"/>
                <a:cs typeface="Gulim"/>
              </a:rPr>
              <a:t>control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batch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jobs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reduce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85" dirty="0">
                <a:latin typeface="Gulim"/>
                <a:cs typeface="Gulim"/>
              </a:rPr>
              <a:t>per-</a:t>
            </a:r>
            <a:r>
              <a:rPr sz="2800" spc="-20" dirty="0">
                <a:latin typeface="Gulim"/>
                <a:cs typeface="Gulim"/>
              </a:rPr>
              <a:t>transaction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overhead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Gulim"/>
                <a:cs typeface="Gulim"/>
              </a:rPr>
              <a:t>trade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55" dirty="0">
                <a:latin typeface="Gulim"/>
                <a:cs typeface="Gulim"/>
              </a:rPr>
              <a:t>throughput</a:t>
            </a:r>
            <a:r>
              <a:rPr sz="2400" spc="-105" dirty="0">
                <a:latin typeface="Gulim"/>
                <a:cs typeface="Gulim"/>
              </a:rPr>
              <a:t> </a:t>
            </a:r>
            <a:r>
              <a:rPr sz="2400" spc="100" dirty="0">
                <a:latin typeface="Gulim"/>
                <a:cs typeface="Gulim"/>
              </a:rPr>
              <a:t>with</a:t>
            </a:r>
            <a:r>
              <a:rPr sz="2400" spc="-110" dirty="0">
                <a:latin typeface="Gulim"/>
                <a:cs typeface="Gulim"/>
              </a:rPr>
              <a:t> </a:t>
            </a:r>
            <a:r>
              <a:rPr sz="2400" spc="-40" dirty="0">
                <a:latin typeface="Gulim"/>
                <a:cs typeface="Gulim"/>
              </a:rPr>
              <a:t>latency,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if</a:t>
            </a:r>
            <a:r>
              <a:rPr sz="2400" spc="-120" dirty="0">
                <a:latin typeface="Gulim"/>
                <a:cs typeface="Gulim"/>
              </a:rPr>
              <a:t> </a:t>
            </a:r>
            <a:r>
              <a:rPr sz="2400" dirty="0">
                <a:latin typeface="Gulim"/>
                <a:cs typeface="Gulim"/>
              </a:rPr>
              <a:t>you</a:t>
            </a:r>
            <a:r>
              <a:rPr sz="2400" spc="-114" dirty="0">
                <a:latin typeface="Gulim"/>
                <a:cs typeface="Gulim"/>
              </a:rPr>
              <a:t> </a:t>
            </a:r>
            <a:r>
              <a:rPr sz="2400" spc="65" dirty="0">
                <a:latin typeface="Gulim"/>
                <a:cs typeface="Gulim"/>
              </a:rPr>
              <a:t>want</a:t>
            </a:r>
            <a:endParaRPr sz="24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Gulim"/>
                <a:cs typeface="Gulim"/>
              </a:rPr>
              <a:t>Consider</a:t>
            </a:r>
            <a:r>
              <a:rPr sz="2800" spc="-120" dirty="0">
                <a:latin typeface="Gulim"/>
                <a:cs typeface="Gulim"/>
              </a:rPr>
              <a:t> cache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memory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hierarchy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Compiler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Symbolic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execution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ref_google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Performance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engineering</a:t>
            </a:r>
            <a:r>
              <a:rPr sz="2800" spc="-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software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systems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81508" rIns="0" bIns="0" rtlCol="0">
            <a:spAutoFit/>
          </a:bodyPr>
          <a:lstStyle/>
          <a:p>
            <a:pPr marL="29083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Mini-</a:t>
            </a:r>
            <a:r>
              <a:rPr spc="-20" dirty="0"/>
              <a:t>lab.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16217" y="3141979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161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Where</a:t>
            </a:r>
            <a:r>
              <a:rPr sz="4000" spc="-30" dirty="0"/>
              <a:t> </a:t>
            </a:r>
            <a:r>
              <a:rPr sz="4000" dirty="0"/>
              <a:t>does</a:t>
            </a:r>
            <a:r>
              <a:rPr sz="4000" spc="-10" dirty="0"/>
              <a:t> </a:t>
            </a:r>
            <a:r>
              <a:rPr sz="4000" dirty="0"/>
              <a:t>caching</a:t>
            </a:r>
            <a:r>
              <a:rPr sz="4000" spc="-10" dirty="0"/>
              <a:t> </a:t>
            </a:r>
            <a:r>
              <a:rPr sz="4000" dirty="0"/>
              <a:t>arise</a:t>
            </a:r>
            <a:r>
              <a:rPr sz="4000" spc="-20" dirty="0"/>
              <a:t> </a:t>
            </a:r>
            <a:r>
              <a:rPr sz="4000" dirty="0"/>
              <a:t>in</a:t>
            </a:r>
            <a:r>
              <a:rPr sz="4000" spc="-10" dirty="0"/>
              <a:t> </a:t>
            </a:r>
            <a:r>
              <a:rPr sz="4000" dirty="0"/>
              <a:t>Operating</a:t>
            </a:r>
            <a:r>
              <a:rPr sz="4000" spc="-15" dirty="0"/>
              <a:t> </a:t>
            </a:r>
            <a:r>
              <a:rPr sz="4000" dirty="0"/>
              <a:t>Systems</a:t>
            </a:r>
            <a:r>
              <a:rPr sz="4000" spc="-5" dirty="0"/>
              <a:t> </a:t>
            </a:r>
            <a:r>
              <a:rPr sz="4000" spc="-50" dirty="0"/>
              <a:t>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11167745" cy="42900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Indirect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735" dirty="0">
                <a:latin typeface="Gulim"/>
                <a:cs typeface="Gulim"/>
              </a:rPr>
              <a:t>-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dealing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with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effects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Gulim"/>
                <a:cs typeface="Gulim"/>
              </a:rPr>
              <a:t>Process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scheduling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65" dirty="0">
                <a:latin typeface="Dotum"/>
                <a:cs typeface="Dotum"/>
              </a:rPr>
              <a:t>which</a:t>
            </a:r>
            <a:r>
              <a:rPr sz="2400" spc="-1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how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many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95" dirty="0">
                <a:latin typeface="Dotum"/>
                <a:cs typeface="Dotum"/>
              </a:rPr>
              <a:t>processes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active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large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footprints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versus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small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ones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priorities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Gulim"/>
                <a:cs typeface="Gulim"/>
              </a:rPr>
              <a:t>Impact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thread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scheduling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performance</a:t>
            </a:r>
            <a:endParaRPr sz="2800">
              <a:latin typeface="Gulim"/>
              <a:cs typeface="Gulim"/>
            </a:endParaRPr>
          </a:p>
          <a:p>
            <a:pPr marL="697865" marR="1273810" lvl="1" indent="-228600">
              <a:lnSpc>
                <a:spcPts val="2590"/>
              </a:lnSpc>
              <a:spcBef>
                <a:spcPts val="5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rapid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interleaving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threads</a:t>
            </a:r>
            <a:r>
              <a:rPr sz="2400" spc="-65" dirty="0">
                <a:latin typeface="Dotum"/>
                <a:cs typeface="Dotum"/>
              </a:rPr>
              <a:t> (small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quantum)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may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degrade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 performance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5" dirty="0">
                <a:latin typeface="Dotum"/>
                <a:cs typeface="Dotum"/>
              </a:rPr>
              <a:t>increase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ave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65" dirty="0">
                <a:latin typeface="Dotum"/>
                <a:cs typeface="Dotum"/>
              </a:rPr>
              <a:t>MAT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145" dirty="0">
                <a:latin typeface="Dotum"/>
                <a:cs typeface="Dotum"/>
              </a:rPr>
              <a:t>!!!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Gulim"/>
                <a:cs typeface="Gulim"/>
              </a:rPr>
              <a:t>Designing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operating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system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structures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performance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18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7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Where</a:t>
            </a:r>
            <a:r>
              <a:rPr sz="4000" spc="-30" dirty="0"/>
              <a:t> </a:t>
            </a:r>
            <a:r>
              <a:rPr sz="4000" dirty="0"/>
              <a:t>does</a:t>
            </a:r>
            <a:r>
              <a:rPr sz="4000" spc="-10" dirty="0"/>
              <a:t> </a:t>
            </a:r>
            <a:r>
              <a:rPr sz="4000" dirty="0"/>
              <a:t>caching</a:t>
            </a:r>
            <a:r>
              <a:rPr sz="4000" spc="-10" dirty="0"/>
              <a:t> </a:t>
            </a:r>
            <a:r>
              <a:rPr sz="4000" dirty="0"/>
              <a:t>arise</a:t>
            </a:r>
            <a:r>
              <a:rPr sz="4000" spc="-20" dirty="0"/>
              <a:t> </a:t>
            </a:r>
            <a:r>
              <a:rPr sz="4000" dirty="0"/>
              <a:t>in</a:t>
            </a:r>
            <a:r>
              <a:rPr sz="4000" spc="-10" dirty="0"/>
              <a:t> </a:t>
            </a:r>
            <a:r>
              <a:rPr sz="4000" dirty="0"/>
              <a:t>Operating</a:t>
            </a:r>
            <a:r>
              <a:rPr sz="4000" spc="-15" dirty="0"/>
              <a:t> </a:t>
            </a:r>
            <a:r>
              <a:rPr sz="4000" dirty="0"/>
              <a:t>Systems</a:t>
            </a:r>
            <a:r>
              <a:rPr sz="4000" spc="-5" dirty="0"/>
              <a:t> </a:t>
            </a:r>
            <a:r>
              <a:rPr sz="4000" spc="-50" dirty="0"/>
              <a:t>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9269730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Gulim"/>
                <a:cs typeface="Gulim"/>
              </a:rPr>
              <a:t>Maintaining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correctness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various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caches</a:t>
            </a:r>
            <a:endParaRPr sz="2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6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latin typeface="Gulim"/>
                <a:cs typeface="Gulim"/>
              </a:rPr>
              <a:t>TLB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consistent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with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PT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across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context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switches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?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latin typeface="Gulim"/>
                <a:cs typeface="Gulim"/>
              </a:rPr>
              <a:t>Across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updates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PT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?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Gulim"/>
                <a:cs typeface="Gulim"/>
              </a:rPr>
              <a:t>Shared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pages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mapped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into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VAS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multiple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145" dirty="0">
                <a:latin typeface="Gulim"/>
                <a:cs typeface="Gulim"/>
              </a:rPr>
              <a:t>processes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19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5106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9515" algn="l"/>
              </a:tabLst>
            </a:pPr>
            <a:r>
              <a:rPr spc="-10" dirty="0"/>
              <a:t>Working</a:t>
            </a:r>
            <a:r>
              <a:rPr dirty="0"/>
              <a:t>	Set</a:t>
            </a:r>
            <a:r>
              <a:rPr spc="-15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0685780" cy="1214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program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executes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it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transitions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through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sequence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of </a:t>
            </a:r>
            <a:r>
              <a:rPr sz="2800" dirty="0">
                <a:latin typeface="Gulim"/>
                <a:cs typeface="Gulim"/>
              </a:rPr>
              <a:t>“working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00" dirty="0">
                <a:latin typeface="Gulim"/>
                <a:cs typeface="Gulim"/>
              </a:rPr>
              <a:t>sets”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consisting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varying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sized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10" dirty="0">
                <a:latin typeface="Gulim"/>
                <a:cs typeface="Gulim"/>
              </a:rPr>
              <a:t>subsets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address </a:t>
            </a:r>
            <a:r>
              <a:rPr sz="2800" spc="-10" dirty="0">
                <a:latin typeface="Gulim"/>
                <a:cs typeface="Gulim"/>
              </a:rPr>
              <a:t>space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90750" y="5585805"/>
            <a:ext cx="7835900" cy="311150"/>
            <a:chOff x="2190750" y="5585805"/>
            <a:chExt cx="7835900" cy="311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0750" y="5585805"/>
              <a:ext cx="7835900" cy="3111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35200" y="5660202"/>
              <a:ext cx="7635875" cy="118110"/>
            </a:xfrm>
            <a:custGeom>
              <a:avLst/>
              <a:gdLst/>
              <a:ahLst/>
              <a:cxnLst/>
              <a:rect l="l" t="t" r="r" b="b"/>
              <a:pathLst>
                <a:path w="7635875" h="118110">
                  <a:moveTo>
                    <a:pt x="7534744" y="0"/>
                  </a:moveTo>
                  <a:lnTo>
                    <a:pt x="7526968" y="2046"/>
                  </a:lnTo>
                  <a:lnTo>
                    <a:pt x="7519899" y="14163"/>
                  </a:lnTo>
                  <a:lnTo>
                    <a:pt x="7521947" y="21940"/>
                  </a:lnTo>
                  <a:lnTo>
                    <a:pt x="7563628" y="46254"/>
                  </a:lnTo>
                  <a:lnTo>
                    <a:pt x="7610584" y="46254"/>
                  </a:lnTo>
                  <a:lnTo>
                    <a:pt x="7610584" y="71654"/>
                  </a:lnTo>
                  <a:lnTo>
                    <a:pt x="7563628" y="71654"/>
                  </a:lnTo>
                  <a:lnTo>
                    <a:pt x="7521947" y="95968"/>
                  </a:lnTo>
                  <a:lnTo>
                    <a:pt x="7519899" y="103744"/>
                  </a:lnTo>
                  <a:lnTo>
                    <a:pt x="7526968" y="115861"/>
                  </a:lnTo>
                  <a:lnTo>
                    <a:pt x="7534744" y="117908"/>
                  </a:lnTo>
                  <a:lnTo>
                    <a:pt x="7614037" y="71654"/>
                  </a:lnTo>
                  <a:lnTo>
                    <a:pt x="7610584" y="71654"/>
                  </a:lnTo>
                  <a:lnTo>
                    <a:pt x="7614039" y="71653"/>
                  </a:lnTo>
                  <a:lnTo>
                    <a:pt x="7635808" y="58954"/>
                  </a:lnTo>
                  <a:lnTo>
                    <a:pt x="7534744" y="0"/>
                  </a:lnTo>
                  <a:close/>
                </a:path>
                <a:path w="7635875" h="118110">
                  <a:moveTo>
                    <a:pt x="7585399" y="58954"/>
                  </a:moveTo>
                  <a:lnTo>
                    <a:pt x="7563628" y="71654"/>
                  </a:lnTo>
                  <a:lnTo>
                    <a:pt x="7610584" y="71654"/>
                  </a:lnTo>
                  <a:lnTo>
                    <a:pt x="7610584" y="69924"/>
                  </a:lnTo>
                  <a:lnTo>
                    <a:pt x="7604205" y="69924"/>
                  </a:lnTo>
                  <a:lnTo>
                    <a:pt x="7585399" y="58954"/>
                  </a:lnTo>
                  <a:close/>
                </a:path>
                <a:path w="7635875" h="118110">
                  <a:moveTo>
                    <a:pt x="0" y="46253"/>
                  </a:moveTo>
                  <a:lnTo>
                    <a:pt x="0" y="71653"/>
                  </a:lnTo>
                  <a:lnTo>
                    <a:pt x="7563629" y="71653"/>
                  </a:lnTo>
                  <a:lnTo>
                    <a:pt x="7585399" y="58954"/>
                  </a:lnTo>
                  <a:lnTo>
                    <a:pt x="7563628" y="46254"/>
                  </a:lnTo>
                  <a:lnTo>
                    <a:pt x="0" y="46253"/>
                  </a:lnTo>
                  <a:close/>
                </a:path>
                <a:path w="7635875" h="118110">
                  <a:moveTo>
                    <a:pt x="7604205" y="47984"/>
                  </a:moveTo>
                  <a:lnTo>
                    <a:pt x="7585399" y="58954"/>
                  </a:lnTo>
                  <a:lnTo>
                    <a:pt x="7604205" y="69924"/>
                  </a:lnTo>
                  <a:lnTo>
                    <a:pt x="7604205" y="47984"/>
                  </a:lnTo>
                  <a:close/>
                </a:path>
                <a:path w="7635875" h="118110">
                  <a:moveTo>
                    <a:pt x="7610584" y="47984"/>
                  </a:moveTo>
                  <a:lnTo>
                    <a:pt x="7604205" y="47984"/>
                  </a:lnTo>
                  <a:lnTo>
                    <a:pt x="7604205" y="69924"/>
                  </a:lnTo>
                  <a:lnTo>
                    <a:pt x="7610584" y="69924"/>
                  </a:lnTo>
                  <a:lnTo>
                    <a:pt x="7610584" y="47984"/>
                  </a:lnTo>
                  <a:close/>
                </a:path>
                <a:path w="7635875" h="118110">
                  <a:moveTo>
                    <a:pt x="7563628" y="46254"/>
                  </a:moveTo>
                  <a:lnTo>
                    <a:pt x="7585399" y="58954"/>
                  </a:lnTo>
                  <a:lnTo>
                    <a:pt x="7604205" y="47984"/>
                  </a:lnTo>
                  <a:lnTo>
                    <a:pt x="7610584" y="47984"/>
                  </a:lnTo>
                  <a:lnTo>
                    <a:pt x="7610584" y="46254"/>
                  </a:lnTo>
                  <a:lnTo>
                    <a:pt x="7563628" y="4625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51576" y="5757255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14600" y="2531455"/>
            <a:ext cx="317500" cy="3251200"/>
            <a:chOff x="2514600" y="2531455"/>
            <a:chExt cx="317500" cy="32512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600" y="2531455"/>
              <a:ext cx="317500" cy="3251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14396" y="2664746"/>
              <a:ext cx="118110" cy="3054350"/>
            </a:xfrm>
            <a:custGeom>
              <a:avLst/>
              <a:gdLst/>
              <a:ahLst/>
              <a:cxnLst/>
              <a:rect l="l" t="t" r="r" b="b"/>
              <a:pathLst>
                <a:path w="118110" h="3054350">
                  <a:moveTo>
                    <a:pt x="58954" y="50409"/>
                  </a:moveTo>
                  <a:lnTo>
                    <a:pt x="46254" y="72180"/>
                  </a:lnTo>
                  <a:lnTo>
                    <a:pt x="46253" y="3053936"/>
                  </a:lnTo>
                  <a:lnTo>
                    <a:pt x="71653" y="3053936"/>
                  </a:lnTo>
                  <a:lnTo>
                    <a:pt x="71654" y="72180"/>
                  </a:lnTo>
                  <a:lnTo>
                    <a:pt x="58954" y="50409"/>
                  </a:lnTo>
                  <a:close/>
                </a:path>
                <a:path w="118110" h="3054350">
                  <a:moveTo>
                    <a:pt x="58954" y="0"/>
                  </a:moveTo>
                  <a:lnTo>
                    <a:pt x="0" y="101064"/>
                  </a:lnTo>
                  <a:lnTo>
                    <a:pt x="2045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1"/>
                  </a:lnTo>
                  <a:lnTo>
                    <a:pt x="46254" y="25204"/>
                  </a:lnTo>
                  <a:lnTo>
                    <a:pt x="73657" y="25204"/>
                  </a:lnTo>
                  <a:lnTo>
                    <a:pt x="58954" y="0"/>
                  </a:lnTo>
                  <a:close/>
                </a:path>
                <a:path w="118110" h="3054350">
                  <a:moveTo>
                    <a:pt x="73657" y="25204"/>
                  </a:moveTo>
                  <a:lnTo>
                    <a:pt x="71654" y="25204"/>
                  </a:lnTo>
                  <a:lnTo>
                    <a:pt x="71654" y="72181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73657" y="25204"/>
                  </a:lnTo>
                  <a:close/>
                </a:path>
                <a:path w="118110" h="3054350">
                  <a:moveTo>
                    <a:pt x="71654" y="25204"/>
                  </a:moveTo>
                  <a:lnTo>
                    <a:pt x="46254" y="25204"/>
                  </a:lnTo>
                  <a:lnTo>
                    <a:pt x="46254" y="72181"/>
                  </a:lnTo>
                  <a:lnTo>
                    <a:pt x="58954" y="50409"/>
                  </a:lnTo>
                  <a:lnTo>
                    <a:pt x="47984" y="31603"/>
                  </a:lnTo>
                  <a:lnTo>
                    <a:pt x="71654" y="31603"/>
                  </a:lnTo>
                  <a:lnTo>
                    <a:pt x="71654" y="25204"/>
                  </a:lnTo>
                  <a:close/>
                </a:path>
                <a:path w="118110" h="3054350">
                  <a:moveTo>
                    <a:pt x="71654" y="31603"/>
                  </a:moveTo>
                  <a:lnTo>
                    <a:pt x="69924" y="31603"/>
                  </a:lnTo>
                  <a:lnTo>
                    <a:pt x="58954" y="50409"/>
                  </a:lnTo>
                  <a:lnTo>
                    <a:pt x="71654" y="72180"/>
                  </a:lnTo>
                  <a:lnTo>
                    <a:pt x="71654" y="31603"/>
                  </a:lnTo>
                  <a:close/>
                </a:path>
                <a:path w="118110" h="3054350">
                  <a:moveTo>
                    <a:pt x="69924" y="31603"/>
                  </a:moveTo>
                  <a:lnTo>
                    <a:pt x="47984" y="31603"/>
                  </a:lnTo>
                  <a:lnTo>
                    <a:pt x="58954" y="50409"/>
                  </a:lnTo>
                  <a:lnTo>
                    <a:pt x="69924" y="3160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34665" y="3515860"/>
            <a:ext cx="397510" cy="1016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10" dirty="0">
                <a:latin typeface="Calibri"/>
                <a:cs typeface="Calibri"/>
              </a:rPr>
              <a:t>Address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01950" y="2537805"/>
            <a:ext cx="6946900" cy="3092450"/>
            <a:chOff x="2901950" y="2537805"/>
            <a:chExt cx="6946900" cy="30924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1950" y="4334855"/>
              <a:ext cx="1016000" cy="8318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6400" y="4353905"/>
              <a:ext cx="927100" cy="749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4349" y="4461855"/>
              <a:ext cx="711200" cy="5333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54350" y="4461855"/>
              <a:ext cx="711200" cy="533400"/>
            </a:xfrm>
            <a:custGeom>
              <a:avLst/>
              <a:gdLst/>
              <a:ahLst/>
              <a:cxnLst/>
              <a:rect l="l" t="t" r="r" b="b"/>
              <a:pathLst>
                <a:path w="711200" h="533400">
                  <a:moveTo>
                    <a:pt x="0" y="88901"/>
                  </a:moveTo>
                  <a:lnTo>
                    <a:pt x="6986" y="54297"/>
                  </a:lnTo>
                  <a:lnTo>
                    <a:pt x="26038" y="26038"/>
                  </a:lnTo>
                  <a:lnTo>
                    <a:pt x="54297" y="6986"/>
                  </a:lnTo>
                  <a:lnTo>
                    <a:pt x="88901" y="0"/>
                  </a:lnTo>
                  <a:lnTo>
                    <a:pt x="622298" y="0"/>
                  </a:lnTo>
                  <a:lnTo>
                    <a:pt x="656902" y="6986"/>
                  </a:lnTo>
                  <a:lnTo>
                    <a:pt x="685161" y="26038"/>
                  </a:lnTo>
                  <a:lnTo>
                    <a:pt x="704213" y="54297"/>
                  </a:lnTo>
                  <a:lnTo>
                    <a:pt x="711200" y="88901"/>
                  </a:lnTo>
                  <a:lnTo>
                    <a:pt x="711200" y="444497"/>
                  </a:lnTo>
                  <a:lnTo>
                    <a:pt x="704213" y="479102"/>
                  </a:lnTo>
                  <a:lnTo>
                    <a:pt x="685161" y="507360"/>
                  </a:lnTo>
                  <a:lnTo>
                    <a:pt x="656902" y="526412"/>
                  </a:lnTo>
                  <a:lnTo>
                    <a:pt x="622298" y="533399"/>
                  </a:lnTo>
                  <a:lnTo>
                    <a:pt x="88901" y="533399"/>
                  </a:lnTo>
                  <a:lnTo>
                    <a:pt x="54297" y="526412"/>
                  </a:lnTo>
                  <a:lnTo>
                    <a:pt x="26038" y="507360"/>
                  </a:lnTo>
                  <a:lnTo>
                    <a:pt x="6986" y="479102"/>
                  </a:lnTo>
                  <a:lnTo>
                    <a:pt x="0" y="444497"/>
                  </a:lnTo>
                  <a:lnTo>
                    <a:pt x="0" y="8890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1950" y="3668105"/>
              <a:ext cx="1663700" cy="5715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400" y="3687155"/>
              <a:ext cx="1574800" cy="4889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4349" y="3795105"/>
              <a:ext cx="1358900" cy="2730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54350" y="3795105"/>
              <a:ext cx="1358900" cy="273050"/>
            </a:xfrm>
            <a:custGeom>
              <a:avLst/>
              <a:gdLst/>
              <a:ahLst/>
              <a:cxnLst/>
              <a:rect l="l" t="t" r="r" b="b"/>
              <a:pathLst>
                <a:path w="1358900" h="273050">
                  <a:moveTo>
                    <a:pt x="0" y="45509"/>
                  </a:moveTo>
                  <a:lnTo>
                    <a:pt x="3576" y="27795"/>
                  </a:lnTo>
                  <a:lnTo>
                    <a:pt x="13329" y="13329"/>
                  </a:lnTo>
                  <a:lnTo>
                    <a:pt x="27794" y="3576"/>
                  </a:lnTo>
                  <a:lnTo>
                    <a:pt x="45509" y="0"/>
                  </a:lnTo>
                  <a:lnTo>
                    <a:pt x="1313391" y="0"/>
                  </a:lnTo>
                  <a:lnTo>
                    <a:pt x="1331105" y="3576"/>
                  </a:lnTo>
                  <a:lnTo>
                    <a:pt x="1345570" y="13329"/>
                  </a:lnTo>
                  <a:lnTo>
                    <a:pt x="1355323" y="27795"/>
                  </a:lnTo>
                  <a:lnTo>
                    <a:pt x="1358900" y="45509"/>
                  </a:lnTo>
                  <a:lnTo>
                    <a:pt x="1358900" y="227540"/>
                  </a:lnTo>
                  <a:lnTo>
                    <a:pt x="1355323" y="245254"/>
                  </a:lnTo>
                  <a:lnTo>
                    <a:pt x="1345570" y="259720"/>
                  </a:lnTo>
                  <a:lnTo>
                    <a:pt x="1331105" y="269473"/>
                  </a:lnTo>
                  <a:lnTo>
                    <a:pt x="1313391" y="273050"/>
                  </a:lnTo>
                  <a:lnTo>
                    <a:pt x="45509" y="273050"/>
                  </a:lnTo>
                  <a:lnTo>
                    <a:pt x="27794" y="269473"/>
                  </a:lnTo>
                  <a:lnTo>
                    <a:pt x="13329" y="259720"/>
                  </a:lnTo>
                  <a:lnTo>
                    <a:pt x="3576" y="245254"/>
                  </a:lnTo>
                  <a:lnTo>
                    <a:pt x="0" y="227540"/>
                  </a:lnTo>
                  <a:lnTo>
                    <a:pt x="0" y="4550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5250" y="4214205"/>
              <a:ext cx="2051050" cy="14160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9700" y="4233255"/>
              <a:ext cx="1962150" cy="1333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7649" y="4341205"/>
              <a:ext cx="1746250" cy="1117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57650" y="4341205"/>
              <a:ext cx="1746250" cy="1117600"/>
            </a:xfrm>
            <a:custGeom>
              <a:avLst/>
              <a:gdLst/>
              <a:ahLst/>
              <a:cxnLst/>
              <a:rect l="l" t="t" r="r" b="b"/>
              <a:pathLst>
                <a:path w="1746250" h="1117600">
                  <a:moveTo>
                    <a:pt x="0" y="186270"/>
                  </a:moveTo>
                  <a:lnTo>
                    <a:pt x="6653" y="136752"/>
                  </a:lnTo>
                  <a:lnTo>
                    <a:pt x="25431" y="92256"/>
                  </a:lnTo>
                  <a:lnTo>
                    <a:pt x="54557" y="54557"/>
                  </a:lnTo>
                  <a:lnTo>
                    <a:pt x="92256" y="25431"/>
                  </a:lnTo>
                  <a:lnTo>
                    <a:pt x="136752" y="6653"/>
                  </a:lnTo>
                  <a:lnTo>
                    <a:pt x="186270" y="0"/>
                  </a:lnTo>
                  <a:lnTo>
                    <a:pt x="1559980" y="0"/>
                  </a:lnTo>
                  <a:lnTo>
                    <a:pt x="1609497" y="6653"/>
                  </a:lnTo>
                  <a:lnTo>
                    <a:pt x="1653994" y="25431"/>
                  </a:lnTo>
                  <a:lnTo>
                    <a:pt x="1691692" y="54557"/>
                  </a:lnTo>
                  <a:lnTo>
                    <a:pt x="1720818" y="92256"/>
                  </a:lnTo>
                  <a:lnTo>
                    <a:pt x="1739596" y="136752"/>
                  </a:lnTo>
                  <a:lnTo>
                    <a:pt x="1746250" y="186270"/>
                  </a:lnTo>
                  <a:lnTo>
                    <a:pt x="1746250" y="931329"/>
                  </a:lnTo>
                  <a:lnTo>
                    <a:pt x="1739596" y="980847"/>
                  </a:lnTo>
                  <a:lnTo>
                    <a:pt x="1720818" y="1025343"/>
                  </a:lnTo>
                  <a:lnTo>
                    <a:pt x="1691692" y="1063042"/>
                  </a:lnTo>
                  <a:lnTo>
                    <a:pt x="1653994" y="1092168"/>
                  </a:lnTo>
                  <a:lnTo>
                    <a:pt x="1609497" y="1110946"/>
                  </a:lnTo>
                  <a:lnTo>
                    <a:pt x="1559980" y="1117600"/>
                  </a:lnTo>
                  <a:lnTo>
                    <a:pt x="186270" y="1117600"/>
                  </a:lnTo>
                  <a:lnTo>
                    <a:pt x="136752" y="1110946"/>
                  </a:lnTo>
                  <a:lnTo>
                    <a:pt x="92256" y="1092168"/>
                  </a:lnTo>
                  <a:lnTo>
                    <a:pt x="54557" y="1063042"/>
                  </a:lnTo>
                  <a:lnTo>
                    <a:pt x="25431" y="1025343"/>
                  </a:lnTo>
                  <a:lnTo>
                    <a:pt x="6653" y="980847"/>
                  </a:lnTo>
                  <a:lnTo>
                    <a:pt x="0" y="931329"/>
                  </a:lnTo>
                  <a:lnTo>
                    <a:pt x="0" y="18627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7650" y="2868005"/>
              <a:ext cx="2051050" cy="933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02100" y="2887055"/>
              <a:ext cx="1962150" cy="8509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10050" y="2995005"/>
              <a:ext cx="1746250" cy="6350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10050" y="2995005"/>
              <a:ext cx="1746250" cy="635000"/>
            </a:xfrm>
            <a:custGeom>
              <a:avLst/>
              <a:gdLst/>
              <a:ahLst/>
              <a:cxnLst/>
              <a:rect l="l" t="t" r="r" b="b"/>
              <a:pathLst>
                <a:path w="1746250" h="635000">
                  <a:moveTo>
                    <a:pt x="0" y="105834"/>
                  </a:moveTo>
                  <a:lnTo>
                    <a:pt x="8317" y="64639"/>
                  </a:lnTo>
                  <a:lnTo>
                    <a:pt x="30998" y="30998"/>
                  </a:lnTo>
                  <a:lnTo>
                    <a:pt x="64639" y="8317"/>
                  </a:lnTo>
                  <a:lnTo>
                    <a:pt x="105834" y="0"/>
                  </a:lnTo>
                  <a:lnTo>
                    <a:pt x="1640415" y="0"/>
                  </a:lnTo>
                  <a:lnTo>
                    <a:pt x="1681610" y="8317"/>
                  </a:lnTo>
                  <a:lnTo>
                    <a:pt x="1715251" y="30998"/>
                  </a:lnTo>
                  <a:lnTo>
                    <a:pt x="1737932" y="64639"/>
                  </a:lnTo>
                  <a:lnTo>
                    <a:pt x="1746250" y="105834"/>
                  </a:lnTo>
                  <a:lnTo>
                    <a:pt x="1746250" y="529165"/>
                  </a:lnTo>
                  <a:lnTo>
                    <a:pt x="1737932" y="570360"/>
                  </a:lnTo>
                  <a:lnTo>
                    <a:pt x="1715251" y="604001"/>
                  </a:lnTo>
                  <a:lnTo>
                    <a:pt x="1681610" y="626682"/>
                  </a:lnTo>
                  <a:lnTo>
                    <a:pt x="1640415" y="635000"/>
                  </a:lnTo>
                  <a:lnTo>
                    <a:pt x="105834" y="635000"/>
                  </a:lnTo>
                  <a:lnTo>
                    <a:pt x="64639" y="626682"/>
                  </a:lnTo>
                  <a:lnTo>
                    <a:pt x="30998" y="604001"/>
                  </a:lnTo>
                  <a:lnTo>
                    <a:pt x="8317" y="570360"/>
                  </a:lnTo>
                  <a:lnTo>
                    <a:pt x="0" y="529165"/>
                  </a:lnTo>
                  <a:lnTo>
                    <a:pt x="0" y="105834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1300" y="3687155"/>
              <a:ext cx="1663700" cy="571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5750" y="3706205"/>
              <a:ext cx="1574800" cy="4889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3700" y="3814155"/>
              <a:ext cx="1358900" cy="2730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473700" y="3814155"/>
              <a:ext cx="1358900" cy="273050"/>
            </a:xfrm>
            <a:custGeom>
              <a:avLst/>
              <a:gdLst/>
              <a:ahLst/>
              <a:cxnLst/>
              <a:rect l="l" t="t" r="r" b="b"/>
              <a:pathLst>
                <a:path w="1358900" h="273050">
                  <a:moveTo>
                    <a:pt x="0" y="45509"/>
                  </a:moveTo>
                  <a:lnTo>
                    <a:pt x="3576" y="27795"/>
                  </a:lnTo>
                  <a:lnTo>
                    <a:pt x="13329" y="13329"/>
                  </a:lnTo>
                  <a:lnTo>
                    <a:pt x="27794" y="3576"/>
                  </a:lnTo>
                  <a:lnTo>
                    <a:pt x="45509" y="0"/>
                  </a:lnTo>
                  <a:lnTo>
                    <a:pt x="1313391" y="0"/>
                  </a:lnTo>
                  <a:lnTo>
                    <a:pt x="1331105" y="3576"/>
                  </a:lnTo>
                  <a:lnTo>
                    <a:pt x="1345570" y="13329"/>
                  </a:lnTo>
                  <a:lnTo>
                    <a:pt x="1355323" y="27795"/>
                  </a:lnTo>
                  <a:lnTo>
                    <a:pt x="1358900" y="45509"/>
                  </a:lnTo>
                  <a:lnTo>
                    <a:pt x="1358900" y="227540"/>
                  </a:lnTo>
                  <a:lnTo>
                    <a:pt x="1355323" y="245254"/>
                  </a:lnTo>
                  <a:lnTo>
                    <a:pt x="1345570" y="259720"/>
                  </a:lnTo>
                  <a:lnTo>
                    <a:pt x="1331105" y="269473"/>
                  </a:lnTo>
                  <a:lnTo>
                    <a:pt x="1313391" y="273050"/>
                  </a:lnTo>
                  <a:lnTo>
                    <a:pt x="45509" y="273050"/>
                  </a:lnTo>
                  <a:lnTo>
                    <a:pt x="27794" y="269473"/>
                  </a:lnTo>
                  <a:lnTo>
                    <a:pt x="13329" y="259720"/>
                  </a:lnTo>
                  <a:lnTo>
                    <a:pt x="3576" y="245254"/>
                  </a:lnTo>
                  <a:lnTo>
                    <a:pt x="0" y="227540"/>
                  </a:lnTo>
                  <a:lnTo>
                    <a:pt x="0" y="4550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4600" y="4188805"/>
              <a:ext cx="812800" cy="8255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9050" y="4207855"/>
              <a:ext cx="723900" cy="7429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77000" y="4315805"/>
              <a:ext cx="508000" cy="5270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77000" y="4315805"/>
              <a:ext cx="508000" cy="527050"/>
            </a:xfrm>
            <a:custGeom>
              <a:avLst/>
              <a:gdLst/>
              <a:ahLst/>
              <a:cxnLst/>
              <a:rect l="l" t="t" r="r" b="b"/>
              <a:pathLst>
                <a:path w="508000" h="527050">
                  <a:moveTo>
                    <a:pt x="0" y="84668"/>
                  </a:moveTo>
                  <a:lnTo>
                    <a:pt x="6653" y="51711"/>
                  </a:lnTo>
                  <a:lnTo>
                    <a:pt x="24798" y="24798"/>
                  </a:lnTo>
                  <a:lnTo>
                    <a:pt x="51711" y="6653"/>
                  </a:lnTo>
                  <a:lnTo>
                    <a:pt x="84668" y="0"/>
                  </a:lnTo>
                  <a:lnTo>
                    <a:pt x="423331" y="0"/>
                  </a:lnTo>
                  <a:lnTo>
                    <a:pt x="456288" y="6653"/>
                  </a:lnTo>
                  <a:lnTo>
                    <a:pt x="483201" y="24798"/>
                  </a:lnTo>
                  <a:lnTo>
                    <a:pt x="501346" y="51711"/>
                  </a:lnTo>
                  <a:lnTo>
                    <a:pt x="508000" y="84668"/>
                  </a:lnTo>
                  <a:lnTo>
                    <a:pt x="508000" y="442381"/>
                  </a:lnTo>
                  <a:lnTo>
                    <a:pt x="501346" y="475338"/>
                  </a:lnTo>
                  <a:lnTo>
                    <a:pt x="483201" y="502251"/>
                  </a:lnTo>
                  <a:lnTo>
                    <a:pt x="456288" y="520396"/>
                  </a:lnTo>
                  <a:lnTo>
                    <a:pt x="423331" y="527050"/>
                  </a:lnTo>
                  <a:lnTo>
                    <a:pt x="84668" y="527050"/>
                  </a:lnTo>
                  <a:lnTo>
                    <a:pt x="51711" y="520396"/>
                  </a:lnTo>
                  <a:lnTo>
                    <a:pt x="24798" y="502251"/>
                  </a:lnTo>
                  <a:lnTo>
                    <a:pt x="6653" y="475338"/>
                  </a:lnTo>
                  <a:lnTo>
                    <a:pt x="0" y="442381"/>
                  </a:lnTo>
                  <a:lnTo>
                    <a:pt x="0" y="8466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23000" y="2537805"/>
              <a:ext cx="1276350" cy="8255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7450" y="2556855"/>
              <a:ext cx="1187449" cy="742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5400" y="2664805"/>
              <a:ext cx="971550" cy="5270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75400" y="2664805"/>
              <a:ext cx="971550" cy="527050"/>
            </a:xfrm>
            <a:custGeom>
              <a:avLst/>
              <a:gdLst/>
              <a:ahLst/>
              <a:cxnLst/>
              <a:rect l="l" t="t" r="r" b="b"/>
              <a:pathLst>
                <a:path w="971550" h="527050">
                  <a:moveTo>
                    <a:pt x="0" y="87843"/>
                  </a:moveTo>
                  <a:lnTo>
                    <a:pt x="6903" y="53650"/>
                  </a:lnTo>
                  <a:lnTo>
                    <a:pt x="25728" y="25728"/>
                  </a:lnTo>
                  <a:lnTo>
                    <a:pt x="53650" y="6903"/>
                  </a:lnTo>
                  <a:lnTo>
                    <a:pt x="87843" y="0"/>
                  </a:lnTo>
                  <a:lnTo>
                    <a:pt x="883706" y="0"/>
                  </a:lnTo>
                  <a:lnTo>
                    <a:pt x="917899" y="6903"/>
                  </a:lnTo>
                  <a:lnTo>
                    <a:pt x="945821" y="25728"/>
                  </a:lnTo>
                  <a:lnTo>
                    <a:pt x="964646" y="53650"/>
                  </a:lnTo>
                  <a:lnTo>
                    <a:pt x="971550" y="87843"/>
                  </a:lnTo>
                  <a:lnTo>
                    <a:pt x="971550" y="439206"/>
                  </a:lnTo>
                  <a:lnTo>
                    <a:pt x="964646" y="473399"/>
                  </a:lnTo>
                  <a:lnTo>
                    <a:pt x="945821" y="501321"/>
                  </a:lnTo>
                  <a:lnTo>
                    <a:pt x="917899" y="520146"/>
                  </a:lnTo>
                  <a:lnTo>
                    <a:pt x="883706" y="527050"/>
                  </a:lnTo>
                  <a:lnTo>
                    <a:pt x="87843" y="527050"/>
                  </a:lnTo>
                  <a:lnTo>
                    <a:pt x="53650" y="520146"/>
                  </a:lnTo>
                  <a:lnTo>
                    <a:pt x="25728" y="501321"/>
                  </a:lnTo>
                  <a:lnTo>
                    <a:pt x="6903" y="473399"/>
                  </a:lnTo>
                  <a:lnTo>
                    <a:pt x="0" y="439206"/>
                  </a:lnTo>
                  <a:lnTo>
                    <a:pt x="0" y="87843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8500" y="3699855"/>
              <a:ext cx="1663700" cy="5778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2950" y="3718905"/>
              <a:ext cx="1574800" cy="495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00900" y="3826855"/>
              <a:ext cx="1358900" cy="279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200900" y="3826855"/>
              <a:ext cx="1358900" cy="279400"/>
            </a:xfrm>
            <a:custGeom>
              <a:avLst/>
              <a:gdLst/>
              <a:ahLst/>
              <a:cxnLst/>
              <a:rect l="l" t="t" r="r" b="b"/>
              <a:pathLst>
                <a:path w="1358900" h="279400">
                  <a:moveTo>
                    <a:pt x="0" y="46567"/>
                  </a:moveTo>
                  <a:lnTo>
                    <a:pt x="3659" y="28441"/>
                  </a:lnTo>
                  <a:lnTo>
                    <a:pt x="13639" y="13639"/>
                  </a:lnTo>
                  <a:lnTo>
                    <a:pt x="28441" y="3659"/>
                  </a:lnTo>
                  <a:lnTo>
                    <a:pt x="46567" y="0"/>
                  </a:lnTo>
                  <a:lnTo>
                    <a:pt x="1312333" y="0"/>
                  </a:lnTo>
                  <a:lnTo>
                    <a:pt x="1330458" y="3659"/>
                  </a:lnTo>
                  <a:lnTo>
                    <a:pt x="1345260" y="13639"/>
                  </a:lnTo>
                  <a:lnTo>
                    <a:pt x="1355240" y="28441"/>
                  </a:lnTo>
                  <a:lnTo>
                    <a:pt x="1358900" y="46567"/>
                  </a:lnTo>
                  <a:lnTo>
                    <a:pt x="1358900" y="232832"/>
                  </a:lnTo>
                  <a:lnTo>
                    <a:pt x="1355240" y="250958"/>
                  </a:lnTo>
                  <a:lnTo>
                    <a:pt x="1345260" y="265760"/>
                  </a:lnTo>
                  <a:lnTo>
                    <a:pt x="1330458" y="275740"/>
                  </a:lnTo>
                  <a:lnTo>
                    <a:pt x="1312333" y="279400"/>
                  </a:lnTo>
                  <a:lnTo>
                    <a:pt x="46567" y="279400"/>
                  </a:lnTo>
                  <a:lnTo>
                    <a:pt x="28441" y="275740"/>
                  </a:lnTo>
                  <a:lnTo>
                    <a:pt x="13639" y="265760"/>
                  </a:lnTo>
                  <a:lnTo>
                    <a:pt x="3659" y="250958"/>
                  </a:lnTo>
                  <a:lnTo>
                    <a:pt x="0" y="232832"/>
                  </a:lnTo>
                  <a:lnTo>
                    <a:pt x="0" y="46567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07400" y="2702905"/>
              <a:ext cx="762000" cy="2463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51850" y="2721955"/>
              <a:ext cx="673100" cy="23812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59800" y="2829905"/>
              <a:ext cx="457200" cy="216535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559800" y="2829905"/>
              <a:ext cx="457200" cy="2165350"/>
            </a:xfrm>
            <a:custGeom>
              <a:avLst/>
              <a:gdLst/>
              <a:ahLst/>
              <a:cxnLst/>
              <a:rect l="l" t="t" r="r" b="b"/>
              <a:pathLst>
                <a:path w="457200" h="2165350">
                  <a:moveTo>
                    <a:pt x="0" y="76201"/>
                  </a:moveTo>
                  <a:lnTo>
                    <a:pt x="5988" y="46540"/>
                  </a:lnTo>
                  <a:lnTo>
                    <a:pt x="22319" y="22318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380998" y="0"/>
                  </a:lnTo>
                  <a:lnTo>
                    <a:pt x="410659" y="5988"/>
                  </a:lnTo>
                  <a:lnTo>
                    <a:pt x="434880" y="22318"/>
                  </a:lnTo>
                  <a:lnTo>
                    <a:pt x="451211" y="46540"/>
                  </a:lnTo>
                  <a:lnTo>
                    <a:pt x="457200" y="76201"/>
                  </a:lnTo>
                  <a:lnTo>
                    <a:pt x="457200" y="2089148"/>
                  </a:lnTo>
                  <a:lnTo>
                    <a:pt x="451211" y="2118809"/>
                  </a:lnTo>
                  <a:lnTo>
                    <a:pt x="434880" y="2143030"/>
                  </a:lnTo>
                  <a:lnTo>
                    <a:pt x="410659" y="2159361"/>
                  </a:lnTo>
                  <a:lnTo>
                    <a:pt x="380998" y="2165350"/>
                  </a:lnTo>
                  <a:lnTo>
                    <a:pt x="76201" y="2165350"/>
                  </a:lnTo>
                  <a:lnTo>
                    <a:pt x="46540" y="2159361"/>
                  </a:lnTo>
                  <a:lnTo>
                    <a:pt x="22319" y="2143030"/>
                  </a:lnTo>
                  <a:lnTo>
                    <a:pt x="5988" y="2118809"/>
                  </a:lnTo>
                  <a:lnTo>
                    <a:pt x="0" y="2089148"/>
                  </a:lnTo>
                  <a:lnTo>
                    <a:pt x="0" y="7620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5150" y="5046055"/>
              <a:ext cx="1663700" cy="5715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9600" y="5065105"/>
              <a:ext cx="1574800" cy="4889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7550" y="5173055"/>
              <a:ext cx="1358900" cy="2730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337550" y="5173055"/>
              <a:ext cx="1358900" cy="273050"/>
            </a:xfrm>
            <a:custGeom>
              <a:avLst/>
              <a:gdLst/>
              <a:ahLst/>
              <a:cxnLst/>
              <a:rect l="l" t="t" r="r" b="b"/>
              <a:pathLst>
                <a:path w="1358900" h="273050">
                  <a:moveTo>
                    <a:pt x="0" y="45509"/>
                  </a:moveTo>
                  <a:lnTo>
                    <a:pt x="3576" y="27795"/>
                  </a:lnTo>
                  <a:lnTo>
                    <a:pt x="13329" y="13329"/>
                  </a:lnTo>
                  <a:lnTo>
                    <a:pt x="27794" y="3576"/>
                  </a:lnTo>
                  <a:lnTo>
                    <a:pt x="45509" y="0"/>
                  </a:lnTo>
                  <a:lnTo>
                    <a:pt x="1313391" y="0"/>
                  </a:lnTo>
                  <a:lnTo>
                    <a:pt x="1331105" y="3576"/>
                  </a:lnTo>
                  <a:lnTo>
                    <a:pt x="1345570" y="13329"/>
                  </a:lnTo>
                  <a:lnTo>
                    <a:pt x="1355323" y="27795"/>
                  </a:lnTo>
                  <a:lnTo>
                    <a:pt x="1358900" y="45509"/>
                  </a:lnTo>
                  <a:lnTo>
                    <a:pt x="1358900" y="227540"/>
                  </a:lnTo>
                  <a:lnTo>
                    <a:pt x="1355323" y="245254"/>
                  </a:lnTo>
                  <a:lnTo>
                    <a:pt x="1345570" y="259720"/>
                  </a:lnTo>
                  <a:lnTo>
                    <a:pt x="1331105" y="269473"/>
                  </a:lnTo>
                  <a:lnTo>
                    <a:pt x="1313391" y="273050"/>
                  </a:lnTo>
                  <a:lnTo>
                    <a:pt x="45509" y="273050"/>
                  </a:lnTo>
                  <a:lnTo>
                    <a:pt x="27794" y="269473"/>
                  </a:lnTo>
                  <a:lnTo>
                    <a:pt x="13329" y="259720"/>
                  </a:lnTo>
                  <a:lnTo>
                    <a:pt x="3576" y="245254"/>
                  </a:lnTo>
                  <a:lnTo>
                    <a:pt x="0" y="227540"/>
                  </a:lnTo>
                  <a:lnTo>
                    <a:pt x="0" y="4550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2</a:t>
            </a:r>
            <a:endParaRPr sz="1800">
              <a:latin typeface="Gulim"/>
              <a:cs typeface="Guli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155" dirty="0">
                <a:latin typeface="Gulim"/>
                <a:cs typeface="Gulim"/>
              </a:rPr>
              <a:t>목차</a:t>
            </a:r>
            <a:endParaRPr sz="470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420306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latin typeface="Gulim"/>
                <a:cs typeface="Gulim"/>
              </a:rPr>
              <a:t>강의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개요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latin typeface="Gulim"/>
                <a:cs typeface="Gulim"/>
              </a:rPr>
              <a:t>OS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이론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강의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(8/29~9/2)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553" y="2011171"/>
            <a:ext cx="2731135" cy="1193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latin typeface="Dotum"/>
                <a:cs typeface="Dotum"/>
              </a:rPr>
              <a:t>OS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개론,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40" dirty="0">
                <a:latin typeface="Dotum"/>
                <a:cs typeface="Dotum"/>
              </a:rPr>
              <a:t>프로세스.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Dotum"/>
                <a:cs typeface="Dotum"/>
              </a:rPr>
              <a:t>병렬성.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70" dirty="0">
                <a:latin typeface="Dotum"/>
                <a:cs typeface="Dotum"/>
              </a:rPr>
              <a:t>메모리,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IPC.</a:t>
            </a:r>
            <a:endParaRPr sz="24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98277" y="2011171"/>
            <a:ext cx="1622425" cy="1193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165" dirty="0">
                <a:latin typeface="Dotum"/>
                <a:cs typeface="Dotum"/>
              </a:rPr>
              <a:t>+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mini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실습</a:t>
            </a:r>
            <a:endParaRPr sz="2400">
              <a:latin typeface="Dotum"/>
              <a:cs typeface="Dotum"/>
            </a:endParaRPr>
          </a:p>
          <a:p>
            <a:pPr marL="28575">
              <a:lnSpc>
                <a:spcPct val="100000"/>
              </a:lnSpc>
              <a:spcBef>
                <a:spcPts val="215"/>
              </a:spcBef>
            </a:pPr>
            <a:r>
              <a:rPr sz="2400" spc="165" dirty="0">
                <a:latin typeface="Dotum"/>
                <a:cs typeface="Dotum"/>
              </a:rPr>
              <a:t>+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mini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실습</a:t>
            </a:r>
            <a:endParaRPr sz="2400">
              <a:latin typeface="Dotum"/>
              <a:cs typeface="Dotum"/>
            </a:endParaRPr>
          </a:p>
          <a:p>
            <a:pPr marL="60325">
              <a:lnSpc>
                <a:spcPct val="100000"/>
              </a:lnSpc>
              <a:spcBef>
                <a:spcPts val="120"/>
              </a:spcBef>
            </a:pPr>
            <a:r>
              <a:rPr sz="2400" spc="165" dirty="0">
                <a:latin typeface="Dotum"/>
                <a:cs typeface="Dotum"/>
              </a:rPr>
              <a:t>+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mini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실습</a:t>
            </a:r>
            <a:endParaRPr sz="2400">
              <a:latin typeface="Dotum"/>
              <a:cs typeface="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52" y="3178556"/>
            <a:ext cx="7716520" cy="25006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5" dirty="0">
                <a:latin typeface="Dotum"/>
                <a:cs typeface="Dotum"/>
              </a:rPr>
              <a:t>파일시스템,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네트워킹.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65" dirty="0">
                <a:latin typeface="Dotum"/>
                <a:cs typeface="Dotum"/>
              </a:rPr>
              <a:t>+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mini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실습</a:t>
            </a:r>
            <a:endParaRPr sz="2400">
              <a:latin typeface="Dotum"/>
              <a:cs typeface="Dotum"/>
            </a:endParaRPr>
          </a:p>
          <a:p>
            <a:pPr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클라우드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컴퓨팅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및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시스템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관리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latin typeface="Gulim"/>
                <a:cs typeface="Gulim"/>
              </a:rPr>
              <a:t>OS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실습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강의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(9/19~9/23)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리눅스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개발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환경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구축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및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쉘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프로그래밍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(1d)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다중쓰레드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자료구조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실습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프로젝트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(2d)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AWS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실습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및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WordPress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기반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DB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55" dirty="0">
                <a:latin typeface="Dotum"/>
                <a:cs typeface="Dotum"/>
              </a:rPr>
              <a:t>실습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프로젝트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(2d)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Cache</a:t>
            </a:r>
            <a:r>
              <a:rPr spc="-25" dirty="0"/>
              <a:t> </a:t>
            </a:r>
            <a:r>
              <a:rPr dirty="0"/>
              <a:t>Behavior</a:t>
            </a:r>
            <a:r>
              <a:rPr spc="-100" dirty="0"/>
              <a:t> </a:t>
            </a:r>
            <a:r>
              <a:rPr dirty="0"/>
              <a:t>under</a:t>
            </a:r>
            <a:r>
              <a:rPr spc="-185" dirty="0"/>
              <a:t> </a:t>
            </a:r>
            <a:r>
              <a:rPr dirty="0"/>
              <a:t>WS</a:t>
            </a:r>
            <a:r>
              <a:rPr spc="5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2388"/>
            <a:ext cx="3696335" cy="341502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Amortized</a:t>
            </a:r>
            <a:r>
              <a:rPr sz="2400" spc="-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by</a:t>
            </a:r>
            <a:r>
              <a:rPr sz="2400" spc="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fraction </a:t>
            </a:r>
            <a:r>
              <a:rPr sz="2400" spc="-35" dirty="0">
                <a:latin typeface="Dotum"/>
                <a:cs typeface="Dotum"/>
              </a:rPr>
              <a:t>of </a:t>
            </a:r>
            <a:r>
              <a:rPr sz="2400" dirty="0">
                <a:latin typeface="Dotum"/>
                <a:cs typeface="Dotum"/>
              </a:rPr>
              <a:t>time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active</a:t>
            </a:r>
            <a:endParaRPr sz="2400">
              <a:latin typeface="Dotum"/>
              <a:cs typeface="Dotum"/>
            </a:endParaRPr>
          </a:p>
          <a:p>
            <a:pPr marL="241300" marR="10160" indent="-228600">
              <a:lnSpc>
                <a:spcPts val="262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latin typeface="Dotum"/>
                <a:cs typeface="Dotum"/>
              </a:rPr>
              <a:t>Transitions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WS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next</a:t>
            </a:r>
            <a:endParaRPr sz="2400">
              <a:latin typeface="Dotum"/>
              <a:cs typeface="Dotum"/>
            </a:endParaRPr>
          </a:p>
          <a:p>
            <a:pPr marL="241300" marR="787400" indent="-228600">
              <a:lnSpc>
                <a:spcPts val="25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5" dirty="0">
                <a:latin typeface="Dotum"/>
                <a:cs typeface="Dotum"/>
              </a:rPr>
              <a:t>Capacity,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Conflict, </a:t>
            </a:r>
            <a:r>
              <a:rPr sz="2400" spc="-20" dirty="0">
                <a:latin typeface="Dotum"/>
                <a:cs typeface="Dotum"/>
              </a:rPr>
              <a:t>Compulsory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20" dirty="0">
                <a:latin typeface="Dotum"/>
                <a:cs typeface="Dotum"/>
              </a:rPr>
              <a:t>misses</a:t>
            </a:r>
            <a:endParaRPr sz="2400">
              <a:latin typeface="Dotum"/>
              <a:cs typeface="Dotum"/>
            </a:endParaRPr>
          </a:p>
          <a:p>
            <a:pPr marL="241300" marR="349885" indent="-228600">
              <a:lnSpc>
                <a:spcPct val="904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Dotum"/>
                <a:cs typeface="Dotum"/>
              </a:rPr>
              <a:t>Applicable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memory </a:t>
            </a:r>
            <a:r>
              <a:rPr sz="2400" spc="-110" dirty="0">
                <a:latin typeface="Dotum"/>
                <a:cs typeface="Dotum"/>
              </a:rPr>
              <a:t>caches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pages. </a:t>
            </a:r>
            <a:r>
              <a:rPr sz="2400" dirty="0">
                <a:latin typeface="Dotum"/>
                <a:cs typeface="Dotum"/>
              </a:rPr>
              <a:t>Others </a:t>
            </a:r>
            <a:r>
              <a:rPr sz="2400" spc="-50" dirty="0">
                <a:latin typeface="Dotum"/>
                <a:cs typeface="Dotum"/>
              </a:rPr>
              <a:t>?</a:t>
            </a:r>
            <a:endParaRPr sz="2400">
              <a:latin typeface="Dotum"/>
              <a:cs typeface="Dot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4342" y="1479524"/>
            <a:ext cx="7249159" cy="3385820"/>
          </a:xfrm>
          <a:custGeom>
            <a:avLst/>
            <a:gdLst/>
            <a:ahLst/>
            <a:cxnLst/>
            <a:rect l="l" t="t" r="r" b="b"/>
            <a:pathLst>
              <a:path w="7249159" h="3385820">
                <a:moveTo>
                  <a:pt x="7248982" y="3333788"/>
                </a:moveTo>
                <a:lnTo>
                  <a:pt x="7160361" y="3282073"/>
                </a:lnTo>
                <a:lnTo>
                  <a:pt x="7156463" y="3283102"/>
                </a:lnTo>
                <a:lnTo>
                  <a:pt x="7152932" y="3289160"/>
                </a:lnTo>
                <a:lnTo>
                  <a:pt x="7153961" y="3293046"/>
                </a:lnTo>
                <a:lnTo>
                  <a:pt x="7212901" y="3327438"/>
                </a:lnTo>
                <a:lnTo>
                  <a:pt x="58051" y="3327438"/>
                </a:lnTo>
                <a:lnTo>
                  <a:pt x="58051" y="36093"/>
                </a:lnTo>
                <a:lnTo>
                  <a:pt x="92430" y="95034"/>
                </a:lnTo>
                <a:lnTo>
                  <a:pt x="96316" y="96050"/>
                </a:lnTo>
                <a:lnTo>
                  <a:pt x="102374" y="92519"/>
                </a:lnTo>
                <a:lnTo>
                  <a:pt x="103403" y="88633"/>
                </a:lnTo>
                <a:lnTo>
                  <a:pt x="59055" y="12611"/>
                </a:lnTo>
                <a:lnTo>
                  <a:pt x="51701" y="0"/>
                </a:lnTo>
                <a:lnTo>
                  <a:pt x="0" y="88633"/>
                </a:lnTo>
                <a:lnTo>
                  <a:pt x="1016" y="92519"/>
                </a:lnTo>
                <a:lnTo>
                  <a:pt x="7073" y="96050"/>
                </a:lnTo>
                <a:lnTo>
                  <a:pt x="10972" y="95034"/>
                </a:lnTo>
                <a:lnTo>
                  <a:pt x="45351" y="36093"/>
                </a:lnTo>
                <a:lnTo>
                  <a:pt x="45351" y="3333851"/>
                </a:lnTo>
                <a:lnTo>
                  <a:pt x="51701" y="3333851"/>
                </a:lnTo>
                <a:lnTo>
                  <a:pt x="51701" y="3340125"/>
                </a:lnTo>
                <a:lnTo>
                  <a:pt x="7212901" y="3340125"/>
                </a:lnTo>
                <a:lnTo>
                  <a:pt x="7223785" y="3333788"/>
                </a:lnTo>
                <a:lnTo>
                  <a:pt x="7212901" y="3340138"/>
                </a:lnTo>
                <a:lnTo>
                  <a:pt x="7153961" y="3374517"/>
                </a:lnTo>
                <a:lnTo>
                  <a:pt x="7152932" y="3378403"/>
                </a:lnTo>
                <a:lnTo>
                  <a:pt x="7156463" y="3384461"/>
                </a:lnTo>
                <a:lnTo>
                  <a:pt x="7160361" y="3385489"/>
                </a:lnTo>
                <a:lnTo>
                  <a:pt x="7238098" y="3340138"/>
                </a:lnTo>
                <a:lnTo>
                  <a:pt x="7236333" y="3340138"/>
                </a:lnTo>
                <a:lnTo>
                  <a:pt x="7238098" y="3340125"/>
                </a:lnTo>
                <a:lnTo>
                  <a:pt x="7248982" y="3333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3220" y="2482469"/>
            <a:ext cx="431165" cy="1143635"/>
          </a:xfrm>
          <a:prstGeom prst="rect">
            <a:avLst/>
          </a:prstGeom>
        </p:spPr>
        <p:txBody>
          <a:bodyPr vert="vert270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Malgun Gothic"/>
                <a:cs typeface="Malgun Gothic"/>
              </a:rPr>
              <a:t>Hit</a:t>
            </a:r>
            <a:r>
              <a:rPr sz="2400" spc="-10" dirty="0">
                <a:latin typeface="Malgun Gothic"/>
                <a:cs typeface="Malgun Gothic"/>
              </a:rPr>
              <a:t> </a:t>
            </a:r>
            <a:r>
              <a:rPr sz="2400" spc="-20" dirty="0">
                <a:latin typeface="Malgun Gothic"/>
                <a:cs typeface="Malgun Gothic"/>
              </a:rPr>
              <a:t>Rate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2820" y="4895850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algun Gothic"/>
                <a:cs typeface="Malgun Gothic"/>
              </a:rPr>
              <a:t>Cache</a:t>
            </a:r>
            <a:r>
              <a:rPr sz="2400" spc="-10" dirty="0">
                <a:latin typeface="Malgun Gothic"/>
                <a:cs typeface="Malgun Gothic"/>
              </a:rPr>
              <a:t> </a:t>
            </a:r>
            <a:r>
              <a:rPr sz="2400" spc="-20" dirty="0">
                <a:latin typeface="Malgun Gothic"/>
                <a:cs typeface="Malgun Gothic"/>
              </a:rPr>
              <a:t>Size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5094" y="2298700"/>
            <a:ext cx="6908800" cy="2286000"/>
          </a:xfrm>
          <a:custGeom>
            <a:avLst/>
            <a:gdLst/>
            <a:ahLst/>
            <a:cxnLst/>
            <a:rect l="l" t="t" r="r" b="b"/>
            <a:pathLst>
              <a:path w="6908800" h="2286000">
                <a:moveTo>
                  <a:pt x="0" y="2286000"/>
                </a:moveTo>
                <a:lnTo>
                  <a:pt x="937299" y="2193503"/>
                </a:lnTo>
                <a:lnTo>
                  <a:pt x="1239654" y="1731017"/>
                </a:lnTo>
                <a:lnTo>
                  <a:pt x="1904834" y="1598879"/>
                </a:lnTo>
                <a:lnTo>
                  <a:pt x="2025775" y="1281746"/>
                </a:lnTo>
                <a:lnTo>
                  <a:pt x="4172492" y="1215677"/>
                </a:lnTo>
                <a:lnTo>
                  <a:pt x="4595788" y="396415"/>
                </a:lnTo>
                <a:lnTo>
                  <a:pt x="5215615" y="132138"/>
                </a:lnTo>
                <a:lnTo>
                  <a:pt x="6908800" y="0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4688" y="2527299"/>
            <a:ext cx="2124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new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working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set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fits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14445" y="1652587"/>
            <a:ext cx="6925309" cy="2113280"/>
            <a:chOff x="4614445" y="1652587"/>
            <a:chExt cx="6925309" cy="211328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6670" y="2536825"/>
              <a:ext cx="673100" cy="330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46669" y="2536825"/>
              <a:ext cx="673100" cy="330200"/>
            </a:xfrm>
            <a:custGeom>
              <a:avLst/>
              <a:gdLst/>
              <a:ahLst/>
              <a:cxnLst/>
              <a:rect l="l" t="t" r="r" b="b"/>
              <a:pathLst>
                <a:path w="673100" h="330200">
                  <a:moveTo>
                    <a:pt x="0" y="82549"/>
                  </a:moveTo>
                  <a:lnTo>
                    <a:pt x="508000" y="82549"/>
                  </a:lnTo>
                  <a:lnTo>
                    <a:pt x="508000" y="0"/>
                  </a:lnTo>
                  <a:lnTo>
                    <a:pt x="673100" y="165100"/>
                  </a:lnTo>
                  <a:lnTo>
                    <a:pt x="508000" y="330200"/>
                  </a:lnTo>
                  <a:lnTo>
                    <a:pt x="508000" y="247650"/>
                  </a:lnTo>
                  <a:lnTo>
                    <a:pt x="0" y="247650"/>
                  </a:lnTo>
                  <a:lnTo>
                    <a:pt x="0" y="82549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020" y="3425825"/>
              <a:ext cx="673100" cy="336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13019" y="3425825"/>
              <a:ext cx="673100" cy="336550"/>
            </a:xfrm>
            <a:custGeom>
              <a:avLst/>
              <a:gdLst/>
              <a:ahLst/>
              <a:cxnLst/>
              <a:rect l="l" t="t" r="r" b="b"/>
              <a:pathLst>
                <a:path w="673100" h="336550">
                  <a:moveTo>
                    <a:pt x="0" y="84137"/>
                  </a:moveTo>
                  <a:lnTo>
                    <a:pt x="504825" y="84137"/>
                  </a:lnTo>
                  <a:lnTo>
                    <a:pt x="504825" y="0"/>
                  </a:lnTo>
                  <a:lnTo>
                    <a:pt x="673100" y="168275"/>
                  </a:lnTo>
                  <a:lnTo>
                    <a:pt x="504825" y="336549"/>
                  </a:lnTo>
                  <a:lnTo>
                    <a:pt x="504825" y="252411"/>
                  </a:lnTo>
                  <a:lnTo>
                    <a:pt x="0" y="252411"/>
                  </a:lnTo>
                  <a:lnTo>
                    <a:pt x="0" y="84137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4445" y="1898650"/>
              <a:ext cx="6925309" cy="0"/>
            </a:xfrm>
            <a:custGeom>
              <a:avLst/>
              <a:gdLst/>
              <a:ahLst/>
              <a:cxnLst/>
              <a:rect l="l" t="t" r="r" b="b"/>
              <a:pathLst>
                <a:path w="6925309">
                  <a:moveTo>
                    <a:pt x="6925095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33494" y="1657350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163180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95879" y="465455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0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93177" y="1485899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algun Gothic"/>
                <a:cs typeface="Malgun Gothic"/>
              </a:rPr>
              <a:t>1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Another</a:t>
            </a:r>
            <a:r>
              <a:rPr spc="-114" dirty="0"/>
              <a:t> </a:t>
            </a:r>
            <a:r>
              <a:rPr dirty="0"/>
              <a:t>model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Locality:</a:t>
            </a:r>
            <a:r>
              <a:rPr spc="-5" dirty="0"/>
              <a:t> </a:t>
            </a:r>
            <a:r>
              <a:rPr spc="-20" dirty="0"/>
              <a:t>Zipf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953" y="1079499"/>
            <a:ext cx="5863590" cy="509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4864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10" dirty="0">
                <a:latin typeface="Gulim"/>
                <a:cs typeface="Gulim"/>
              </a:rPr>
              <a:t>Likelihood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40" dirty="0">
                <a:latin typeface="Gulim"/>
                <a:cs typeface="Gulim"/>
              </a:rPr>
              <a:t>accessing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item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of </a:t>
            </a:r>
            <a:r>
              <a:rPr sz="2800" dirty="0">
                <a:latin typeface="Gulim"/>
                <a:cs typeface="Gulim"/>
              </a:rPr>
              <a:t>rank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r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is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α1/r</a:t>
            </a:r>
            <a:r>
              <a:rPr sz="2850" spc="-30" baseline="23391" dirty="0">
                <a:latin typeface="Dotum"/>
                <a:cs typeface="Dotum"/>
              </a:rPr>
              <a:t>a</a:t>
            </a:r>
            <a:endParaRPr sz="2850" baseline="23391">
              <a:latin typeface="Dotum"/>
              <a:cs typeface="Dotum"/>
            </a:endParaRPr>
          </a:p>
          <a:p>
            <a:pPr marL="266700" marR="30480" indent="-228600">
              <a:lnSpc>
                <a:spcPct val="110200"/>
              </a:lnSpc>
              <a:spcBef>
                <a:spcPts val="1000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75" dirty="0">
                <a:latin typeface="Gulim"/>
                <a:cs typeface="Gulim"/>
              </a:rPr>
              <a:t>Although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rare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20" dirty="0">
                <a:latin typeface="Gulim"/>
                <a:cs typeface="Gulim"/>
              </a:rPr>
              <a:t>access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items </a:t>
            </a:r>
            <a:r>
              <a:rPr sz="2800" dirty="0">
                <a:latin typeface="Gulim"/>
                <a:cs typeface="Gulim"/>
              </a:rPr>
              <a:t>below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top</a:t>
            </a:r>
            <a:r>
              <a:rPr sz="2800" spc="-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few,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there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so </a:t>
            </a:r>
            <a:r>
              <a:rPr sz="2800" dirty="0">
                <a:latin typeface="Gulim"/>
                <a:cs typeface="Gulim"/>
              </a:rPr>
              <a:t>many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that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it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yields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14" dirty="0">
                <a:latin typeface="Gulim"/>
                <a:cs typeface="Gulim"/>
              </a:rPr>
              <a:t>“heavy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tailed” </a:t>
            </a:r>
            <a:r>
              <a:rPr sz="2800" spc="-10" dirty="0">
                <a:latin typeface="Gulim"/>
                <a:cs typeface="Gulim"/>
              </a:rPr>
              <a:t>distribution.</a:t>
            </a:r>
            <a:endParaRPr sz="2800">
              <a:latin typeface="Gulim"/>
              <a:cs typeface="Gulim"/>
            </a:endParaRPr>
          </a:p>
          <a:p>
            <a:pPr marL="266700" marR="60325" indent="-228600">
              <a:lnSpc>
                <a:spcPct val="110700"/>
              </a:lnSpc>
              <a:spcBef>
                <a:spcPts val="865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25" dirty="0">
                <a:latin typeface="Gulim"/>
                <a:cs typeface="Gulim"/>
              </a:rPr>
              <a:t>Substantial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value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from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even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tiny </a:t>
            </a:r>
            <a:r>
              <a:rPr sz="2800" spc="-10" dirty="0">
                <a:latin typeface="Gulim"/>
                <a:cs typeface="Gulim"/>
              </a:rPr>
              <a:t>cache</a:t>
            </a:r>
            <a:endParaRPr sz="2800">
              <a:latin typeface="Gulim"/>
              <a:cs typeface="Gulim"/>
            </a:endParaRPr>
          </a:p>
          <a:p>
            <a:pPr marL="266700" marR="560705" indent="-228600">
              <a:lnSpc>
                <a:spcPct val="110700"/>
              </a:lnSpc>
              <a:spcBef>
                <a:spcPts val="960"/>
              </a:spcBef>
              <a:buFont typeface="Arial"/>
              <a:buChar char="•"/>
              <a:tabLst>
                <a:tab pos="266700" algn="l"/>
              </a:tabLst>
            </a:pPr>
            <a:r>
              <a:rPr sz="2800" spc="-25" dirty="0">
                <a:latin typeface="Gulim"/>
                <a:cs typeface="Gulim"/>
              </a:rPr>
              <a:t>Substantial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misses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from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even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a </a:t>
            </a:r>
            <a:r>
              <a:rPr sz="2800" spc="-35" dirty="0">
                <a:latin typeface="Gulim"/>
                <a:cs typeface="Gulim"/>
              </a:rPr>
              <a:t>very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large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one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19564" y="1753221"/>
            <a:ext cx="4050665" cy="2794635"/>
            <a:chOff x="7019564" y="1753221"/>
            <a:chExt cx="4050665" cy="2794635"/>
          </a:xfrm>
        </p:grpSpPr>
        <p:sp>
          <p:nvSpPr>
            <p:cNvPr id="6" name="object 6"/>
            <p:cNvSpPr/>
            <p:nvPr/>
          </p:nvSpPr>
          <p:spPr>
            <a:xfrm>
              <a:off x="7057283" y="1756396"/>
              <a:ext cx="3975100" cy="2477770"/>
            </a:xfrm>
            <a:custGeom>
              <a:avLst/>
              <a:gdLst/>
              <a:ahLst/>
              <a:cxnLst/>
              <a:rect l="l" t="t" r="r" b="b"/>
              <a:pathLst>
                <a:path w="3975100" h="2477770">
                  <a:moveTo>
                    <a:pt x="0" y="2477276"/>
                  </a:moveTo>
                  <a:lnTo>
                    <a:pt x="3974848" y="2477276"/>
                  </a:lnTo>
                </a:path>
                <a:path w="3975100" h="2477770">
                  <a:moveTo>
                    <a:pt x="0" y="2202956"/>
                  </a:moveTo>
                  <a:lnTo>
                    <a:pt x="3974848" y="2202956"/>
                  </a:lnTo>
                </a:path>
                <a:path w="3975100" h="2477770">
                  <a:moveTo>
                    <a:pt x="0" y="1928636"/>
                  </a:moveTo>
                  <a:lnTo>
                    <a:pt x="3974848" y="1928636"/>
                  </a:lnTo>
                </a:path>
                <a:path w="3975100" h="2477770">
                  <a:moveTo>
                    <a:pt x="0" y="1651268"/>
                  </a:moveTo>
                  <a:lnTo>
                    <a:pt x="3974848" y="1651268"/>
                  </a:lnTo>
                </a:path>
                <a:path w="3975100" h="2477770">
                  <a:moveTo>
                    <a:pt x="0" y="1376948"/>
                  </a:moveTo>
                  <a:lnTo>
                    <a:pt x="3974848" y="1376948"/>
                  </a:lnTo>
                </a:path>
                <a:path w="3975100" h="2477770">
                  <a:moveTo>
                    <a:pt x="0" y="1102628"/>
                  </a:moveTo>
                  <a:lnTo>
                    <a:pt x="3974848" y="1102628"/>
                  </a:lnTo>
                </a:path>
                <a:path w="3975100" h="2477770">
                  <a:moveTo>
                    <a:pt x="0" y="825260"/>
                  </a:moveTo>
                  <a:lnTo>
                    <a:pt x="3974848" y="825260"/>
                  </a:lnTo>
                </a:path>
                <a:path w="3975100" h="2477770">
                  <a:moveTo>
                    <a:pt x="0" y="550940"/>
                  </a:moveTo>
                  <a:lnTo>
                    <a:pt x="3974848" y="550940"/>
                  </a:lnTo>
                </a:path>
                <a:path w="3975100" h="2477770">
                  <a:moveTo>
                    <a:pt x="0" y="276620"/>
                  </a:moveTo>
                  <a:lnTo>
                    <a:pt x="3974848" y="276620"/>
                  </a:lnTo>
                </a:path>
                <a:path w="3975100" h="2477770">
                  <a:moveTo>
                    <a:pt x="0" y="0"/>
                  </a:moveTo>
                  <a:lnTo>
                    <a:pt x="3974848" y="0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32130" y="1756395"/>
              <a:ext cx="0" cy="2753995"/>
            </a:xfrm>
            <a:custGeom>
              <a:avLst/>
              <a:gdLst/>
              <a:ahLst/>
              <a:cxnLst/>
              <a:rect l="l" t="t" r="r" b="b"/>
              <a:pathLst>
                <a:path h="2753995">
                  <a:moveTo>
                    <a:pt x="0" y="2753425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32130" y="1756396"/>
              <a:ext cx="38100" cy="2753995"/>
            </a:xfrm>
            <a:custGeom>
              <a:avLst/>
              <a:gdLst/>
              <a:ahLst/>
              <a:cxnLst/>
              <a:rect l="l" t="t" r="r" b="b"/>
              <a:pathLst>
                <a:path w="38100" h="2753995">
                  <a:moveTo>
                    <a:pt x="0" y="2753425"/>
                  </a:moveTo>
                  <a:lnTo>
                    <a:pt x="37719" y="2753425"/>
                  </a:lnTo>
                </a:path>
                <a:path w="38100" h="2753995">
                  <a:moveTo>
                    <a:pt x="0" y="2477276"/>
                  </a:moveTo>
                  <a:lnTo>
                    <a:pt x="37719" y="2477276"/>
                  </a:lnTo>
                </a:path>
                <a:path w="38100" h="2753995">
                  <a:moveTo>
                    <a:pt x="0" y="2202956"/>
                  </a:moveTo>
                  <a:lnTo>
                    <a:pt x="37719" y="2202956"/>
                  </a:lnTo>
                </a:path>
                <a:path w="38100" h="2753995">
                  <a:moveTo>
                    <a:pt x="0" y="1928636"/>
                  </a:moveTo>
                  <a:lnTo>
                    <a:pt x="37719" y="1928636"/>
                  </a:lnTo>
                </a:path>
                <a:path w="38100" h="2753995">
                  <a:moveTo>
                    <a:pt x="0" y="1651268"/>
                  </a:moveTo>
                  <a:lnTo>
                    <a:pt x="37719" y="1651268"/>
                  </a:lnTo>
                </a:path>
                <a:path w="38100" h="2753995">
                  <a:moveTo>
                    <a:pt x="0" y="1376948"/>
                  </a:moveTo>
                  <a:lnTo>
                    <a:pt x="37719" y="1376948"/>
                  </a:lnTo>
                </a:path>
                <a:path w="38100" h="2753995">
                  <a:moveTo>
                    <a:pt x="0" y="1102628"/>
                  </a:moveTo>
                  <a:lnTo>
                    <a:pt x="37719" y="1102628"/>
                  </a:lnTo>
                </a:path>
                <a:path w="38100" h="2753995">
                  <a:moveTo>
                    <a:pt x="0" y="825260"/>
                  </a:moveTo>
                  <a:lnTo>
                    <a:pt x="37719" y="825260"/>
                  </a:lnTo>
                </a:path>
                <a:path w="38100" h="2753995">
                  <a:moveTo>
                    <a:pt x="0" y="550940"/>
                  </a:moveTo>
                  <a:lnTo>
                    <a:pt x="37719" y="550940"/>
                  </a:lnTo>
                </a:path>
                <a:path w="38100" h="2753995">
                  <a:moveTo>
                    <a:pt x="0" y="276620"/>
                  </a:moveTo>
                  <a:lnTo>
                    <a:pt x="37719" y="276620"/>
                  </a:lnTo>
                </a:path>
                <a:path w="38100" h="2753995">
                  <a:moveTo>
                    <a:pt x="0" y="0"/>
                  </a:moveTo>
                  <a:lnTo>
                    <a:pt x="37719" y="0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57283" y="1756395"/>
              <a:ext cx="0" cy="2753995"/>
            </a:xfrm>
            <a:custGeom>
              <a:avLst/>
              <a:gdLst/>
              <a:ahLst/>
              <a:cxnLst/>
              <a:rect l="l" t="t" r="r" b="b"/>
              <a:pathLst>
                <a:path h="2753995">
                  <a:moveTo>
                    <a:pt x="0" y="2753425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9564" y="1756396"/>
              <a:ext cx="38100" cy="2753995"/>
            </a:xfrm>
            <a:custGeom>
              <a:avLst/>
              <a:gdLst/>
              <a:ahLst/>
              <a:cxnLst/>
              <a:rect l="l" t="t" r="r" b="b"/>
              <a:pathLst>
                <a:path w="38100" h="2753995">
                  <a:moveTo>
                    <a:pt x="0" y="2753425"/>
                  </a:moveTo>
                  <a:lnTo>
                    <a:pt x="37719" y="2753425"/>
                  </a:lnTo>
                </a:path>
                <a:path w="38100" h="2753995">
                  <a:moveTo>
                    <a:pt x="0" y="2477276"/>
                  </a:moveTo>
                  <a:lnTo>
                    <a:pt x="37719" y="2477276"/>
                  </a:lnTo>
                </a:path>
                <a:path w="38100" h="2753995">
                  <a:moveTo>
                    <a:pt x="0" y="2202956"/>
                  </a:moveTo>
                  <a:lnTo>
                    <a:pt x="37719" y="2202956"/>
                  </a:lnTo>
                </a:path>
                <a:path w="38100" h="2753995">
                  <a:moveTo>
                    <a:pt x="0" y="1928636"/>
                  </a:moveTo>
                  <a:lnTo>
                    <a:pt x="37719" y="1928636"/>
                  </a:lnTo>
                </a:path>
                <a:path w="38100" h="2753995">
                  <a:moveTo>
                    <a:pt x="0" y="1651268"/>
                  </a:moveTo>
                  <a:lnTo>
                    <a:pt x="37719" y="1651268"/>
                  </a:lnTo>
                </a:path>
                <a:path w="38100" h="2753995">
                  <a:moveTo>
                    <a:pt x="0" y="1376948"/>
                  </a:moveTo>
                  <a:lnTo>
                    <a:pt x="37719" y="1376948"/>
                  </a:lnTo>
                </a:path>
                <a:path w="38100" h="2753995">
                  <a:moveTo>
                    <a:pt x="0" y="1102628"/>
                  </a:moveTo>
                  <a:lnTo>
                    <a:pt x="37719" y="1102628"/>
                  </a:lnTo>
                </a:path>
                <a:path w="38100" h="2753995">
                  <a:moveTo>
                    <a:pt x="0" y="825260"/>
                  </a:moveTo>
                  <a:lnTo>
                    <a:pt x="37719" y="825260"/>
                  </a:lnTo>
                </a:path>
                <a:path w="38100" h="2753995">
                  <a:moveTo>
                    <a:pt x="0" y="550940"/>
                  </a:moveTo>
                  <a:lnTo>
                    <a:pt x="37719" y="550940"/>
                  </a:lnTo>
                </a:path>
                <a:path w="38100" h="2753995">
                  <a:moveTo>
                    <a:pt x="0" y="276620"/>
                  </a:moveTo>
                  <a:lnTo>
                    <a:pt x="37719" y="276620"/>
                  </a:lnTo>
                </a:path>
                <a:path w="38100" h="2753995">
                  <a:moveTo>
                    <a:pt x="0" y="0"/>
                  </a:moveTo>
                  <a:lnTo>
                    <a:pt x="37719" y="0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7283" y="4509820"/>
              <a:ext cx="3975100" cy="38100"/>
            </a:xfrm>
            <a:custGeom>
              <a:avLst/>
              <a:gdLst/>
              <a:ahLst/>
              <a:cxnLst/>
              <a:rect l="l" t="t" r="r" b="b"/>
              <a:pathLst>
                <a:path w="3975100" h="38100">
                  <a:moveTo>
                    <a:pt x="0" y="0"/>
                  </a:moveTo>
                  <a:lnTo>
                    <a:pt x="3974848" y="1"/>
                  </a:lnTo>
                </a:path>
                <a:path w="3975100" h="38100">
                  <a:moveTo>
                    <a:pt x="0" y="0"/>
                  </a:moveTo>
                  <a:lnTo>
                    <a:pt x="0" y="37719"/>
                  </a:lnTo>
                </a:path>
                <a:path w="3975100" h="38100">
                  <a:moveTo>
                    <a:pt x="78085" y="0"/>
                  </a:moveTo>
                  <a:lnTo>
                    <a:pt x="78085" y="37719"/>
                  </a:lnTo>
                </a:path>
                <a:path w="3975100" h="38100">
                  <a:moveTo>
                    <a:pt x="160381" y="0"/>
                  </a:moveTo>
                  <a:lnTo>
                    <a:pt x="160381" y="37719"/>
                  </a:lnTo>
                </a:path>
                <a:path w="3975100" h="38100">
                  <a:moveTo>
                    <a:pt x="239629" y="0"/>
                  </a:moveTo>
                  <a:lnTo>
                    <a:pt x="239629" y="37719"/>
                  </a:lnTo>
                </a:path>
                <a:path w="3975100" h="38100">
                  <a:moveTo>
                    <a:pt x="318877" y="0"/>
                  </a:moveTo>
                  <a:lnTo>
                    <a:pt x="318877" y="37719"/>
                  </a:lnTo>
                </a:path>
                <a:path w="3975100" h="38100">
                  <a:moveTo>
                    <a:pt x="398125" y="0"/>
                  </a:moveTo>
                  <a:lnTo>
                    <a:pt x="398125" y="37719"/>
                  </a:lnTo>
                </a:path>
                <a:path w="3975100" h="38100">
                  <a:moveTo>
                    <a:pt x="477373" y="0"/>
                  </a:moveTo>
                  <a:lnTo>
                    <a:pt x="477373" y="37719"/>
                  </a:lnTo>
                </a:path>
                <a:path w="3975100" h="38100">
                  <a:moveTo>
                    <a:pt x="556621" y="0"/>
                  </a:moveTo>
                  <a:lnTo>
                    <a:pt x="556621" y="37719"/>
                  </a:lnTo>
                </a:path>
                <a:path w="3975100" h="38100">
                  <a:moveTo>
                    <a:pt x="635869" y="0"/>
                  </a:moveTo>
                  <a:lnTo>
                    <a:pt x="635869" y="37719"/>
                  </a:lnTo>
                </a:path>
                <a:path w="3975100" h="38100">
                  <a:moveTo>
                    <a:pt x="715117" y="0"/>
                  </a:moveTo>
                  <a:lnTo>
                    <a:pt x="715117" y="37719"/>
                  </a:lnTo>
                </a:path>
                <a:path w="3975100" h="38100">
                  <a:moveTo>
                    <a:pt x="794365" y="0"/>
                  </a:moveTo>
                  <a:lnTo>
                    <a:pt x="794365" y="37719"/>
                  </a:lnTo>
                </a:path>
                <a:path w="3975100" h="38100">
                  <a:moveTo>
                    <a:pt x="873613" y="0"/>
                  </a:moveTo>
                  <a:lnTo>
                    <a:pt x="873613" y="37719"/>
                  </a:lnTo>
                </a:path>
                <a:path w="3975100" h="38100">
                  <a:moveTo>
                    <a:pt x="952861" y="0"/>
                  </a:moveTo>
                  <a:lnTo>
                    <a:pt x="952861" y="37719"/>
                  </a:lnTo>
                </a:path>
                <a:path w="3975100" h="38100">
                  <a:moveTo>
                    <a:pt x="1032109" y="0"/>
                  </a:moveTo>
                  <a:lnTo>
                    <a:pt x="1032109" y="37719"/>
                  </a:lnTo>
                </a:path>
                <a:path w="3975100" h="38100">
                  <a:moveTo>
                    <a:pt x="1114405" y="0"/>
                  </a:moveTo>
                  <a:lnTo>
                    <a:pt x="1114405" y="37719"/>
                  </a:lnTo>
                </a:path>
                <a:path w="3975100" h="38100">
                  <a:moveTo>
                    <a:pt x="1193653" y="0"/>
                  </a:moveTo>
                  <a:lnTo>
                    <a:pt x="1193653" y="37719"/>
                  </a:lnTo>
                </a:path>
                <a:path w="3975100" h="38100">
                  <a:moveTo>
                    <a:pt x="1272901" y="0"/>
                  </a:moveTo>
                  <a:lnTo>
                    <a:pt x="1272901" y="37719"/>
                  </a:lnTo>
                </a:path>
                <a:path w="3975100" h="38100">
                  <a:moveTo>
                    <a:pt x="1352149" y="0"/>
                  </a:moveTo>
                  <a:lnTo>
                    <a:pt x="1352149" y="37719"/>
                  </a:lnTo>
                </a:path>
                <a:path w="3975100" h="38100">
                  <a:moveTo>
                    <a:pt x="1431397" y="0"/>
                  </a:moveTo>
                  <a:lnTo>
                    <a:pt x="1431397" y="37719"/>
                  </a:lnTo>
                </a:path>
                <a:path w="3975100" h="38100">
                  <a:moveTo>
                    <a:pt x="1510645" y="0"/>
                  </a:moveTo>
                  <a:lnTo>
                    <a:pt x="1510645" y="37719"/>
                  </a:lnTo>
                </a:path>
                <a:path w="3975100" h="38100">
                  <a:moveTo>
                    <a:pt x="1589893" y="0"/>
                  </a:moveTo>
                  <a:lnTo>
                    <a:pt x="1589893" y="37719"/>
                  </a:lnTo>
                </a:path>
                <a:path w="3975100" h="38100">
                  <a:moveTo>
                    <a:pt x="1669141" y="0"/>
                  </a:moveTo>
                  <a:lnTo>
                    <a:pt x="1669141" y="37719"/>
                  </a:lnTo>
                </a:path>
                <a:path w="3975100" h="38100">
                  <a:moveTo>
                    <a:pt x="1748389" y="0"/>
                  </a:moveTo>
                  <a:lnTo>
                    <a:pt x="1748389" y="37719"/>
                  </a:lnTo>
                </a:path>
                <a:path w="3975100" h="38100">
                  <a:moveTo>
                    <a:pt x="1827637" y="0"/>
                  </a:moveTo>
                  <a:lnTo>
                    <a:pt x="1827637" y="37719"/>
                  </a:lnTo>
                </a:path>
                <a:path w="3975100" h="38100">
                  <a:moveTo>
                    <a:pt x="1906885" y="0"/>
                  </a:moveTo>
                  <a:lnTo>
                    <a:pt x="1906885" y="37719"/>
                  </a:lnTo>
                </a:path>
                <a:path w="3975100" h="38100">
                  <a:moveTo>
                    <a:pt x="1986133" y="0"/>
                  </a:moveTo>
                  <a:lnTo>
                    <a:pt x="1986133" y="37719"/>
                  </a:lnTo>
                </a:path>
                <a:path w="3975100" h="38100">
                  <a:moveTo>
                    <a:pt x="2068429" y="0"/>
                  </a:moveTo>
                  <a:lnTo>
                    <a:pt x="2068429" y="37719"/>
                  </a:lnTo>
                </a:path>
                <a:path w="3975100" h="38100">
                  <a:moveTo>
                    <a:pt x="2147677" y="0"/>
                  </a:moveTo>
                  <a:lnTo>
                    <a:pt x="2147677" y="37719"/>
                  </a:lnTo>
                </a:path>
                <a:path w="3975100" h="38100">
                  <a:moveTo>
                    <a:pt x="2226925" y="0"/>
                  </a:moveTo>
                  <a:lnTo>
                    <a:pt x="2226925" y="37719"/>
                  </a:lnTo>
                </a:path>
                <a:path w="3975100" h="38100">
                  <a:moveTo>
                    <a:pt x="2306173" y="0"/>
                  </a:moveTo>
                  <a:lnTo>
                    <a:pt x="2306173" y="37719"/>
                  </a:lnTo>
                </a:path>
                <a:path w="3975100" h="38100">
                  <a:moveTo>
                    <a:pt x="2385421" y="0"/>
                  </a:moveTo>
                  <a:lnTo>
                    <a:pt x="2385421" y="37719"/>
                  </a:lnTo>
                </a:path>
                <a:path w="3975100" h="38100">
                  <a:moveTo>
                    <a:pt x="2464669" y="0"/>
                  </a:moveTo>
                  <a:lnTo>
                    <a:pt x="2464669" y="37719"/>
                  </a:lnTo>
                </a:path>
                <a:path w="3975100" h="38100">
                  <a:moveTo>
                    <a:pt x="2543917" y="0"/>
                  </a:moveTo>
                  <a:lnTo>
                    <a:pt x="2543917" y="37719"/>
                  </a:lnTo>
                </a:path>
                <a:path w="3975100" h="38100">
                  <a:moveTo>
                    <a:pt x="2623165" y="0"/>
                  </a:moveTo>
                  <a:lnTo>
                    <a:pt x="2623165" y="37719"/>
                  </a:lnTo>
                </a:path>
                <a:path w="3975100" h="38100">
                  <a:moveTo>
                    <a:pt x="2702413" y="0"/>
                  </a:moveTo>
                  <a:lnTo>
                    <a:pt x="2702413" y="37719"/>
                  </a:lnTo>
                </a:path>
                <a:path w="3975100" h="38100">
                  <a:moveTo>
                    <a:pt x="2781661" y="0"/>
                  </a:moveTo>
                  <a:lnTo>
                    <a:pt x="2781661" y="37719"/>
                  </a:lnTo>
                </a:path>
                <a:path w="3975100" h="38100">
                  <a:moveTo>
                    <a:pt x="2860909" y="0"/>
                  </a:moveTo>
                  <a:lnTo>
                    <a:pt x="2860909" y="37719"/>
                  </a:lnTo>
                </a:path>
                <a:path w="3975100" h="38100">
                  <a:moveTo>
                    <a:pt x="2940157" y="0"/>
                  </a:moveTo>
                  <a:lnTo>
                    <a:pt x="2940157" y="37719"/>
                  </a:lnTo>
                </a:path>
                <a:path w="3975100" h="38100">
                  <a:moveTo>
                    <a:pt x="3019405" y="0"/>
                  </a:moveTo>
                  <a:lnTo>
                    <a:pt x="3019405" y="37719"/>
                  </a:lnTo>
                </a:path>
                <a:path w="3975100" h="38100">
                  <a:moveTo>
                    <a:pt x="3101701" y="0"/>
                  </a:moveTo>
                  <a:lnTo>
                    <a:pt x="3101701" y="37719"/>
                  </a:lnTo>
                </a:path>
                <a:path w="3975100" h="38100">
                  <a:moveTo>
                    <a:pt x="3180949" y="0"/>
                  </a:moveTo>
                  <a:lnTo>
                    <a:pt x="3180949" y="37719"/>
                  </a:lnTo>
                </a:path>
                <a:path w="3975100" h="38100">
                  <a:moveTo>
                    <a:pt x="3260197" y="0"/>
                  </a:moveTo>
                  <a:lnTo>
                    <a:pt x="3260197" y="37719"/>
                  </a:lnTo>
                </a:path>
                <a:path w="3975100" h="38100">
                  <a:moveTo>
                    <a:pt x="3339445" y="0"/>
                  </a:moveTo>
                  <a:lnTo>
                    <a:pt x="3339445" y="37719"/>
                  </a:lnTo>
                </a:path>
                <a:path w="3975100" h="38100">
                  <a:moveTo>
                    <a:pt x="3418693" y="0"/>
                  </a:moveTo>
                  <a:lnTo>
                    <a:pt x="3418693" y="37719"/>
                  </a:lnTo>
                </a:path>
                <a:path w="3975100" h="38100">
                  <a:moveTo>
                    <a:pt x="3497941" y="0"/>
                  </a:moveTo>
                  <a:lnTo>
                    <a:pt x="3497941" y="37719"/>
                  </a:lnTo>
                </a:path>
                <a:path w="3975100" h="38100">
                  <a:moveTo>
                    <a:pt x="3577189" y="0"/>
                  </a:moveTo>
                  <a:lnTo>
                    <a:pt x="3577189" y="37719"/>
                  </a:lnTo>
                </a:path>
                <a:path w="3975100" h="38100">
                  <a:moveTo>
                    <a:pt x="3656437" y="0"/>
                  </a:moveTo>
                  <a:lnTo>
                    <a:pt x="3656437" y="37719"/>
                  </a:lnTo>
                </a:path>
                <a:path w="3975100" h="38100">
                  <a:moveTo>
                    <a:pt x="3735685" y="0"/>
                  </a:moveTo>
                  <a:lnTo>
                    <a:pt x="3735685" y="37719"/>
                  </a:lnTo>
                </a:path>
                <a:path w="3975100" h="38100">
                  <a:moveTo>
                    <a:pt x="3814933" y="0"/>
                  </a:moveTo>
                  <a:lnTo>
                    <a:pt x="3814933" y="37719"/>
                  </a:lnTo>
                </a:path>
                <a:path w="3975100" h="38100">
                  <a:moveTo>
                    <a:pt x="3894181" y="0"/>
                  </a:moveTo>
                  <a:lnTo>
                    <a:pt x="3894181" y="37719"/>
                  </a:lnTo>
                </a:path>
                <a:path w="3975100" h="38100">
                  <a:moveTo>
                    <a:pt x="3974848" y="0"/>
                  </a:moveTo>
                  <a:lnTo>
                    <a:pt x="3974848" y="37719"/>
                  </a:lnTo>
                </a:path>
              </a:pathLst>
            </a:custGeom>
            <a:ln w="6350">
              <a:solidFill>
                <a:srgbClr val="8989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7032" y="1855854"/>
              <a:ext cx="3895725" cy="2600960"/>
            </a:xfrm>
            <a:custGeom>
              <a:avLst/>
              <a:gdLst/>
              <a:ahLst/>
              <a:cxnLst/>
              <a:rect l="l" t="t" r="r" b="b"/>
              <a:pathLst>
                <a:path w="3895725" h="2600960">
                  <a:moveTo>
                    <a:pt x="0" y="0"/>
                  </a:moveTo>
                  <a:lnTo>
                    <a:pt x="81009" y="1326257"/>
                  </a:lnTo>
                  <a:lnTo>
                    <a:pt x="160257" y="1768217"/>
                  </a:lnTo>
                  <a:lnTo>
                    <a:pt x="239505" y="1990721"/>
                  </a:lnTo>
                  <a:lnTo>
                    <a:pt x="318753" y="2121785"/>
                  </a:lnTo>
                  <a:lnTo>
                    <a:pt x="398001" y="2210177"/>
                  </a:lnTo>
                  <a:lnTo>
                    <a:pt x="477249" y="2274185"/>
                  </a:lnTo>
                  <a:lnTo>
                    <a:pt x="556497" y="2322953"/>
                  </a:lnTo>
                  <a:lnTo>
                    <a:pt x="635745" y="2359529"/>
                  </a:lnTo>
                  <a:lnTo>
                    <a:pt x="714993" y="2390009"/>
                  </a:lnTo>
                  <a:lnTo>
                    <a:pt x="794241" y="2411345"/>
                  </a:lnTo>
                  <a:lnTo>
                    <a:pt x="873489" y="2432681"/>
                  </a:lnTo>
                  <a:lnTo>
                    <a:pt x="952737" y="2450969"/>
                  </a:lnTo>
                  <a:lnTo>
                    <a:pt x="1031985" y="2463161"/>
                  </a:lnTo>
                  <a:lnTo>
                    <a:pt x="1114281" y="2478401"/>
                  </a:lnTo>
                  <a:lnTo>
                    <a:pt x="1193529" y="2487545"/>
                  </a:lnTo>
                  <a:lnTo>
                    <a:pt x="1272777" y="2496689"/>
                  </a:lnTo>
                  <a:lnTo>
                    <a:pt x="1352025" y="2505833"/>
                  </a:lnTo>
                  <a:lnTo>
                    <a:pt x="1431273" y="2514977"/>
                  </a:lnTo>
                  <a:lnTo>
                    <a:pt x="1510521" y="2521073"/>
                  </a:lnTo>
                  <a:lnTo>
                    <a:pt x="1589769" y="2527169"/>
                  </a:lnTo>
                  <a:lnTo>
                    <a:pt x="1669017" y="2533265"/>
                  </a:lnTo>
                  <a:lnTo>
                    <a:pt x="1748265" y="2539361"/>
                  </a:lnTo>
                  <a:lnTo>
                    <a:pt x="1827513" y="2542409"/>
                  </a:lnTo>
                  <a:lnTo>
                    <a:pt x="1906761" y="2548505"/>
                  </a:lnTo>
                  <a:lnTo>
                    <a:pt x="1986009" y="2551553"/>
                  </a:lnTo>
                  <a:lnTo>
                    <a:pt x="2068305" y="2554601"/>
                  </a:lnTo>
                  <a:lnTo>
                    <a:pt x="2147553" y="2560697"/>
                  </a:lnTo>
                  <a:lnTo>
                    <a:pt x="2226801" y="2563745"/>
                  </a:lnTo>
                  <a:lnTo>
                    <a:pt x="2306049" y="2566793"/>
                  </a:lnTo>
                  <a:lnTo>
                    <a:pt x="2385297" y="2569841"/>
                  </a:lnTo>
                  <a:lnTo>
                    <a:pt x="2464545" y="2569841"/>
                  </a:lnTo>
                  <a:lnTo>
                    <a:pt x="2543793" y="2572889"/>
                  </a:lnTo>
                  <a:lnTo>
                    <a:pt x="2623041" y="2575937"/>
                  </a:lnTo>
                  <a:lnTo>
                    <a:pt x="2702289" y="2578985"/>
                  </a:lnTo>
                  <a:lnTo>
                    <a:pt x="2781537" y="2578985"/>
                  </a:lnTo>
                  <a:lnTo>
                    <a:pt x="2860785" y="2582033"/>
                  </a:lnTo>
                  <a:lnTo>
                    <a:pt x="2940033" y="2585081"/>
                  </a:lnTo>
                  <a:lnTo>
                    <a:pt x="3022329" y="2585081"/>
                  </a:lnTo>
                  <a:lnTo>
                    <a:pt x="3101577" y="2588129"/>
                  </a:lnTo>
                  <a:lnTo>
                    <a:pt x="3180825" y="2588129"/>
                  </a:lnTo>
                  <a:lnTo>
                    <a:pt x="3260073" y="2591177"/>
                  </a:lnTo>
                  <a:lnTo>
                    <a:pt x="3339321" y="2591177"/>
                  </a:lnTo>
                  <a:lnTo>
                    <a:pt x="3418569" y="2594225"/>
                  </a:lnTo>
                  <a:lnTo>
                    <a:pt x="3497817" y="2594225"/>
                  </a:lnTo>
                  <a:lnTo>
                    <a:pt x="3577065" y="2597273"/>
                  </a:lnTo>
                  <a:lnTo>
                    <a:pt x="3656313" y="2597273"/>
                  </a:lnTo>
                  <a:lnTo>
                    <a:pt x="3735561" y="2597273"/>
                  </a:lnTo>
                  <a:lnTo>
                    <a:pt x="3814809" y="2600321"/>
                  </a:lnTo>
                  <a:lnTo>
                    <a:pt x="3895352" y="2600887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97032" y="2121673"/>
              <a:ext cx="3895725" cy="1857375"/>
            </a:xfrm>
            <a:custGeom>
              <a:avLst/>
              <a:gdLst/>
              <a:ahLst/>
              <a:cxnLst/>
              <a:rect l="l" t="t" r="r" b="b"/>
              <a:pathLst>
                <a:path w="3895725" h="1857375">
                  <a:moveTo>
                    <a:pt x="0" y="1857355"/>
                  </a:moveTo>
                  <a:lnTo>
                    <a:pt x="81009" y="1590791"/>
                  </a:lnTo>
                  <a:lnTo>
                    <a:pt x="160257" y="1414007"/>
                  </a:lnTo>
                  <a:lnTo>
                    <a:pt x="239505" y="1282943"/>
                  </a:lnTo>
                  <a:lnTo>
                    <a:pt x="318753" y="1176263"/>
                  </a:lnTo>
                  <a:lnTo>
                    <a:pt x="398001" y="1087871"/>
                  </a:lnTo>
                  <a:lnTo>
                    <a:pt x="477249" y="1011671"/>
                  </a:lnTo>
                  <a:lnTo>
                    <a:pt x="556497" y="944615"/>
                  </a:lnTo>
                  <a:lnTo>
                    <a:pt x="635745" y="886703"/>
                  </a:lnTo>
                  <a:lnTo>
                    <a:pt x="714993" y="834887"/>
                  </a:lnTo>
                  <a:lnTo>
                    <a:pt x="794241" y="786119"/>
                  </a:lnTo>
                  <a:lnTo>
                    <a:pt x="873489" y="740399"/>
                  </a:lnTo>
                  <a:lnTo>
                    <a:pt x="952737" y="700775"/>
                  </a:lnTo>
                  <a:lnTo>
                    <a:pt x="1031985" y="661151"/>
                  </a:lnTo>
                  <a:lnTo>
                    <a:pt x="1114281" y="627623"/>
                  </a:lnTo>
                  <a:lnTo>
                    <a:pt x="1193529" y="594095"/>
                  </a:lnTo>
                  <a:lnTo>
                    <a:pt x="1272777" y="563615"/>
                  </a:lnTo>
                  <a:lnTo>
                    <a:pt x="1352025" y="533135"/>
                  </a:lnTo>
                  <a:lnTo>
                    <a:pt x="1431273" y="505703"/>
                  </a:lnTo>
                  <a:lnTo>
                    <a:pt x="1510521" y="478271"/>
                  </a:lnTo>
                  <a:lnTo>
                    <a:pt x="1589769" y="453887"/>
                  </a:lnTo>
                  <a:lnTo>
                    <a:pt x="1669017" y="429503"/>
                  </a:lnTo>
                  <a:lnTo>
                    <a:pt x="1748265" y="405119"/>
                  </a:lnTo>
                  <a:lnTo>
                    <a:pt x="1827513" y="383783"/>
                  </a:lnTo>
                  <a:lnTo>
                    <a:pt x="1906761" y="362447"/>
                  </a:lnTo>
                  <a:lnTo>
                    <a:pt x="1986009" y="341111"/>
                  </a:lnTo>
                  <a:lnTo>
                    <a:pt x="2068305" y="322823"/>
                  </a:lnTo>
                  <a:lnTo>
                    <a:pt x="2147553" y="304535"/>
                  </a:lnTo>
                  <a:lnTo>
                    <a:pt x="2226801" y="286247"/>
                  </a:lnTo>
                  <a:lnTo>
                    <a:pt x="2306049" y="267959"/>
                  </a:lnTo>
                  <a:lnTo>
                    <a:pt x="2385297" y="249671"/>
                  </a:lnTo>
                  <a:lnTo>
                    <a:pt x="2464545" y="234431"/>
                  </a:lnTo>
                  <a:lnTo>
                    <a:pt x="2543793" y="219191"/>
                  </a:lnTo>
                  <a:lnTo>
                    <a:pt x="2623041" y="200903"/>
                  </a:lnTo>
                  <a:lnTo>
                    <a:pt x="2702289" y="185663"/>
                  </a:lnTo>
                  <a:lnTo>
                    <a:pt x="2781537" y="173471"/>
                  </a:lnTo>
                  <a:lnTo>
                    <a:pt x="2860785" y="158231"/>
                  </a:lnTo>
                  <a:lnTo>
                    <a:pt x="2940033" y="142991"/>
                  </a:lnTo>
                  <a:lnTo>
                    <a:pt x="3022329" y="130799"/>
                  </a:lnTo>
                  <a:lnTo>
                    <a:pt x="3101577" y="118607"/>
                  </a:lnTo>
                  <a:lnTo>
                    <a:pt x="3180825" y="103367"/>
                  </a:lnTo>
                  <a:lnTo>
                    <a:pt x="3260073" y="91175"/>
                  </a:lnTo>
                  <a:lnTo>
                    <a:pt x="3339321" y="78983"/>
                  </a:lnTo>
                  <a:lnTo>
                    <a:pt x="3418569" y="66791"/>
                  </a:lnTo>
                  <a:lnTo>
                    <a:pt x="3497817" y="54599"/>
                  </a:lnTo>
                  <a:lnTo>
                    <a:pt x="3577065" y="42407"/>
                  </a:lnTo>
                  <a:lnTo>
                    <a:pt x="3656313" y="33263"/>
                  </a:lnTo>
                  <a:lnTo>
                    <a:pt x="3735561" y="21071"/>
                  </a:lnTo>
                  <a:lnTo>
                    <a:pt x="3814809" y="11927"/>
                  </a:lnTo>
                  <a:lnTo>
                    <a:pt x="3895352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35986" y="3094470"/>
              <a:ext cx="1647189" cy="1001394"/>
            </a:xfrm>
            <a:custGeom>
              <a:avLst/>
              <a:gdLst/>
              <a:ahLst/>
              <a:cxnLst/>
              <a:rect l="l" t="t" r="r" b="b"/>
              <a:pathLst>
                <a:path w="1647190" h="1001395">
                  <a:moveTo>
                    <a:pt x="1646821" y="0"/>
                  </a:moveTo>
                  <a:lnTo>
                    <a:pt x="0" y="0"/>
                  </a:lnTo>
                  <a:lnTo>
                    <a:pt x="0" y="1000903"/>
                  </a:lnTo>
                  <a:lnTo>
                    <a:pt x="1646821" y="1000903"/>
                  </a:lnTo>
                  <a:lnTo>
                    <a:pt x="1646821" y="0"/>
                  </a:lnTo>
                  <a:close/>
                </a:path>
              </a:pathLst>
            </a:custGeom>
            <a:solidFill>
              <a:srgbClr val="D6DCE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47794" y="334469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40" y="1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47794" y="384514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40" y="1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127444" y="4407916"/>
            <a:ext cx="88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27444" y="4130548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27444" y="3856228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27444" y="3581908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27444" y="3304540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27444" y="3030220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7444" y="2755900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27444" y="2478532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0.7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27444" y="2204211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27444" y="1929891"/>
            <a:ext cx="190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0.9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27444" y="1652523"/>
            <a:ext cx="88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67279" y="4407916"/>
            <a:ext cx="19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67279" y="4130548"/>
            <a:ext cx="19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2%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67279" y="3856228"/>
            <a:ext cx="19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67279" y="3581908"/>
            <a:ext cx="19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6%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67279" y="3304540"/>
            <a:ext cx="194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8%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03779" y="3030220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10%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03779" y="2755900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12%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03779" y="2478532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14%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03779" y="2204211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16%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03779" y="1929891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18%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03779" y="1652523"/>
            <a:ext cx="258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Times New Roman"/>
                <a:cs typeface="Times New Roman"/>
              </a:rPr>
              <a:t>20%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52580" y="4550881"/>
            <a:ext cx="3937000" cy="4140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Times New Roman"/>
                <a:cs typeface="Times New Roman"/>
              </a:rPr>
              <a:t>1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5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7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9</a:t>
            </a:r>
            <a:r>
              <a:rPr sz="1000" spc="2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11 13 15 17 19 21 23 25 27 29 31 33 35 37 39 41 43 45 47 </a:t>
            </a:r>
            <a:r>
              <a:rPr sz="1000" spc="-25" dirty="0">
                <a:latin typeface="Times New Roman"/>
                <a:cs typeface="Times New Roman"/>
              </a:rPr>
              <a:t>49</a:t>
            </a:r>
            <a:endParaRPr sz="1000">
              <a:latin typeface="Times New Roman"/>
              <a:cs typeface="Times New Roman"/>
            </a:endParaRPr>
          </a:p>
          <a:p>
            <a:pPr marL="47625" algn="ctr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Times New Roman"/>
                <a:cs typeface="Times New Roman"/>
              </a:rPr>
              <a:t>Rank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21023" y="2285316"/>
            <a:ext cx="250825" cy="16960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dirty="0">
                <a:latin typeface="Times New Roman"/>
                <a:cs typeface="Times New Roman"/>
              </a:rPr>
              <a:t>Estimated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Hit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Rate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62793" y="2215558"/>
            <a:ext cx="222885" cy="1833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b="1" dirty="0">
                <a:latin typeface="Times New Roman"/>
                <a:cs typeface="Times New Roman"/>
              </a:rPr>
              <a:t>Popularity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(%</a:t>
            </a:r>
            <a:r>
              <a:rPr sz="1400" b="1" spc="-10" dirty="0">
                <a:latin typeface="Times New Roman"/>
                <a:cs typeface="Times New Roman"/>
              </a:rPr>
              <a:t> accesses)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94530" y="1307084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access</a:t>
            </a:r>
            <a:r>
              <a:rPr sz="1800" b="1" dirty="0">
                <a:latin typeface="Times New Roman"/>
                <a:cs typeface="Times New Roman"/>
              </a:rPr>
              <a:t>(rank)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=</a:t>
            </a:r>
            <a:r>
              <a:rPr sz="1800" b="1" spc="-10" dirty="0">
                <a:latin typeface="Times New Roman"/>
                <a:cs typeface="Times New Roman"/>
              </a:rPr>
              <a:t> 1/rank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35986" y="3094470"/>
            <a:ext cx="1647189" cy="1001394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145"/>
              </a:spcBef>
            </a:pPr>
            <a:r>
              <a:rPr sz="1200" dirty="0">
                <a:latin typeface="Times New Roman"/>
                <a:cs typeface="Times New Roman"/>
              </a:rPr>
              <a:t>pop </a:t>
            </a:r>
            <a:r>
              <a:rPr sz="1200" spc="-25" dirty="0">
                <a:latin typeface="Times New Roman"/>
                <a:cs typeface="Times New Roman"/>
              </a:rPr>
              <a:t>a=1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81330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latin typeface="Times New Roman"/>
                <a:cs typeface="Times New Roman"/>
              </a:rPr>
              <a:t>Hit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Rate(cache)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10550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2715" algn="l"/>
              </a:tabLst>
            </a:pPr>
            <a:r>
              <a:rPr dirty="0"/>
              <a:t>What</a:t>
            </a:r>
            <a:r>
              <a:rPr spc="-260" dirty="0"/>
              <a:t> </a:t>
            </a:r>
            <a:r>
              <a:rPr spc="-10" dirty="0"/>
              <a:t>Actually</a:t>
            </a:r>
            <a:r>
              <a:rPr dirty="0"/>
              <a:t>	Happens</a:t>
            </a:r>
            <a:r>
              <a:rPr spc="-25" dirty="0"/>
              <a:t> </a:t>
            </a:r>
            <a:r>
              <a:rPr dirty="0"/>
              <a:t>on</a:t>
            </a:r>
            <a:r>
              <a:rPr spc="5" dirty="0"/>
              <a:t> </a:t>
            </a:r>
            <a:r>
              <a:rPr dirty="0"/>
              <a:t>a</a:t>
            </a:r>
            <a:r>
              <a:rPr spc="-90" dirty="0"/>
              <a:t> </a:t>
            </a:r>
            <a:r>
              <a:rPr dirty="0"/>
              <a:t>TLB</a:t>
            </a:r>
            <a:r>
              <a:rPr spc="-5" dirty="0"/>
              <a:t> </a:t>
            </a:r>
            <a:r>
              <a:rPr spc="-10" dirty="0"/>
              <a:t>Miss?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21587"/>
            <a:ext cx="11197590" cy="482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Hardware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traversed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page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tables: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2300"/>
              </a:lnSpc>
              <a:spcBef>
                <a:spcPts val="6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75" dirty="0">
                <a:latin typeface="Dotum"/>
                <a:cs typeface="Dotum"/>
              </a:rPr>
              <a:t>On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40" dirty="0">
                <a:latin typeface="Dotum"/>
                <a:cs typeface="Dotum"/>
              </a:rPr>
              <a:t>miss,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hardware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240" dirty="0">
                <a:latin typeface="Dotum"/>
                <a:cs typeface="Dotum"/>
              </a:rPr>
              <a:t>MMU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looks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at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current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table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fill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(may </a:t>
            </a:r>
            <a:r>
              <a:rPr sz="2400" spc="55" dirty="0">
                <a:latin typeface="Dotum"/>
                <a:cs typeface="Dotum"/>
              </a:rPr>
              <a:t>walk</a:t>
            </a:r>
            <a:r>
              <a:rPr sz="2400" spc="-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multiple </a:t>
            </a:r>
            <a:r>
              <a:rPr sz="2400" spc="-10" dirty="0">
                <a:latin typeface="Dotum"/>
                <a:cs typeface="Dotum"/>
              </a:rPr>
              <a:t>levels)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If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25" dirty="0">
                <a:latin typeface="Dotum"/>
                <a:cs typeface="Dotum"/>
              </a:rPr>
              <a:t>PTE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valid,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hardware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fills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30" dirty="0">
                <a:latin typeface="Dotum"/>
                <a:cs typeface="Dotum"/>
              </a:rPr>
              <a:t>TLB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processor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never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knows</a:t>
            </a:r>
            <a:endParaRPr sz="2000">
              <a:latin typeface="Dotum"/>
              <a:cs typeface="Dotum"/>
            </a:endParaRPr>
          </a:p>
          <a:p>
            <a:pPr marL="1155065" marR="511175" lvl="2" indent="-228600">
              <a:lnSpc>
                <a:spcPct val="79000"/>
              </a:lnSpc>
              <a:spcBef>
                <a:spcPts val="5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If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25" dirty="0">
                <a:latin typeface="Dotum"/>
                <a:cs typeface="Dotum"/>
              </a:rPr>
              <a:t>PTE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marked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invalid,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0" dirty="0">
                <a:latin typeface="Dotum"/>
                <a:cs typeface="Dotum"/>
              </a:rPr>
              <a:t>causes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Page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60" dirty="0">
                <a:latin typeface="Dotum"/>
                <a:cs typeface="Dotum"/>
              </a:rPr>
              <a:t>Fault,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after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which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kernel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decides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85" dirty="0">
                <a:latin typeface="Dotum"/>
                <a:cs typeface="Dotum"/>
              </a:rPr>
              <a:t>what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do </a:t>
            </a:r>
            <a:r>
              <a:rPr sz="2000" spc="-10" dirty="0">
                <a:latin typeface="Dotum"/>
                <a:cs typeface="Dotum"/>
              </a:rPr>
              <a:t>afterwards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ts val="335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Software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traversed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14" dirty="0">
                <a:latin typeface="Gulim"/>
                <a:cs typeface="Gulim"/>
              </a:rPr>
              <a:t>Page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tables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45"/>
              </a:lnSpc>
              <a:spcBef>
                <a:spcPts val="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75" dirty="0">
                <a:latin typeface="Dotum"/>
                <a:cs typeface="Dotum"/>
              </a:rPr>
              <a:t>On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40" dirty="0">
                <a:latin typeface="Dotum"/>
                <a:cs typeface="Dotum"/>
              </a:rPr>
              <a:t>miss,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processor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receives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fault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Kernel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traverses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table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find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PTE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If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25" dirty="0">
                <a:latin typeface="Dotum"/>
                <a:cs typeface="Dotum"/>
              </a:rPr>
              <a:t>PTE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valid,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fills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-130" dirty="0">
                <a:latin typeface="Dotum"/>
                <a:cs typeface="Dotum"/>
              </a:rPr>
              <a:t>TLB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returns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from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fault</a:t>
            </a:r>
            <a:endParaRPr sz="20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If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25" dirty="0">
                <a:latin typeface="Dotum"/>
                <a:cs typeface="Dotum"/>
              </a:rPr>
              <a:t>PTE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marked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invalid,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internally</a:t>
            </a:r>
            <a:r>
              <a:rPr sz="2000" spc="-90" dirty="0">
                <a:latin typeface="Dotum"/>
                <a:cs typeface="Dotum"/>
              </a:rPr>
              <a:t> calls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Page </a:t>
            </a:r>
            <a:r>
              <a:rPr sz="2000" spc="-25" dirty="0">
                <a:latin typeface="Dotum"/>
                <a:cs typeface="Dotum"/>
              </a:rPr>
              <a:t>Fault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handler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Gulim"/>
                <a:cs typeface="Gulim"/>
              </a:rPr>
              <a:t>Most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chip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45" dirty="0">
                <a:latin typeface="Gulim"/>
                <a:cs typeface="Gulim"/>
              </a:rPr>
              <a:t>sets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provide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hardware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traversal</a:t>
            </a:r>
            <a:endParaRPr sz="2800">
              <a:latin typeface="Gulim"/>
              <a:cs typeface="Gulim"/>
            </a:endParaRPr>
          </a:p>
          <a:p>
            <a:pPr marL="697865" marR="577215" lvl="1" indent="-228600">
              <a:lnSpc>
                <a:spcPct val="79200"/>
              </a:lnSpc>
              <a:spcBef>
                <a:spcPts val="6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80" dirty="0">
                <a:latin typeface="Dotum"/>
                <a:cs typeface="Dotum"/>
              </a:rPr>
              <a:t>Modern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operating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systems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tend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have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more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faults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since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they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use </a:t>
            </a:r>
            <a:r>
              <a:rPr sz="2400" dirty="0">
                <a:latin typeface="Dotum"/>
                <a:cs typeface="Dotum"/>
              </a:rPr>
              <a:t>translation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many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things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23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497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98745" algn="l"/>
              </a:tabLst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happens</a:t>
            </a:r>
            <a:r>
              <a:rPr spc="-5" dirty="0"/>
              <a:t> </a:t>
            </a:r>
            <a:r>
              <a:rPr dirty="0"/>
              <a:t>on</a:t>
            </a:r>
            <a:r>
              <a:rPr spc="10" dirty="0"/>
              <a:t> </a:t>
            </a:r>
            <a:r>
              <a:rPr spc="-50" dirty="0"/>
              <a:t>a</a:t>
            </a:r>
            <a:r>
              <a:rPr dirty="0"/>
              <a:t>	Context</a:t>
            </a:r>
            <a:r>
              <a:rPr spc="-20" dirty="0"/>
              <a:t> </a:t>
            </a:r>
            <a:r>
              <a:rPr spc="-10" dirty="0"/>
              <a:t>Switch?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256645" cy="48361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Need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do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something,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since </a:t>
            </a:r>
            <a:r>
              <a:rPr sz="2800" spc="-210" dirty="0">
                <a:latin typeface="Gulim"/>
                <a:cs typeface="Gulim"/>
              </a:rPr>
              <a:t>TLBs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map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virtual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addresses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physical </a:t>
            </a:r>
            <a:r>
              <a:rPr sz="2800" spc="-10" dirty="0">
                <a:latin typeface="Gulim"/>
                <a:cs typeface="Gulim"/>
              </a:rPr>
              <a:t>addresses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Address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Space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just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changed,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so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45" dirty="0">
                <a:latin typeface="Dotum"/>
                <a:cs typeface="Dotum"/>
              </a:rPr>
              <a:t>TLB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entries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no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longer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valid!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Options?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Invalidate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35" dirty="0">
                <a:latin typeface="Dotum"/>
                <a:cs typeface="Dotum"/>
              </a:rPr>
              <a:t>TLB: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simple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but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might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expensive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90" dirty="0">
                <a:latin typeface="Dotum"/>
                <a:cs typeface="Dotum"/>
              </a:rPr>
              <a:t>What</a:t>
            </a:r>
            <a:r>
              <a:rPr sz="2000" spc="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if</a:t>
            </a:r>
            <a:r>
              <a:rPr sz="2000" spc="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switching</a:t>
            </a:r>
            <a:r>
              <a:rPr sz="2000" spc="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frequently</a:t>
            </a:r>
            <a:r>
              <a:rPr sz="2000" spc="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between</a:t>
            </a:r>
            <a:r>
              <a:rPr sz="2000" spc="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processes?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Include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95" dirty="0">
                <a:latin typeface="Dotum"/>
                <a:cs typeface="Dotum"/>
              </a:rPr>
              <a:t>ProcessID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TLB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5" dirty="0">
                <a:latin typeface="Dotum"/>
                <a:cs typeface="Dotum"/>
              </a:rPr>
              <a:t>This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architectural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solution: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needs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hardware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translation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tables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change?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For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example,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move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or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vice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versa…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90" dirty="0">
                <a:latin typeface="Dotum"/>
                <a:cs typeface="Dotum"/>
              </a:rPr>
              <a:t>Must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invalidate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entry!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Otherwise,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might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think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that</a:t>
            </a:r>
            <a:r>
              <a:rPr sz="2000" spc="-3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page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still</a:t>
            </a:r>
            <a:r>
              <a:rPr sz="2000" spc="-2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</a:t>
            </a:r>
            <a:r>
              <a:rPr sz="2000" spc="-2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memory!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05" dirty="0"/>
              <a:t> </a:t>
            </a:r>
            <a:r>
              <a:rPr dirty="0"/>
              <a:t>TLB</a:t>
            </a:r>
            <a:r>
              <a:rPr spc="-10" dirty="0"/>
              <a:t> </a:t>
            </a:r>
            <a:r>
              <a:rPr dirty="0"/>
              <a:t>organization makes</a:t>
            </a:r>
            <a:r>
              <a:rPr spc="-15" dirty="0"/>
              <a:t> </a:t>
            </a:r>
            <a:r>
              <a:rPr spc="-10" dirty="0"/>
              <a:t>sense?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25744"/>
            <a:ext cx="4646295" cy="9144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latin typeface="Dotum"/>
                <a:cs typeface="Dotum"/>
              </a:rPr>
              <a:t>Needs</a:t>
            </a:r>
            <a:r>
              <a:rPr sz="2600" spc="-160" dirty="0">
                <a:latin typeface="Dotum"/>
                <a:cs typeface="Dotum"/>
              </a:rPr>
              <a:t> </a:t>
            </a:r>
            <a:r>
              <a:rPr sz="2600" spc="75" dirty="0">
                <a:latin typeface="Dotum"/>
                <a:cs typeface="Dotum"/>
              </a:rPr>
              <a:t>to</a:t>
            </a:r>
            <a:r>
              <a:rPr sz="2600" spc="-17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be</a:t>
            </a:r>
            <a:r>
              <a:rPr sz="2600" spc="-16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really</a:t>
            </a:r>
            <a:r>
              <a:rPr sz="2600" spc="-160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fast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Dotum"/>
                <a:cs typeface="Dotum"/>
              </a:rPr>
              <a:t>Critical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path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memory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120" dirty="0">
                <a:latin typeface="Dotum"/>
                <a:cs typeface="Dotum"/>
              </a:rPr>
              <a:t>access</a:t>
            </a:r>
            <a:endParaRPr sz="22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1899490"/>
            <a:ext cx="7788275" cy="13119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5" dirty="0">
                <a:latin typeface="Dotum"/>
                <a:cs typeface="Dotum"/>
              </a:rPr>
              <a:t>Seems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to</a:t>
            </a:r>
            <a:r>
              <a:rPr sz="2200" spc="-5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argue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for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Direct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Mapped</a:t>
            </a:r>
            <a:r>
              <a:rPr sz="2200" spc="-55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or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Low</a:t>
            </a:r>
            <a:r>
              <a:rPr sz="2200" spc="-6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Associativity</a:t>
            </a:r>
            <a:endParaRPr sz="22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Dotum"/>
                <a:cs typeface="Dotum"/>
              </a:rPr>
              <a:t>However,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-55" dirty="0">
                <a:latin typeface="Dotum"/>
                <a:cs typeface="Dotum"/>
              </a:rPr>
              <a:t>needs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75" dirty="0">
                <a:latin typeface="Dotum"/>
                <a:cs typeface="Dotum"/>
              </a:rPr>
              <a:t>to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have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very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105" dirty="0">
                <a:latin typeface="Dotum"/>
                <a:cs typeface="Dotum"/>
              </a:rPr>
              <a:t>few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conflicts!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130" dirty="0">
                <a:latin typeface="Dotum"/>
                <a:cs typeface="Dotum"/>
              </a:rPr>
              <a:t>With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145" dirty="0">
                <a:latin typeface="Dotum"/>
                <a:cs typeface="Dotum"/>
              </a:rPr>
              <a:t>TLB,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the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Miss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Time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extremely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75" dirty="0">
                <a:latin typeface="Dotum"/>
                <a:cs typeface="Dotum"/>
              </a:rPr>
              <a:t>high!</a:t>
            </a:r>
            <a:endParaRPr sz="22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352" y="3255771"/>
            <a:ext cx="11290935" cy="30200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97865" marR="5080" indent="-228600">
              <a:lnSpc>
                <a:spcPts val="2620"/>
              </a:lnSpc>
              <a:spcBef>
                <a:spcPts val="2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0563C1"/>
                </a:solidFill>
                <a:latin typeface="Dotum"/>
                <a:cs typeface="Dotum"/>
              </a:rPr>
              <a:t>This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20" dirty="0">
                <a:solidFill>
                  <a:srgbClr val="0563C1"/>
                </a:solidFill>
                <a:latin typeface="Dotum"/>
                <a:cs typeface="Dotum"/>
              </a:rPr>
              <a:t>argues</a:t>
            </a:r>
            <a:r>
              <a:rPr sz="2200" spc="-9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50" dirty="0">
                <a:solidFill>
                  <a:srgbClr val="0563C1"/>
                </a:solidFill>
                <a:latin typeface="Dotum"/>
                <a:cs typeface="Dotum"/>
              </a:rPr>
              <a:t>that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65" dirty="0">
                <a:solidFill>
                  <a:srgbClr val="0563C1"/>
                </a:solidFill>
                <a:latin typeface="Dotum"/>
                <a:cs typeface="Dotum"/>
              </a:rPr>
              <a:t>cost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of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Conflict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(Miss</a:t>
            </a:r>
            <a:r>
              <a:rPr sz="2200" spc="-9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25" dirty="0">
                <a:solidFill>
                  <a:srgbClr val="0563C1"/>
                </a:solidFill>
                <a:latin typeface="Dotum"/>
                <a:cs typeface="Dotum"/>
              </a:rPr>
              <a:t>Time)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90" dirty="0">
                <a:solidFill>
                  <a:srgbClr val="0563C1"/>
                </a:solidFill>
                <a:latin typeface="Dotum"/>
                <a:cs typeface="Dotum"/>
              </a:rPr>
              <a:t>is</a:t>
            </a:r>
            <a:r>
              <a:rPr sz="2200" spc="-9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much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50" dirty="0">
                <a:solidFill>
                  <a:srgbClr val="0563C1"/>
                </a:solidFill>
                <a:latin typeface="Dotum"/>
                <a:cs typeface="Dotum"/>
              </a:rPr>
              <a:t>higher</a:t>
            </a:r>
            <a:r>
              <a:rPr sz="2200" spc="-10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than</a:t>
            </a:r>
            <a:r>
              <a:rPr sz="2200" spc="-9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slightly</a:t>
            </a:r>
            <a:r>
              <a:rPr sz="2200" spc="-9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10" dirty="0">
                <a:solidFill>
                  <a:srgbClr val="0563C1"/>
                </a:solidFill>
                <a:latin typeface="Dotum"/>
                <a:cs typeface="Dotum"/>
              </a:rPr>
              <a:t>increased </a:t>
            </a:r>
            <a:r>
              <a:rPr sz="2200" spc="-65" dirty="0">
                <a:solidFill>
                  <a:srgbClr val="0563C1"/>
                </a:solidFill>
                <a:latin typeface="Dotum"/>
                <a:cs typeface="Dotum"/>
              </a:rPr>
              <a:t>cost</a:t>
            </a:r>
            <a:r>
              <a:rPr sz="2200" spc="-7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of</a:t>
            </a:r>
            <a:r>
              <a:rPr sz="2200" spc="-7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155" dirty="0">
                <a:solidFill>
                  <a:srgbClr val="0563C1"/>
                </a:solidFill>
                <a:latin typeface="Dotum"/>
                <a:cs typeface="Dotum"/>
              </a:rPr>
              <a:t>access</a:t>
            </a:r>
            <a:r>
              <a:rPr sz="2200" spc="-6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dirty="0">
                <a:solidFill>
                  <a:srgbClr val="0563C1"/>
                </a:solidFill>
                <a:latin typeface="Dotum"/>
                <a:cs typeface="Dotum"/>
              </a:rPr>
              <a:t>(Hit</a:t>
            </a:r>
            <a:r>
              <a:rPr sz="2200" spc="-7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20" dirty="0">
                <a:solidFill>
                  <a:srgbClr val="0563C1"/>
                </a:solidFill>
                <a:latin typeface="Dotum"/>
                <a:cs typeface="Dotum"/>
              </a:rPr>
              <a:t>Time)</a:t>
            </a:r>
            <a:endParaRPr sz="22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0563C1"/>
                </a:solidFill>
                <a:latin typeface="Dotum"/>
                <a:cs typeface="Dotum"/>
              </a:rPr>
              <a:t>Thrashing:</a:t>
            </a:r>
            <a:r>
              <a:rPr sz="2600" spc="-10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continuous</a:t>
            </a:r>
            <a:r>
              <a:rPr sz="2600" spc="-100" dirty="0">
                <a:latin typeface="Dotum"/>
                <a:cs typeface="Dotum"/>
              </a:rPr>
              <a:t> </a:t>
            </a:r>
            <a:r>
              <a:rPr sz="2600" spc="-35" dirty="0">
                <a:latin typeface="Dotum"/>
                <a:cs typeface="Dotum"/>
              </a:rPr>
              <a:t>conflicts</a:t>
            </a:r>
            <a:r>
              <a:rPr sz="2600" spc="-100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between</a:t>
            </a:r>
            <a:r>
              <a:rPr sz="2600" spc="-95" dirty="0">
                <a:latin typeface="Dotum"/>
                <a:cs typeface="Dotum"/>
              </a:rPr>
              <a:t> </a:t>
            </a:r>
            <a:r>
              <a:rPr sz="2600" spc="-30" dirty="0">
                <a:latin typeface="Dotum"/>
                <a:cs typeface="Dotum"/>
              </a:rPr>
              <a:t>accesses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100" dirty="0">
                <a:latin typeface="Dotum"/>
                <a:cs typeface="Dotum"/>
              </a:rPr>
              <a:t>What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if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40" dirty="0">
                <a:latin typeface="Dotum"/>
                <a:cs typeface="Dotum"/>
              </a:rPr>
              <a:t>use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105" dirty="0">
                <a:latin typeface="Dotum"/>
                <a:cs typeface="Dotum"/>
              </a:rPr>
              <a:t>low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order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bits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of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page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155" dirty="0">
                <a:latin typeface="Dotum"/>
                <a:cs typeface="Dotum"/>
              </a:rPr>
              <a:t>as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index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into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TLB?</a:t>
            </a:r>
            <a:endParaRPr sz="22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35" dirty="0">
                <a:latin typeface="Dotum"/>
                <a:cs typeface="Dotum"/>
              </a:rPr>
              <a:t>First</a:t>
            </a:r>
            <a:r>
              <a:rPr sz="1900" spc="-100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page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of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70" dirty="0">
                <a:latin typeface="Dotum"/>
                <a:cs typeface="Dotum"/>
              </a:rPr>
              <a:t>code,</a:t>
            </a:r>
            <a:r>
              <a:rPr sz="1900" spc="-100" dirty="0">
                <a:latin typeface="Dotum"/>
                <a:cs typeface="Dotum"/>
              </a:rPr>
              <a:t> </a:t>
            </a:r>
            <a:r>
              <a:rPr sz="1900" spc="-40" dirty="0">
                <a:latin typeface="Dotum"/>
                <a:cs typeface="Dotum"/>
              </a:rPr>
              <a:t>data,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65" dirty="0">
                <a:latin typeface="Dotum"/>
                <a:cs typeface="Dotum"/>
              </a:rPr>
              <a:t>stack</a:t>
            </a:r>
            <a:r>
              <a:rPr sz="1900" spc="-100" dirty="0">
                <a:latin typeface="Dotum"/>
                <a:cs typeface="Dotum"/>
              </a:rPr>
              <a:t> </a:t>
            </a:r>
            <a:r>
              <a:rPr sz="1900" spc="-40" dirty="0">
                <a:latin typeface="Dotum"/>
                <a:cs typeface="Dotum"/>
              </a:rPr>
              <a:t>may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map</a:t>
            </a:r>
            <a:r>
              <a:rPr sz="1900" spc="-100" dirty="0">
                <a:latin typeface="Dotum"/>
                <a:cs typeface="Dotum"/>
              </a:rPr>
              <a:t> </a:t>
            </a:r>
            <a:r>
              <a:rPr sz="1900" spc="50" dirty="0">
                <a:latin typeface="Dotum"/>
                <a:cs typeface="Dotum"/>
              </a:rPr>
              <a:t>to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85" dirty="0">
                <a:latin typeface="Dotum"/>
                <a:cs typeface="Dotum"/>
              </a:rPr>
              <a:t>same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entry</a:t>
            </a:r>
            <a:endParaRPr sz="19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latin typeface="Dotum"/>
                <a:cs typeface="Dotum"/>
              </a:rPr>
              <a:t>Need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spc="-215" dirty="0">
                <a:latin typeface="Dotum"/>
                <a:cs typeface="Dotum"/>
              </a:rPr>
              <a:t>3-</a:t>
            </a:r>
            <a:r>
              <a:rPr sz="1900" dirty="0">
                <a:latin typeface="Dotum"/>
                <a:cs typeface="Dotum"/>
              </a:rPr>
              <a:t>way</a:t>
            </a:r>
            <a:r>
              <a:rPr sz="1900" spc="-60" dirty="0">
                <a:latin typeface="Dotum"/>
                <a:cs typeface="Dotum"/>
              </a:rPr>
              <a:t> </a:t>
            </a:r>
            <a:r>
              <a:rPr sz="1900" spc="-35" dirty="0">
                <a:latin typeface="Dotum"/>
                <a:cs typeface="Dotum"/>
              </a:rPr>
              <a:t>associativity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at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least?</a:t>
            </a:r>
            <a:endParaRPr sz="1900">
              <a:latin typeface="Dotum"/>
              <a:cs typeface="Dotum"/>
            </a:endParaRPr>
          </a:p>
          <a:p>
            <a:pPr marL="227965" marR="5857240" lvl="1" indent="-227965" algn="r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2200" spc="100" dirty="0">
                <a:latin typeface="Dotum"/>
                <a:cs typeface="Dotum"/>
              </a:rPr>
              <a:t>What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if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40" dirty="0">
                <a:latin typeface="Dotum"/>
                <a:cs typeface="Dotum"/>
              </a:rPr>
              <a:t>use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60" dirty="0">
                <a:latin typeface="Dotum"/>
                <a:cs typeface="Dotum"/>
              </a:rPr>
              <a:t>high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order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bits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155" dirty="0">
                <a:latin typeface="Dotum"/>
                <a:cs typeface="Dotum"/>
              </a:rPr>
              <a:t>as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index?</a:t>
            </a:r>
            <a:endParaRPr sz="2200">
              <a:latin typeface="Dotum"/>
              <a:cs typeface="Dotum"/>
            </a:endParaRPr>
          </a:p>
          <a:p>
            <a:pPr marL="227965" marR="5890260" lvl="2" indent="-227965" algn="r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27965" algn="l"/>
                <a:tab pos="228600" algn="l"/>
              </a:tabLst>
            </a:pPr>
            <a:r>
              <a:rPr sz="1900" spc="-114" dirty="0">
                <a:latin typeface="Dotum"/>
                <a:cs typeface="Dotum"/>
              </a:rPr>
              <a:t>TLB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mostly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unused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for</a:t>
            </a:r>
            <a:r>
              <a:rPr sz="1900" spc="-70" dirty="0">
                <a:latin typeface="Dotum"/>
                <a:cs typeface="Dotum"/>
              </a:rPr>
              <a:t> </a:t>
            </a:r>
            <a:r>
              <a:rPr sz="1900" spc="-45" dirty="0">
                <a:latin typeface="Dotum"/>
                <a:cs typeface="Dotum"/>
              </a:rPr>
              <a:t>small</a:t>
            </a:r>
            <a:r>
              <a:rPr sz="1900" spc="-65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programs</a:t>
            </a:r>
            <a:endParaRPr sz="1900">
              <a:latin typeface="Dotum"/>
              <a:cs typeface="Dot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35244" y="1127864"/>
            <a:ext cx="1066800" cy="908050"/>
            <a:chOff x="5935244" y="1127864"/>
            <a:chExt cx="1066800" cy="908050"/>
          </a:xfrm>
        </p:grpSpPr>
        <p:sp>
          <p:nvSpPr>
            <p:cNvPr id="8" name="object 8"/>
            <p:cNvSpPr/>
            <p:nvPr/>
          </p:nvSpPr>
          <p:spPr>
            <a:xfrm>
              <a:off x="5954294" y="1146914"/>
              <a:ext cx="1028700" cy="869950"/>
            </a:xfrm>
            <a:custGeom>
              <a:avLst/>
              <a:gdLst/>
              <a:ahLst/>
              <a:cxnLst/>
              <a:rect l="l" t="t" r="r" b="b"/>
              <a:pathLst>
                <a:path w="1028700" h="869950">
                  <a:moveTo>
                    <a:pt x="514350" y="0"/>
                  </a:moveTo>
                  <a:lnTo>
                    <a:pt x="461760" y="2245"/>
                  </a:lnTo>
                  <a:lnTo>
                    <a:pt x="410690" y="8837"/>
                  </a:lnTo>
                  <a:lnTo>
                    <a:pt x="361398" y="19555"/>
                  </a:lnTo>
                  <a:lnTo>
                    <a:pt x="314141" y="34182"/>
                  </a:lnTo>
                  <a:lnTo>
                    <a:pt x="269180" y="52499"/>
                  </a:lnTo>
                  <a:lnTo>
                    <a:pt x="226772" y="74286"/>
                  </a:lnTo>
                  <a:lnTo>
                    <a:pt x="187175" y="99326"/>
                  </a:lnTo>
                  <a:lnTo>
                    <a:pt x="150649" y="127401"/>
                  </a:lnTo>
                  <a:lnTo>
                    <a:pt x="117452" y="158290"/>
                  </a:lnTo>
                  <a:lnTo>
                    <a:pt x="87843" y="191776"/>
                  </a:lnTo>
                  <a:lnTo>
                    <a:pt x="62079" y="227639"/>
                  </a:lnTo>
                  <a:lnTo>
                    <a:pt x="40420" y="265662"/>
                  </a:lnTo>
                  <a:lnTo>
                    <a:pt x="23124" y="305626"/>
                  </a:lnTo>
                  <a:lnTo>
                    <a:pt x="10449" y="347312"/>
                  </a:lnTo>
                  <a:lnTo>
                    <a:pt x="2655" y="390501"/>
                  </a:lnTo>
                  <a:lnTo>
                    <a:pt x="0" y="434975"/>
                  </a:lnTo>
                  <a:lnTo>
                    <a:pt x="2655" y="479448"/>
                  </a:lnTo>
                  <a:lnTo>
                    <a:pt x="10449" y="522637"/>
                  </a:lnTo>
                  <a:lnTo>
                    <a:pt x="23124" y="564323"/>
                  </a:lnTo>
                  <a:lnTo>
                    <a:pt x="40420" y="604286"/>
                  </a:lnTo>
                  <a:lnTo>
                    <a:pt x="62079" y="642309"/>
                  </a:lnTo>
                  <a:lnTo>
                    <a:pt x="87843" y="678173"/>
                  </a:lnTo>
                  <a:lnTo>
                    <a:pt x="117452" y="711659"/>
                  </a:lnTo>
                  <a:lnTo>
                    <a:pt x="150649" y="742548"/>
                  </a:lnTo>
                  <a:lnTo>
                    <a:pt x="187175" y="770622"/>
                  </a:lnTo>
                  <a:lnTo>
                    <a:pt x="226772" y="795662"/>
                  </a:lnTo>
                  <a:lnTo>
                    <a:pt x="269180" y="817450"/>
                  </a:lnTo>
                  <a:lnTo>
                    <a:pt x="314141" y="835767"/>
                  </a:lnTo>
                  <a:lnTo>
                    <a:pt x="361398" y="850394"/>
                  </a:lnTo>
                  <a:lnTo>
                    <a:pt x="410690" y="861112"/>
                  </a:lnTo>
                  <a:lnTo>
                    <a:pt x="461760" y="867704"/>
                  </a:lnTo>
                  <a:lnTo>
                    <a:pt x="514350" y="869950"/>
                  </a:lnTo>
                  <a:lnTo>
                    <a:pt x="566939" y="867704"/>
                  </a:lnTo>
                  <a:lnTo>
                    <a:pt x="618009" y="861112"/>
                  </a:lnTo>
                  <a:lnTo>
                    <a:pt x="667301" y="850394"/>
                  </a:lnTo>
                  <a:lnTo>
                    <a:pt x="714558" y="835767"/>
                  </a:lnTo>
                  <a:lnTo>
                    <a:pt x="759519" y="817450"/>
                  </a:lnTo>
                  <a:lnTo>
                    <a:pt x="801927" y="795662"/>
                  </a:lnTo>
                  <a:lnTo>
                    <a:pt x="841524" y="770622"/>
                  </a:lnTo>
                  <a:lnTo>
                    <a:pt x="878050" y="742548"/>
                  </a:lnTo>
                  <a:lnTo>
                    <a:pt x="911247" y="711659"/>
                  </a:lnTo>
                  <a:lnTo>
                    <a:pt x="940856" y="678173"/>
                  </a:lnTo>
                  <a:lnTo>
                    <a:pt x="966620" y="642309"/>
                  </a:lnTo>
                  <a:lnTo>
                    <a:pt x="988279" y="604286"/>
                  </a:lnTo>
                  <a:lnTo>
                    <a:pt x="1005575" y="564323"/>
                  </a:lnTo>
                  <a:lnTo>
                    <a:pt x="1018250" y="522637"/>
                  </a:lnTo>
                  <a:lnTo>
                    <a:pt x="1026044" y="479448"/>
                  </a:lnTo>
                  <a:lnTo>
                    <a:pt x="1028699" y="434975"/>
                  </a:lnTo>
                  <a:lnTo>
                    <a:pt x="1026044" y="390501"/>
                  </a:lnTo>
                  <a:lnTo>
                    <a:pt x="1018250" y="347312"/>
                  </a:lnTo>
                  <a:lnTo>
                    <a:pt x="1005575" y="305626"/>
                  </a:lnTo>
                  <a:lnTo>
                    <a:pt x="988279" y="265662"/>
                  </a:lnTo>
                  <a:lnTo>
                    <a:pt x="966620" y="227639"/>
                  </a:lnTo>
                  <a:lnTo>
                    <a:pt x="940856" y="191776"/>
                  </a:lnTo>
                  <a:lnTo>
                    <a:pt x="911247" y="158290"/>
                  </a:lnTo>
                  <a:lnTo>
                    <a:pt x="878050" y="127401"/>
                  </a:lnTo>
                  <a:lnTo>
                    <a:pt x="841524" y="99326"/>
                  </a:lnTo>
                  <a:lnTo>
                    <a:pt x="801927" y="74286"/>
                  </a:lnTo>
                  <a:lnTo>
                    <a:pt x="759519" y="52499"/>
                  </a:lnTo>
                  <a:lnTo>
                    <a:pt x="714558" y="34182"/>
                  </a:lnTo>
                  <a:lnTo>
                    <a:pt x="667301" y="19555"/>
                  </a:lnTo>
                  <a:lnTo>
                    <a:pt x="618009" y="8837"/>
                  </a:lnTo>
                  <a:lnTo>
                    <a:pt x="566939" y="224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2A4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4294" y="1146914"/>
              <a:ext cx="1028700" cy="869950"/>
            </a:xfrm>
            <a:custGeom>
              <a:avLst/>
              <a:gdLst/>
              <a:ahLst/>
              <a:cxnLst/>
              <a:rect l="l" t="t" r="r" b="b"/>
              <a:pathLst>
                <a:path w="1028700" h="869950">
                  <a:moveTo>
                    <a:pt x="0" y="434975"/>
                  </a:moveTo>
                  <a:lnTo>
                    <a:pt x="2655" y="390501"/>
                  </a:lnTo>
                  <a:lnTo>
                    <a:pt x="10449" y="347312"/>
                  </a:lnTo>
                  <a:lnTo>
                    <a:pt x="23124" y="305626"/>
                  </a:lnTo>
                  <a:lnTo>
                    <a:pt x="40420" y="265663"/>
                  </a:lnTo>
                  <a:lnTo>
                    <a:pt x="62079" y="227640"/>
                  </a:lnTo>
                  <a:lnTo>
                    <a:pt x="87842" y="191776"/>
                  </a:lnTo>
                  <a:lnTo>
                    <a:pt x="117452" y="158290"/>
                  </a:lnTo>
                  <a:lnTo>
                    <a:pt x="150649" y="127401"/>
                  </a:lnTo>
                  <a:lnTo>
                    <a:pt x="187175" y="99327"/>
                  </a:lnTo>
                  <a:lnTo>
                    <a:pt x="226772" y="74286"/>
                  </a:lnTo>
                  <a:lnTo>
                    <a:pt x="269180" y="52499"/>
                  </a:lnTo>
                  <a:lnTo>
                    <a:pt x="314141" y="34182"/>
                  </a:lnTo>
                  <a:lnTo>
                    <a:pt x="361398" y="19555"/>
                  </a:lnTo>
                  <a:lnTo>
                    <a:pt x="410690" y="8837"/>
                  </a:lnTo>
                  <a:lnTo>
                    <a:pt x="461760" y="2245"/>
                  </a:lnTo>
                  <a:lnTo>
                    <a:pt x="514350" y="0"/>
                  </a:lnTo>
                  <a:lnTo>
                    <a:pt x="566939" y="2245"/>
                  </a:lnTo>
                  <a:lnTo>
                    <a:pt x="618009" y="8837"/>
                  </a:lnTo>
                  <a:lnTo>
                    <a:pt x="667301" y="19555"/>
                  </a:lnTo>
                  <a:lnTo>
                    <a:pt x="714558" y="34182"/>
                  </a:lnTo>
                  <a:lnTo>
                    <a:pt x="759519" y="52499"/>
                  </a:lnTo>
                  <a:lnTo>
                    <a:pt x="801927" y="74286"/>
                  </a:lnTo>
                  <a:lnTo>
                    <a:pt x="841524" y="99327"/>
                  </a:lnTo>
                  <a:lnTo>
                    <a:pt x="878050" y="127401"/>
                  </a:lnTo>
                  <a:lnTo>
                    <a:pt x="911247" y="158290"/>
                  </a:lnTo>
                  <a:lnTo>
                    <a:pt x="940857" y="191776"/>
                  </a:lnTo>
                  <a:lnTo>
                    <a:pt x="966620" y="227640"/>
                  </a:lnTo>
                  <a:lnTo>
                    <a:pt x="988279" y="265663"/>
                  </a:lnTo>
                  <a:lnTo>
                    <a:pt x="1005575" y="305626"/>
                  </a:lnTo>
                  <a:lnTo>
                    <a:pt x="1018250" y="347312"/>
                  </a:lnTo>
                  <a:lnTo>
                    <a:pt x="1026044" y="390501"/>
                  </a:lnTo>
                  <a:lnTo>
                    <a:pt x="1028700" y="434975"/>
                  </a:lnTo>
                  <a:lnTo>
                    <a:pt x="1026044" y="479448"/>
                  </a:lnTo>
                  <a:lnTo>
                    <a:pt x="1018250" y="522637"/>
                  </a:lnTo>
                  <a:lnTo>
                    <a:pt x="1005575" y="564323"/>
                  </a:lnTo>
                  <a:lnTo>
                    <a:pt x="988279" y="604286"/>
                  </a:lnTo>
                  <a:lnTo>
                    <a:pt x="966620" y="642309"/>
                  </a:lnTo>
                  <a:lnTo>
                    <a:pt x="940857" y="678173"/>
                  </a:lnTo>
                  <a:lnTo>
                    <a:pt x="911247" y="711659"/>
                  </a:lnTo>
                  <a:lnTo>
                    <a:pt x="878050" y="742548"/>
                  </a:lnTo>
                  <a:lnTo>
                    <a:pt x="841524" y="770622"/>
                  </a:lnTo>
                  <a:lnTo>
                    <a:pt x="801927" y="795663"/>
                  </a:lnTo>
                  <a:lnTo>
                    <a:pt x="759519" y="817450"/>
                  </a:lnTo>
                  <a:lnTo>
                    <a:pt x="714558" y="835767"/>
                  </a:lnTo>
                  <a:lnTo>
                    <a:pt x="667301" y="850394"/>
                  </a:lnTo>
                  <a:lnTo>
                    <a:pt x="618009" y="861112"/>
                  </a:lnTo>
                  <a:lnTo>
                    <a:pt x="566939" y="867704"/>
                  </a:lnTo>
                  <a:lnTo>
                    <a:pt x="514350" y="869950"/>
                  </a:lnTo>
                  <a:lnTo>
                    <a:pt x="461760" y="867704"/>
                  </a:lnTo>
                  <a:lnTo>
                    <a:pt x="410690" y="861112"/>
                  </a:lnTo>
                  <a:lnTo>
                    <a:pt x="361398" y="850394"/>
                  </a:lnTo>
                  <a:lnTo>
                    <a:pt x="314141" y="835767"/>
                  </a:lnTo>
                  <a:lnTo>
                    <a:pt x="269180" y="817450"/>
                  </a:lnTo>
                  <a:lnTo>
                    <a:pt x="226772" y="795663"/>
                  </a:lnTo>
                  <a:lnTo>
                    <a:pt x="187175" y="770622"/>
                  </a:lnTo>
                  <a:lnTo>
                    <a:pt x="150649" y="742548"/>
                  </a:lnTo>
                  <a:lnTo>
                    <a:pt x="117452" y="711659"/>
                  </a:lnTo>
                  <a:lnTo>
                    <a:pt x="87842" y="678173"/>
                  </a:lnTo>
                  <a:lnTo>
                    <a:pt x="62079" y="642309"/>
                  </a:lnTo>
                  <a:lnTo>
                    <a:pt x="40420" y="604286"/>
                  </a:lnTo>
                  <a:lnTo>
                    <a:pt x="23124" y="564323"/>
                  </a:lnTo>
                  <a:lnTo>
                    <a:pt x="10449" y="522637"/>
                  </a:lnTo>
                  <a:lnTo>
                    <a:pt x="2655" y="479448"/>
                  </a:lnTo>
                  <a:lnTo>
                    <a:pt x="0" y="4349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2662" y="1419964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CPU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9094" y="1115164"/>
            <a:ext cx="844550" cy="933450"/>
          </a:xfrm>
          <a:prstGeom prst="rect">
            <a:avLst/>
          </a:prstGeom>
          <a:solidFill>
            <a:srgbClr val="FF96DA"/>
          </a:solidFill>
          <a:ln w="381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TLB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9744" y="1115164"/>
            <a:ext cx="1206500" cy="933450"/>
          </a:xfrm>
          <a:prstGeom prst="rect">
            <a:avLst/>
          </a:prstGeom>
          <a:solidFill>
            <a:srgbClr val="00FFFF"/>
          </a:solidFill>
          <a:ln w="381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Cache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72344" y="1115164"/>
            <a:ext cx="1301750" cy="933450"/>
          </a:xfrm>
          <a:prstGeom prst="rect">
            <a:avLst/>
          </a:prstGeom>
          <a:solidFill>
            <a:srgbClr val="99FFCC"/>
          </a:solidFill>
          <a:ln w="381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2994" y="1527914"/>
            <a:ext cx="546100" cy="114300"/>
          </a:xfrm>
          <a:custGeom>
            <a:avLst/>
            <a:gdLst/>
            <a:ahLst/>
            <a:cxnLst/>
            <a:rect l="l" t="t" r="r" b="b"/>
            <a:pathLst>
              <a:path w="546100" h="114300">
                <a:moveTo>
                  <a:pt x="431800" y="76201"/>
                </a:moveTo>
                <a:lnTo>
                  <a:pt x="431800" y="114300"/>
                </a:lnTo>
                <a:lnTo>
                  <a:pt x="507999" y="76201"/>
                </a:lnTo>
                <a:lnTo>
                  <a:pt x="431800" y="76201"/>
                </a:lnTo>
                <a:close/>
              </a:path>
              <a:path w="546100" h="114300">
                <a:moveTo>
                  <a:pt x="431800" y="38101"/>
                </a:moveTo>
                <a:lnTo>
                  <a:pt x="431800" y="76201"/>
                </a:lnTo>
                <a:lnTo>
                  <a:pt x="450850" y="76201"/>
                </a:lnTo>
                <a:lnTo>
                  <a:pt x="450850" y="38101"/>
                </a:lnTo>
                <a:lnTo>
                  <a:pt x="431800" y="38101"/>
                </a:lnTo>
                <a:close/>
              </a:path>
              <a:path w="546100" h="114300">
                <a:moveTo>
                  <a:pt x="431800" y="0"/>
                </a:moveTo>
                <a:lnTo>
                  <a:pt x="431800" y="38101"/>
                </a:lnTo>
                <a:lnTo>
                  <a:pt x="450850" y="38101"/>
                </a:lnTo>
                <a:lnTo>
                  <a:pt x="450850" y="76201"/>
                </a:lnTo>
                <a:lnTo>
                  <a:pt x="508001" y="76200"/>
                </a:lnTo>
                <a:lnTo>
                  <a:pt x="546100" y="57151"/>
                </a:lnTo>
                <a:lnTo>
                  <a:pt x="431800" y="0"/>
                </a:lnTo>
                <a:close/>
              </a:path>
              <a:path w="546100" h="114300">
                <a:moveTo>
                  <a:pt x="0" y="38100"/>
                </a:moveTo>
                <a:lnTo>
                  <a:pt x="0" y="76200"/>
                </a:lnTo>
                <a:lnTo>
                  <a:pt x="431800" y="76201"/>
                </a:lnTo>
                <a:lnTo>
                  <a:pt x="431800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73644" y="1527914"/>
            <a:ext cx="546100" cy="114300"/>
          </a:xfrm>
          <a:custGeom>
            <a:avLst/>
            <a:gdLst/>
            <a:ahLst/>
            <a:cxnLst/>
            <a:rect l="l" t="t" r="r" b="b"/>
            <a:pathLst>
              <a:path w="546100" h="114300">
                <a:moveTo>
                  <a:pt x="431800" y="76201"/>
                </a:moveTo>
                <a:lnTo>
                  <a:pt x="431800" y="114300"/>
                </a:lnTo>
                <a:lnTo>
                  <a:pt x="507999" y="76201"/>
                </a:lnTo>
                <a:lnTo>
                  <a:pt x="431800" y="76201"/>
                </a:lnTo>
                <a:close/>
              </a:path>
              <a:path w="546100" h="114300">
                <a:moveTo>
                  <a:pt x="431800" y="38101"/>
                </a:moveTo>
                <a:lnTo>
                  <a:pt x="431800" y="76201"/>
                </a:lnTo>
                <a:lnTo>
                  <a:pt x="450850" y="76201"/>
                </a:lnTo>
                <a:lnTo>
                  <a:pt x="450850" y="38101"/>
                </a:lnTo>
                <a:lnTo>
                  <a:pt x="431800" y="38101"/>
                </a:lnTo>
                <a:close/>
              </a:path>
              <a:path w="546100" h="114300">
                <a:moveTo>
                  <a:pt x="431800" y="0"/>
                </a:moveTo>
                <a:lnTo>
                  <a:pt x="431800" y="38101"/>
                </a:lnTo>
                <a:lnTo>
                  <a:pt x="450850" y="38101"/>
                </a:lnTo>
                <a:lnTo>
                  <a:pt x="450850" y="76201"/>
                </a:lnTo>
                <a:lnTo>
                  <a:pt x="508001" y="76200"/>
                </a:lnTo>
                <a:lnTo>
                  <a:pt x="546100" y="57151"/>
                </a:lnTo>
                <a:lnTo>
                  <a:pt x="431800" y="0"/>
                </a:lnTo>
                <a:close/>
              </a:path>
              <a:path w="546100" h="114300">
                <a:moveTo>
                  <a:pt x="0" y="38100"/>
                </a:moveTo>
                <a:lnTo>
                  <a:pt x="0" y="76200"/>
                </a:lnTo>
                <a:lnTo>
                  <a:pt x="431800" y="76201"/>
                </a:lnTo>
                <a:lnTo>
                  <a:pt x="431800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26244" y="1527914"/>
            <a:ext cx="546100" cy="114300"/>
          </a:xfrm>
          <a:custGeom>
            <a:avLst/>
            <a:gdLst/>
            <a:ahLst/>
            <a:cxnLst/>
            <a:rect l="l" t="t" r="r" b="b"/>
            <a:pathLst>
              <a:path w="546100" h="114300">
                <a:moveTo>
                  <a:pt x="431800" y="76201"/>
                </a:moveTo>
                <a:lnTo>
                  <a:pt x="431800" y="114300"/>
                </a:lnTo>
                <a:lnTo>
                  <a:pt x="507999" y="76201"/>
                </a:lnTo>
                <a:lnTo>
                  <a:pt x="431800" y="76201"/>
                </a:lnTo>
                <a:close/>
              </a:path>
              <a:path w="546100" h="114300">
                <a:moveTo>
                  <a:pt x="431800" y="38101"/>
                </a:moveTo>
                <a:lnTo>
                  <a:pt x="431800" y="76201"/>
                </a:lnTo>
                <a:lnTo>
                  <a:pt x="450850" y="76201"/>
                </a:lnTo>
                <a:lnTo>
                  <a:pt x="450850" y="38101"/>
                </a:lnTo>
                <a:lnTo>
                  <a:pt x="431800" y="38101"/>
                </a:lnTo>
                <a:close/>
              </a:path>
              <a:path w="546100" h="114300">
                <a:moveTo>
                  <a:pt x="431800" y="0"/>
                </a:moveTo>
                <a:lnTo>
                  <a:pt x="431800" y="38101"/>
                </a:lnTo>
                <a:lnTo>
                  <a:pt x="450850" y="38101"/>
                </a:lnTo>
                <a:lnTo>
                  <a:pt x="450850" y="76201"/>
                </a:lnTo>
                <a:lnTo>
                  <a:pt x="508001" y="76200"/>
                </a:lnTo>
                <a:lnTo>
                  <a:pt x="546100" y="57151"/>
                </a:lnTo>
                <a:lnTo>
                  <a:pt x="431800" y="0"/>
                </a:lnTo>
                <a:close/>
              </a:path>
              <a:path w="546100" h="114300">
                <a:moveTo>
                  <a:pt x="0" y="38100"/>
                </a:moveTo>
                <a:lnTo>
                  <a:pt x="0" y="76200"/>
                </a:lnTo>
                <a:lnTo>
                  <a:pt x="431800" y="76201"/>
                </a:lnTo>
                <a:lnTo>
                  <a:pt x="431800" y="38101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25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TLB</a:t>
            </a:r>
            <a:r>
              <a:rPr spc="-10" dirty="0"/>
              <a:t> </a:t>
            </a:r>
            <a:r>
              <a:rPr dirty="0"/>
              <a:t>organization:</a:t>
            </a:r>
            <a:r>
              <a:rPr spc="-5" dirty="0"/>
              <a:t> </a:t>
            </a:r>
            <a:r>
              <a:rPr dirty="0"/>
              <a:t>include</a:t>
            </a:r>
            <a:r>
              <a:rPr spc="-15" dirty="0"/>
              <a:t> </a:t>
            </a:r>
            <a:r>
              <a:rPr spc="-10" dirty="0"/>
              <a:t>protection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54562"/>
            <a:ext cx="9819640" cy="4924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105" dirty="0">
                <a:latin typeface="Dotum"/>
                <a:cs typeface="Dotum"/>
              </a:rPr>
              <a:t>How</a:t>
            </a:r>
            <a:r>
              <a:rPr sz="2600" spc="-145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big</a:t>
            </a:r>
            <a:r>
              <a:rPr sz="2600" spc="-140" dirty="0">
                <a:latin typeface="Dotum"/>
                <a:cs typeface="Dotum"/>
              </a:rPr>
              <a:t> </a:t>
            </a:r>
            <a:r>
              <a:rPr sz="2600" spc="-75" dirty="0">
                <a:latin typeface="Dotum"/>
                <a:cs typeface="Dotum"/>
              </a:rPr>
              <a:t>does</a:t>
            </a:r>
            <a:r>
              <a:rPr sz="2600" spc="-140" dirty="0">
                <a:latin typeface="Dotum"/>
                <a:cs typeface="Dotum"/>
              </a:rPr>
              <a:t> </a:t>
            </a:r>
            <a:r>
              <a:rPr sz="2600" spc="-160" dirty="0">
                <a:latin typeface="Dotum"/>
                <a:cs typeface="Dotum"/>
              </a:rPr>
              <a:t>TLB</a:t>
            </a:r>
            <a:r>
              <a:rPr sz="2600" spc="-140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actually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have</a:t>
            </a:r>
            <a:r>
              <a:rPr sz="2600" spc="-145" dirty="0">
                <a:latin typeface="Dotum"/>
                <a:cs typeface="Dotum"/>
              </a:rPr>
              <a:t> </a:t>
            </a:r>
            <a:r>
              <a:rPr sz="2600" spc="75" dirty="0">
                <a:latin typeface="Dotum"/>
                <a:cs typeface="Dotum"/>
              </a:rPr>
              <a:t>to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-25" dirty="0">
                <a:latin typeface="Dotum"/>
                <a:cs typeface="Dotum"/>
              </a:rPr>
              <a:t>be?</a:t>
            </a:r>
            <a:endParaRPr sz="26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25" dirty="0">
                <a:latin typeface="Dotum"/>
                <a:cs typeface="Dotum"/>
              </a:rPr>
              <a:t>Usually</a:t>
            </a:r>
            <a:r>
              <a:rPr sz="2200" spc="-65" dirty="0">
                <a:latin typeface="Dotum"/>
                <a:cs typeface="Dotum"/>
              </a:rPr>
              <a:t> small:</a:t>
            </a:r>
            <a:r>
              <a:rPr sz="2200" spc="-60" dirty="0">
                <a:latin typeface="Dotum"/>
                <a:cs typeface="Dotum"/>
              </a:rPr>
              <a:t> </a:t>
            </a:r>
            <a:r>
              <a:rPr sz="2200" spc="-105" dirty="0">
                <a:latin typeface="Dotum"/>
                <a:cs typeface="Dotum"/>
              </a:rPr>
              <a:t>128-</a:t>
            </a:r>
            <a:r>
              <a:rPr sz="2200" dirty="0">
                <a:latin typeface="Dotum"/>
                <a:cs typeface="Dotum"/>
              </a:rPr>
              <a:t>512</a:t>
            </a:r>
            <a:r>
              <a:rPr sz="2200" spc="-5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entries</a:t>
            </a:r>
            <a:endParaRPr sz="22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55" dirty="0">
                <a:latin typeface="Dotum"/>
                <a:cs typeface="Dotum"/>
              </a:rPr>
              <a:t>Not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very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big,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70" dirty="0">
                <a:latin typeface="Dotum"/>
                <a:cs typeface="Dotum"/>
              </a:rPr>
              <a:t>can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support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higher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associativity</a:t>
            </a:r>
            <a:endParaRPr sz="2200">
              <a:latin typeface="Dotum"/>
              <a:cs typeface="Dotum"/>
            </a:endParaRPr>
          </a:p>
          <a:p>
            <a:pPr marL="215900" indent="-2032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-160" dirty="0">
                <a:solidFill>
                  <a:srgbClr val="0563C1"/>
                </a:solidFill>
                <a:latin typeface="Dotum"/>
                <a:cs typeface="Dotum"/>
              </a:rPr>
              <a:t>TLB</a:t>
            </a:r>
            <a:r>
              <a:rPr sz="2600" spc="-11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spc="-10" dirty="0">
                <a:solidFill>
                  <a:srgbClr val="0563C1"/>
                </a:solidFill>
                <a:latin typeface="Dotum"/>
                <a:cs typeface="Dotum"/>
              </a:rPr>
              <a:t>usually</a:t>
            </a:r>
            <a:r>
              <a:rPr sz="2600" spc="-10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dirty="0">
                <a:solidFill>
                  <a:srgbClr val="0563C1"/>
                </a:solidFill>
                <a:latin typeface="Dotum"/>
                <a:cs typeface="Dotum"/>
              </a:rPr>
              <a:t>organized</a:t>
            </a:r>
            <a:r>
              <a:rPr sz="2600" spc="-10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spc="-180" dirty="0">
                <a:solidFill>
                  <a:srgbClr val="0563C1"/>
                </a:solidFill>
                <a:latin typeface="Dotum"/>
                <a:cs typeface="Dotum"/>
              </a:rPr>
              <a:t>as</a:t>
            </a:r>
            <a:r>
              <a:rPr sz="2600" spc="-125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spc="-80" dirty="0">
                <a:solidFill>
                  <a:srgbClr val="0563C1"/>
                </a:solidFill>
                <a:latin typeface="Dotum"/>
                <a:cs typeface="Dotum"/>
              </a:rPr>
              <a:t>fully-</a:t>
            </a:r>
            <a:r>
              <a:rPr sz="2600" spc="-70" dirty="0">
                <a:solidFill>
                  <a:srgbClr val="0563C1"/>
                </a:solidFill>
                <a:latin typeface="Dotum"/>
                <a:cs typeface="Dotum"/>
              </a:rPr>
              <a:t>associative</a:t>
            </a:r>
            <a:r>
              <a:rPr sz="2600" spc="-114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600" spc="-10" dirty="0">
                <a:solidFill>
                  <a:srgbClr val="0563C1"/>
                </a:solidFill>
                <a:latin typeface="Dotum"/>
                <a:cs typeface="Dotum"/>
              </a:rPr>
              <a:t>cache</a:t>
            </a:r>
            <a:endParaRPr sz="26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Lookup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is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by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Virtual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Address</a:t>
            </a:r>
            <a:endParaRPr sz="22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Returns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70" dirty="0">
                <a:latin typeface="Dotum"/>
                <a:cs typeface="Dotum"/>
              </a:rPr>
              <a:t>Physical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-30" dirty="0">
                <a:latin typeface="Dotum"/>
                <a:cs typeface="Dotum"/>
              </a:rPr>
              <a:t>Address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spc="150" dirty="0">
                <a:latin typeface="Dotum"/>
                <a:cs typeface="Dotum"/>
              </a:rPr>
              <a:t>+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other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info</a:t>
            </a:r>
            <a:endParaRPr sz="2200">
              <a:latin typeface="Dotum"/>
              <a:cs typeface="Dotum"/>
            </a:endParaRPr>
          </a:p>
          <a:p>
            <a:pPr marL="215900" indent="-2032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120" dirty="0">
                <a:latin typeface="Dotum"/>
                <a:cs typeface="Dotum"/>
              </a:rPr>
              <a:t>What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30" dirty="0">
                <a:latin typeface="Dotum"/>
                <a:cs typeface="Dotum"/>
              </a:rPr>
              <a:t>happens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110" dirty="0">
                <a:latin typeface="Dotum"/>
                <a:cs typeface="Dotum"/>
              </a:rPr>
              <a:t>when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75" dirty="0">
                <a:latin typeface="Dotum"/>
                <a:cs typeface="Dotum"/>
              </a:rPr>
              <a:t>fully-</a:t>
            </a:r>
            <a:r>
              <a:rPr sz="2600" spc="-70" dirty="0">
                <a:latin typeface="Dotum"/>
                <a:cs typeface="Dotum"/>
              </a:rPr>
              <a:t>associative</a:t>
            </a:r>
            <a:r>
              <a:rPr sz="2600" spc="-140" dirty="0">
                <a:latin typeface="Dotum"/>
                <a:cs typeface="Dotum"/>
              </a:rPr>
              <a:t> </a:t>
            </a:r>
            <a:r>
              <a:rPr sz="2600" spc="-114" dirty="0">
                <a:latin typeface="Dotum"/>
                <a:cs typeface="Dotum"/>
              </a:rPr>
              <a:t>is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55" dirty="0">
                <a:latin typeface="Dotum"/>
                <a:cs typeface="Dotum"/>
              </a:rPr>
              <a:t>too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slow?</a:t>
            </a:r>
            <a:endParaRPr sz="26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Put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a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55" dirty="0">
                <a:latin typeface="Dotum"/>
                <a:cs typeface="Dotum"/>
              </a:rPr>
              <a:t>small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175" dirty="0">
                <a:latin typeface="Dotum"/>
                <a:cs typeface="Dotum"/>
              </a:rPr>
              <a:t>(4-</a:t>
            </a:r>
            <a:r>
              <a:rPr sz="2200" dirty="0">
                <a:latin typeface="Dotum"/>
                <a:cs typeface="Dotum"/>
              </a:rPr>
              <a:t>16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entry)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75" dirty="0">
                <a:latin typeface="Dotum"/>
                <a:cs typeface="Dotum"/>
              </a:rPr>
              <a:t>direct-</a:t>
            </a:r>
            <a:r>
              <a:rPr sz="2200" spc="-25" dirty="0">
                <a:latin typeface="Dotum"/>
                <a:cs typeface="Dotum"/>
              </a:rPr>
              <a:t>mapped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cache </a:t>
            </a:r>
            <a:r>
              <a:rPr sz="2200" spc="50" dirty="0">
                <a:latin typeface="Dotum"/>
                <a:cs typeface="Dotum"/>
              </a:rPr>
              <a:t>in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55" dirty="0">
                <a:latin typeface="Dotum"/>
                <a:cs typeface="Dotum"/>
              </a:rPr>
              <a:t>front</a:t>
            </a:r>
            <a:endParaRPr sz="22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25" dirty="0">
                <a:latin typeface="Dotum"/>
                <a:cs typeface="Dotum"/>
              </a:rPr>
              <a:t>Called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95" dirty="0">
                <a:latin typeface="Dotum"/>
                <a:cs typeface="Dotum"/>
              </a:rPr>
              <a:t>a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spc="-165" dirty="0">
                <a:latin typeface="Dotum"/>
                <a:cs typeface="Dotum"/>
              </a:rPr>
              <a:t>“TLB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Slice”</a:t>
            </a:r>
            <a:endParaRPr sz="2200">
              <a:latin typeface="Dotum"/>
              <a:cs typeface="Dotum"/>
            </a:endParaRPr>
          </a:p>
          <a:p>
            <a:pPr marL="215900" indent="-203200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15900" algn="l"/>
              </a:tabLst>
            </a:pPr>
            <a:r>
              <a:rPr sz="2600" spc="120" dirty="0">
                <a:latin typeface="Dotum"/>
                <a:cs typeface="Dotum"/>
              </a:rPr>
              <a:t>When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85" dirty="0">
                <a:latin typeface="Dotum"/>
                <a:cs typeface="Dotum"/>
              </a:rPr>
              <a:t>does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165" dirty="0">
                <a:latin typeface="Dotum"/>
                <a:cs typeface="Dotum"/>
              </a:rPr>
              <a:t>TLB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lookup</a:t>
            </a:r>
            <a:r>
              <a:rPr sz="2600" spc="-110" dirty="0">
                <a:latin typeface="Dotum"/>
                <a:cs typeface="Dotum"/>
              </a:rPr>
              <a:t> </a:t>
            </a:r>
            <a:r>
              <a:rPr sz="2600" spc="-25" dirty="0">
                <a:latin typeface="Dotum"/>
                <a:cs typeface="Dotum"/>
              </a:rPr>
              <a:t>occur</a:t>
            </a:r>
            <a:r>
              <a:rPr sz="2600" spc="-11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relative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75" dirty="0">
                <a:latin typeface="Dotum"/>
                <a:cs typeface="Dotum"/>
              </a:rPr>
              <a:t>to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memory</a:t>
            </a:r>
            <a:r>
              <a:rPr sz="2600" spc="-105" dirty="0">
                <a:latin typeface="Dotum"/>
                <a:cs typeface="Dotum"/>
              </a:rPr>
              <a:t> </a:t>
            </a:r>
            <a:r>
              <a:rPr sz="2600" spc="-100" dirty="0">
                <a:latin typeface="Dotum"/>
                <a:cs typeface="Dotum"/>
              </a:rPr>
              <a:t>cache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-100" dirty="0">
                <a:latin typeface="Dotum"/>
                <a:cs typeface="Dotum"/>
              </a:rPr>
              <a:t>access?</a:t>
            </a:r>
            <a:endParaRPr sz="26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698500" algn="l"/>
              </a:tabLst>
            </a:pPr>
            <a:r>
              <a:rPr sz="2200" spc="-20" dirty="0">
                <a:latin typeface="Dotum"/>
                <a:cs typeface="Dotum"/>
              </a:rPr>
              <a:t>Before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memory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cache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lookup?</a:t>
            </a:r>
            <a:endParaRPr sz="2200">
              <a:latin typeface="Dotum"/>
              <a:cs typeface="Dotum"/>
            </a:endParaRPr>
          </a:p>
          <a:p>
            <a:pPr marL="698500" lvl="1" indent="-1905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8500" algn="l"/>
              </a:tabLst>
            </a:pPr>
            <a:r>
              <a:rPr sz="2200" dirty="0">
                <a:latin typeface="Dotum"/>
                <a:cs typeface="Dotum"/>
              </a:rPr>
              <a:t>In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parallel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125" dirty="0">
                <a:latin typeface="Dotum"/>
                <a:cs typeface="Dotum"/>
              </a:rPr>
              <a:t>with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memory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85" dirty="0">
                <a:latin typeface="Dotum"/>
                <a:cs typeface="Dotum"/>
              </a:rPr>
              <a:t>cache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lookup?</a:t>
            </a:r>
            <a:endParaRPr sz="2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26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8849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7790" algn="l"/>
              </a:tabLst>
            </a:pPr>
            <a:r>
              <a:rPr spc="-10" dirty="0"/>
              <a:t>Reducing</a:t>
            </a:r>
            <a:r>
              <a:rPr dirty="0"/>
              <a:t>	translation</a:t>
            </a:r>
            <a:r>
              <a:rPr spc="-15" dirty="0"/>
              <a:t> </a:t>
            </a:r>
            <a:r>
              <a:rPr dirty="0"/>
              <a:t>time</a:t>
            </a:r>
            <a:r>
              <a:rPr spc="-15" dirty="0"/>
              <a:t> </a:t>
            </a:r>
            <a:r>
              <a:rPr spc="-10" dirty="0"/>
              <a:t>further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96771"/>
            <a:ext cx="439801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75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Dotum"/>
                <a:cs typeface="Dotum"/>
              </a:rPr>
              <a:t>As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described,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45" dirty="0">
                <a:latin typeface="Dotum"/>
                <a:cs typeface="Dotum"/>
              </a:rPr>
              <a:t>TLB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lookup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in </a:t>
            </a:r>
            <a:r>
              <a:rPr sz="2400" spc="-35" dirty="0">
                <a:latin typeface="Dotum"/>
                <a:cs typeface="Dotum"/>
              </a:rPr>
              <a:t>serial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cache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lookup:</a:t>
            </a:r>
            <a:endParaRPr sz="24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4132579"/>
            <a:ext cx="4930140" cy="16402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41300" marR="157480" indent="-228600" algn="just">
              <a:lnSpc>
                <a:spcPct val="1092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Machines</a:t>
            </a:r>
            <a:r>
              <a:rPr sz="2400" spc="-190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0" dirty="0">
                <a:latin typeface="Dotum"/>
                <a:cs typeface="Dotum"/>
              </a:rPr>
              <a:t>TLBs</a:t>
            </a:r>
            <a:r>
              <a:rPr sz="2400" dirty="0">
                <a:latin typeface="Dotum"/>
                <a:cs typeface="Dotum"/>
              </a:rPr>
              <a:t> go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step </a:t>
            </a:r>
            <a:r>
              <a:rPr sz="2400" spc="50" dirty="0">
                <a:latin typeface="Dotum"/>
                <a:cs typeface="Dotum"/>
              </a:rPr>
              <a:t>further: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they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overlap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85" dirty="0">
                <a:latin typeface="Dotum"/>
                <a:cs typeface="Dotum"/>
              </a:rPr>
              <a:t>TLB</a:t>
            </a:r>
            <a:r>
              <a:rPr sz="2400" spc="-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lookup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cache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access.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Works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65" dirty="0">
                <a:latin typeface="Dotum"/>
                <a:cs typeface="Dotum"/>
              </a:rPr>
              <a:t>because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offset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available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early</a:t>
            </a:r>
            <a:endParaRPr sz="20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8548" y="1140564"/>
            <a:ext cx="145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563C1"/>
                </a:solidFill>
                <a:latin typeface="Times New Roman"/>
                <a:cs typeface="Times New Roman"/>
              </a:rPr>
              <a:t>Virtual</a:t>
            </a:r>
            <a:r>
              <a:rPr sz="1800" spc="-4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563C1"/>
                </a:solidFill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776744" y="2416914"/>
          <a:ext cx="1701800" cy="1370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marL="197485">
                        <a:lnSpc>
                          <a:spcPts val="1510"/>
                        </a:lnSpc>
                      </a:pPr>
                      <a:r>
                        <a:rPr sz="1800" i="1" dirty="0">
                          <a:solidFill>
                            <a:srgbClr val="0563C1"/>
                          </a:solidFill>
                          <a:latin typeface="Times New Roman"/>
                          <a:cs typeface="Times New Roman"/>
                        </a:rPr>
                        <a:t>TLB</a:t>
                      </a:r>
                      <a:r>
                        <a:rPr sz="1800" i="1" spc="-10" dirty="0">
                          <a:solidFill>
                            <a:srgbClr val="0563C1"/>
                          </a:solidFill>
                          <a:latin typeface="Times New Roman"/>
                          <a:cs typeface="Times New Roman"/>
                        </a:rPr>
                        <a:t> Lookup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V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14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Access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ts val="146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Rights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solidFill>
                            <a:srgbClr val="4472C4"/>
                          </a:solidFill>
                          <a:latin typeface="Times New Roman"/>
                          <a:cs typeface="Times New Roman"/>
                        </a:rPr>
                        <a:t>PA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56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7205244" y="2010514"/>
            <a:ext cx="571500" cy="1155700"/>
            <a:chOff x="7205244" y="2010514"/>
            <a:chExt cx="571500" cy="1155700"/>
          </a:xfrm>
        </p:grpSpPr>
        <p:sp>
          <p:nvSpPr>
            <p:cNvPr id="9" name="object 9"/>
            <p:cNvSpPr/>
            <p:nvPr/>
          </p:nvSpPr>
          <p:spPr>
            <a:xfrm>
              <a:off x="7217944" y="2010514"/>
              <a:ext cx="0" cy="1104900"/>
            </a:xfrm>
            <a:custGeom>
              <a:avLst/>
              <a:gdLst/>
              <a:ahLst/>
              <a:cxnLst/>
              <a:rect l="l" t="t" r="r" b="b"/>
              <a:pathLst>
                <a:path h="1104900">
                  <a:moveTo>
                    <a:pt x="0" y="0"/>
                  </a:moveTo>
                  <a:lnTo>
                    <a:pt x="1" y="11049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0644" y="3090015"/>
              <a:ext cx="546100" cy="76200"/>
            </a:xfrm>
            <a:custGeom>
              <a:avLst/>
              <a:gdLst/>
              <a:ahLst/>
              <a:cxnLst/>
              <a:rect l="l" t="t" r="r" b="b"/>
              <a:pathLst>
                <a:path w="546100" h="76200">
                  <a:moveTo>
                    <a:pt x="469900" y="50799"/>
                  </a:moveTo>
                  <a:lnTo>
                    <a:pt x="469900" y="76200"/>
                  </a:lnTo>
                  <a:lnTo>
                    <a:pt x="520700" y="50800"/>
                  </a:lnTo>
                  <a:lnTo>
                    <a:pt x="469900" y="50799"/>
                  </a:lnTo>
                  <a:close/>
                </a:path>
                <a:path w="546100" h="76200">
                  <a:moveTo>
                    <a:pt x="469900" y="25399"/>
                  </a:moveTo>
                  <a:lnTo>
                    <a:pt x="469900" y="50799"/>
                  </a:lnTo>
                  <a:lnTo>
                    <a:pt x="482600" y="50800"/>
                  </a:lnTo>
                  <a:lnTo>
                    <a:pt x="482600" y="25400"/>
                  </a:lnTo>
                  <a:lnTo>
                    <a:pt x="469900" y="25399"/>
                  </a:lnTo>
                  <a:close/>
                </a:path>
                <a:path w="546100" h="76200">
                  <a:moveTo>
                    <a:pt x="469900" y="0"/>
                  </a:moveTo>
                  <a:lnTo>
                    <a:pt x="469900" y="25399"/>
                  </a:lnTo>
                  <a:lnTo>
                    <a:pt x="482600" y="25400"/>
                  </a:lnTo>
                  <a:lnTo>
                    <a:pt x="482600" y="50800"/>
                  </a:lnTo>
                  <a:lnTo>
                    <a:pt x="520702" y="50798"/>
                  </a:lnTo>
                  <a:lnTo>
                    <a:pt x="546100" y="38100"/>
                  </a:lnTo>
                  <a:lnTo>
                    <a:pt x="469900" y="0"/>
                  </a:lnTo>
                  <a:close/>
                </a:path>
                <a:path w="546100" h="76200">
                  <a:moveTo>
                    <a:pt x="0" y="25398"/>
                  </a:moveTo>
                  <a:lnTo>
                    <a:pt x="0" y="50798"/>
                  </a:lnTo>
                  <a:lnTo>
                    <a:pt x="469900" y="50799"/>
                  </a:lnTo>
                  <a:lnTo>
                    <a:pt x="469900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48044" y="1705714"/>
            <a:ext cx="1485900" cy="279400"/>
          </a:xfrm>
          <a:prstGeom prst="rect">
            <a:avLst/>
          </a:prstGeom>
          <a:ln w="2540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2110"/>
              </a:lnSpc>
            </a:pPr>
            <a:r>
              <a:rPr sz="1800" dirty="0">
                <a:solidFill>
                  <a:srgbClr val="4472C4"/>
                </a:solidFill>
                <a:latin typeface="Times New Roman"/>
                <a:cs typeface="Times New Roman"/>
              </a:rPr>
              <a:t>V</a:t>
            </a:r>
            <a:r>
              <a:rPr sz="1800" spc="-35" dirty="0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72C4"/>
                </a:solidFill>
                <a:latin typeface="Times New Roman"/>
                <a:cs typeface="Times New Roman"/>
              </a:rPr>
              <a:t>page </a:t>
            </a:r>
            <a:r>
              <a:rPr sz="1800" spc="-25" dirty="0">
                <a:solidFill>
                  <a:srgbClr val="4472C4"/>
                </a:solidFill>
                <a:latin typeface="Times New Roman"/>
                <a:cs typeface="Times New Roman"/>
              </a:rPr>
              <a:t>no.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3945" y="1705714"/>
            <a:ext cx="1054100" cy="2794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ts val="2110"/>
              </a:lnSpc>
            </a:pPr>
            <a:r>
              <a:rPr sz="1800" spc="-10" dirty="0">
                <a:latin typeface="Times New Roman"/>
                <a:cs typeface="Times New Roman"/>
              </a:rPr>
              <a:t>offset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35148" y="141996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932444" y="1527915"/>
            <a:ext cx="355600" cy="76200"/>
          </a:xfrm>
          <a:custGeom>
            <a:avLst/>
            <a:gdLst/>
            <a:ahLst/>
            <a:cxnLst/>
            <a:rect l="l" t="t" r="r" b="b"/>
            <a:pathLst>
              <a:path w="355600" h="76200">
                <a:moveTo>
                  <a:pt x="279400" y="50799"/>
                </a:moveTo>
                <a:lnTo>
                  <a:pt x="279400" y="76200"/>
                </a:lnTo>
                <a:lnTo>
                  <a:pt x="330200" y="50800"/>
                </a:lnTo>
                <a:lnTo>
                  <a:pt x="279400" y="50799"/>
                </a:lnTo>
                <a:close/>
              </a:path>
              <a:path w="355600" h="76200">
                <a:moveTo>
                  <a:pt x="279400" y="25399"/>
                </a:moveTo>
                <a:lnTo>
                  <a:pt x="279400" y="50799"/>
                </a:lnTo>
                <a:lnTo>
                  <a:pt x="292100" y="50800"/>
                </a:lnTo>
                <a:lnTo>
                  <a:pt x="292100" y="25400"/>
                </a:lnTo>
                <a:lnTo>
                  <a:pt x="279400" y="25399"/>
                </a:lnTo>
                <a:close/>
              </a:path>
              <a:path w="355600" h="76200">
                <a:moveTo>
                  <a:pt x="279400" y="0"/>
                </a:moveTo>
                <a:lnTo>
                  <a:pt x="279400" y="25399"/>
                </a:lnTo>
                <a:lnTo>
                  <a:pt x="292100" y="25400"/>
                </a:lnTo>
                <a:lnTo>
                  <a:pt x="292100" y="50800"/>
                </a:lnTo>
                <a:lnTo>
                  <a:pt x="330202" y="50798"/>
                </a:lnTo>
                <a:lnTo>
                  <a:pt x="355600" y="38100"/>
                </a:lnTo>
                <a:lnTo>
                  <a:pt x="279400" y="0"/>
                </a:lnTo>
                <a:close/>
              </a:path>
              <a:path w="355600" h="76200">
                <a:moveTo>
                  <a:pt x="0" y="25398"/>
                </a:moveTo>
                <a:lnTo>
                  <a:pt x="0" y="50798"/>
                </a:lnTo>
                <a:lnTo>
                  <a:pt x="279400" y="50799"/>
                </a:lnTo>
                <a:lnTo>
                  <a:pt x="27940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1244" y="1540615"/>
            <a:ext cx="444500" cy="76200"/>
          </a:xfrm>
          <a:custGeom>
            <a:avLst/>
            <a:gdLst/>
            <a:ahLst/>
            <a:cxnLst/>
            <a:rect l="l" t="t" r="r" b="b"/>
            <a:pathLst>
              <a:path w="4445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444500" h="76200">
                <a:moveTo>
                  <a:pt x="76200" y="25399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444500" h="76200">
                <a:moveTo>
                  <a:pt x="76200" y="50799"/>
                </a:moveTo>
                <a:lnTo>
                  <a:pt x="63500" y="50800"/>
                </a:lnTo>
                <a:lnTo>
                  <a:pt x="76200" y="50800"/>
                </a:lnTo>
                <a:close/>
              </a:path>
              <a:path w="444500" h="76200">
                <a:moveTo>
                  <a:pt x="444500" y="25398"/>
                </a:moveTo>
                <a:lnTo>
                  <a:pt x="76200" y="25399"/>
                </a:lnTo>
                <a:lnTo>
                  <a:pt x="76200" y="50799"/>
                </a:lnTo>
                <a:lnTo>
                  <a:pt x="444500" y="50798"/>
                </a:lnTo>
                <a:lnTo>
                  <a:pt x="44450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61344" y="4379064"/>
            <a:ext cx="355600" cy="76200"/>
          </a:xfrm>
          <a:custGeom>
            <a:avLst/>
            <a:gdLst/>
            <a:ahLst/>
            <a:cxnLst/>
            <a:rect l="l" t="t" r="r" b="b"/>
            <a:pathLst>
              <a:path w="355600" h="76200">
                <a:moveTo>
                  <a:pt x="279400" y="0"/>
                </a:moveTo>
                <a:lnTo>
                  <a:pt x="279400" y="76200"/>
                </a:lnTo>
                <a:lnTo>
                  <a:pt x="330201" y="50800"/>
                </a:lnTo>
                <a:lnTo>
                  <a:pt x="292100" y="50800"/>
                </a:lnTo>
                <a:lnTo>
                  <a:pt x="292100" y="25400"/>
                </a:lnTo>
                <a:lnTo>
                  <a:pt x="330198" y="25400"/>
                </a:lnTo>
                <a:lnTo>
                  <a:pt x="279400" y="0"/>
                </a:lnTo>
                <a:close/>
              </a:path>
              <a:path w="355600" h="76200">
                <a:moveTo>
                  <a:pt x="2794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279400" y="50800"/>
                </a:lnTo>
                <a:lnTo>
                  <a:pt x="279400" y="25400"/>
                </a:lnTo>
                <a:close/>
              </a:path>
              <a:path w="355600" h="76200">
                <a:moveTo>
                  <a:pt x="330198" y="25400"/>
                </a:moveTo>
                <a:lnTo>
                  <a:pt x="292100" y="25400"/>
                </a:lnTo>
                <a:lnTo>
                  <a:pt x="292100" y="50800"/>
                </a:lnTo>
                <a:lnTo>
                  <a:pt x="330201" y="50800"/>
                </a:lnTo>
                <a:lnTo>
                  <a:pt x="355600" y="38101"/>
                </a:lnTo>
                <a:lnTo>
                  <a:pt x="330198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50144" y="4391764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76200" y="0"/>
                </a:moveTo>
                <a:lnTo>
                  <a:pt x="0" y="38101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431800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431800" h="76200">
                <a:moveTo>
                  <a:pt x="431800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431800" y="50800"/>
                </a:lnTo>
                <a:lnTo>
                  <a:pt x="4318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754644" y="1997814"/>
            <a:ext cx="3155950" cy="2298700"/>
            <a:chOff x="8754644" y="1997814"/>
            <a:chExt cx="3155950" cy="2298700"/>
          </a:xfrm>
        </p:grpSpPr>
        <p:sp>
          <p:nvSpPr>
            <p:cNvPr id="19" name="object 19"/>
            <p:cNvSpPr/>
            <p:nvPr/>
          </p:nvSpPr>
          <p:spPr>
            <a:xfrm>
              <a:off x="8767344" y="1997814"/>
              <a:ext cx="0" cy="177800"/>
            </a:xfrm>
            <a:custGeom>
              <a:avLst/>
              <a:gdLst/>
              <a:ahLst/>
              <a:cxnLst/>
              <a:rect l="l" t="t" r="r" b="b"/>
              <a:pathLst>
                <a:path h="177800">
                  <a:moveTo>
                    <a:pt x="0" y="0"/>
                  </a:moveTo>
                  <a:lnTo>
                    <a:pt x="1" y="177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80044" y="2169264"/>
              <a:ext cx="2520950" cy="19050"/>
            </a:xfrm>
            <a:custGeom>
              <a:avLst/>
              <a:gdLst/>
              <a:ahLst/>
              <a:cxnLst/>
              <a:rect l="l" t="t" r="r" b="b"/>
              <a:pathLst>
                <a:path w="2520950" h="19050">
                  <a:moveTo>
                    <a:pt x="0" y="19050"/>
                  </a:moveTo>
                  <a:lnTo>
                    <a:pt x="25209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62896" y="2169264"/>
              <a:ext cx="76200" cy="1828800"/>
            </a:xfrm>
            <a:custGeom>
              <a:avLst/>
              <a:gdLst/>
              <a:ahLst/>
              <a:cxnLst/>
              <a:rect l="l" t="t" r="r" b="b"/>
              <a:pathLst>
                <a:path w="76200" h="1828800">
                  <a:moveTo>
                    <a:pt x="25399" y="1752600"/>
                  </a:moveTo>
                  <a:lnTo>
                    <a:pt x="0" y="1752600"/>
                  </a:lnTo>
                  <a:lnTo>
                    <a:pt x="38100" y="1828800"/>
                  </a:lnTo>
                  <a:lnTo>
                    <a:pt x="69848" y="1765302"/>
                  </a:lnTo>
                  <a:lnTo>
                    <a:pt x="25400" y="1765302"/>
                  </a:lnTo>
                  <a:lnTo>
                    <a:pt x="25399" y="1752600"/>
                  </a:lnTo>
                  <a:close/>
                </a:path>
                <a:path w="76200" h="1828800">
                  <a:moveTo>
                    <a:pt x="50798" y="0"/>
                  </a:moveTo>
                  <a:lnTo>
                    <a:pt x="25398" y="0"/>
                  </a:lnTo>
                  <a:lnTo>
                    <a:pt x="25400" y="1765302"/>
                  </a:lnTo>
                  <a:lnTo>
                    <a:pt x="50800" y="1765302"/>
                  </a:lnTo>
                  <a:lnTo>
                    <a:pt x="50798" y="0"/>
                  </a:lnTo>
                  <a:close/>
                </a:path>
                <a:path w="76200" h="1828800">
                  <a:moveTo>
                    <a:pt x="76200" y="1752600"/>
                  </a:moveTo>
                  <a:lnTo>
                    <a:pt x="50799" y="1752600"/>
                  </a:lnTo>
                  <a:lnTo>
                    <a:pt x="50800" y="1765302"/>
                  </a:lnTo>
                  <a:lnTo>
                    <a:pt x="69848" y="1765302"/>
                  </a:lnTo>
                  <a:lnTo>
                    <a:pt x="76200" y="175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57894" y="4004414"/>
              <a:ext cx="2540000" cy="279400"/>
            </a:xfrm>
            <a:custGeom>
              <a:avLst/>
              <a:gdLst/>
              <a:ahLst/>
              <a:cxnLst/>
              <a:rect l="l" t="t" r="r" b="b"/>
              <a:pathLst>
                <a:path w="2540000" h="279400">
                  <a:moveTo>
                    <a:pt x="0" y="0"/>
                  </a:moveTo>
                  <a:lnTo>
                    <a:pt x="2540000" y="0"/>
                  </a:lnTo>
                  <a:lnTo>
                    <a:pt x="25400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43794" y="4004414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75369" y="3148751"/>
              <a:ext cx="652780" cy="852805"/>
            </a:xfrm>
            <a:custGeom>
              <a:avLst/>
              <a:gdLst/>
              <a:ahLst/>
              <a:cxnLst/>
              <a:rect l="l" t="t" r="r" b="b"/>
              <a:pathLst>
                <a:path w="652779" h="852804">
                  <a:moveTo>
                    <a:pt x="595312" y="766762"/>
                  </a:moveTo>
                  <a:lnTo>
                    <a:pt x="566737" y="766762"/>
                  </a:lnTo>
                  <a:lnTo>
                    <a:pt x="609600" y="852487"/>
                  </a:lnTo>
                  <a:lnTo>
                    <a:pt x="645318" y="781050"/>
                  </a:lnTo>
                  <a:lnTo>
                    <a:pt x="595312" y="781050"/>
                  </a:lnTo>
                  <a:lnTo>
                    <a:pt x="595312" y="766762"/>
                  </a:lnTo>
                  <a:close/>
                </a:path>
                <a:path w="652779" h="852804">
                  <a:moveTo>
                    <a:pt x="595312" y="14287"/>
                  </a:moveTo>
                  <a:lnTo>
                    <a:pt x="595312" y="781050"/>
                  </a:lnTo>
                  <a:lnTo>
                    <a:pt x="623887" y="781050"/>
                  </a:lnTo>
                  <a:lnTo>
                    <a:pt x="623887" y="28575"/>
                  </a:lnTo>
                  <a:lnTo>
                    <a:pt x="609600" y="28575"/>
                  </a:lnTo>
                  <a:lnTo>
                    <a:pt x="595312" y="14287"/>
                  </a:lnTo>
                  <a:close/>
                </a:path>
                <a:path w="652779" h="852804">
                  <a:moveTo>
                    <a:pt x="652462" y="766762"/>
                  </a:moveTo>
                  <a:lnTo>
                    <a:pt x="623887" y="766762"/>
                  </a:lnTo>
                  <a:lnTo>
                    <a:pt x="623887" y="781050"/>
                  </a:lnTo>
                  <a:lnTo>
                    <a:pt x="645318" y="781050"/>
                  </a:lnTo>
                  <a:lnTo>
                    <a:pt x="652462" y="766762"/>
                  </a:lnTo>
                  <a:close/>
                </a:path>
                <a:path w="652779" h="852804">
                  <a:moveTo>
                    <a:pt x="61749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95312" y="28575"/>
                  </a:lnTo>
                  <a:lnTo>
                    <a:pt x="595312" y="14287"/>
                  </a:lnTo>
                  <a:lnTo>
                    <a:pt x="623887" y="14287"/>
                  </a:lnTo>
                  <a:lnTo>
                    <a:pt x="623887" y="6396"/>
                  </a:lnTo>
                  <a:lnTo>
                    <a:pt x="617490" y="0"/>
                  </a:lnTo>
                  <a:close/>
                </a:path>
                <a:path w="652779" h="852804">
                  <a:moveTo>
                    <a:pt x="623887" y="14287"/>
                  </a:moveTo>
                  <a:lnTo>
                    <a:pt x="595312" y="14287"/>
                  </a:lnTo>
                  <a:lnTo>
                    <a:pt x="609600" y="28575"/>
                  </a:lnTo>
                  <a:lnTo>
                    <a:pt x="623887" y="28575"/>
                  </a:lnTo>
                  <a:lnTo>
                    <a:pt x="623887" y="14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17786" y="3985364"/>
            <a:ext cx="2269490" cy="96011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857375" marR="5080" indent="-1844675">
              <a:lnSpc>
                <a:spcPct val="104200"/>
              </a:lnSpc>
              <a:spcBef>
                <a:spcPts val="10"/>
              </a:spcBef>
              <a:tabLst>
                <a:tab pos="1739264" algn="l"/>
              </a:tabLst>
            </a:pPr>
            <a:r>
              <a:rPr sz="1800" dirty="0">
                <a:solidFill>
                  <a:srgbClr val="4472C4"/>
                </a:solidFill>
                <a:latin typeface="Times New Roman"/>
                <a:cs typeface="Times New Roman"/>
              </a:rPr>
              <a:t>P</a:t>
            </a:r>
            <a:r>
              <a:rPr sz="1800" spc="-70" dirty="0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72C4"/>
                </a:solidFill>
                <a:latin typeface="Times New Roman"/>
                <a:cs typeface="Times New Roman"/>
              </a:rPr>
              <a:t>page </a:t>
            </a:r>
            <a:r>
              <a:rPr sz="1800" spc="-25" dirty="0">
                <a:solidFill>
                  <a:srgbClr val="4472C4"/>
                </a:solidFill>
                <a:latin typeface="Times New Roman"/>
                <a:cs typeface="Times New Roman"/>
              </a:rPr>
              <a:t>no.</a:t>
            </a:r>
            <a:r>
              <a:rPr sz="1800" dirty="0">
                <a:solidFill>
                  <a:srgbClr val="4472C4"/>
                </a:solidFill>
                <a:latin typeface="Times New Roman"/>
                <a:cs typeface="Times New Roman"/>
              </a:rPr>
              <a:t>	</a:t>
            </a:r>
            <a:r>
              <a:rPr sz="1800" spc="-20" dirty="0">
                <a:latin typeface="Times New Roman"/>
                <a:cs typeface="Times New Roman"/>
              </a:rPr>
              <a:t>offset </a:t>
            </a:r>
            <a:r>
              <a:rPr sz="1800" spc="-25" dirty="0"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790"/>
              </a:spcBef>
            </a:pPr>
            <a:r>
              <a:rPr sz="1800" spc="-10" dirty="0">
                <a:solidFill>
                  <a:srgbClr val="0563C1"/>
                </a:solidFill>
                <a:latin typeface="Times New Roman"/>
                <a:cs typeface="Times New Roman"/>
              </a:rPr>
              <a:t>Physical</a:t>
            </a:r>
            <a:r>
              <a:rPr sz="1800" spc="-35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563C1"/>
                </a:solidFill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Overlapping</a:t>
            </a:r>
            <a:r>
              <a:rPr spc="-105" dirty="0"/>
              <a:t> </a:t>
            </a:r>
            <a:r>
              <a:rPr dirty="0"/>
              <a:t>TLB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dirty="0"/>
              <a:t>Cache</a:t>
            </a:r>
            <a:r>
              <a:rPr spc="-290" dirty="0"/>
              <a:t> </a:t>
            </a:r>
            <a:r>
              <a:rPr dirty="0"/>
              <a:t>Access</a:t>
            </a:r>
            <a:r>
              <a:rPr spc="-20" dirty="0"/>
              <a:t> </a:t>
            </a:r>
            <a:r>
              <a:rPr spc="-10" dirty="0"/>
              <a:t>(1/2)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298555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0" dirty="0">
                <a:latin typeface="Gulim"/>
                <a:cs typeface="Gulim"/>
              </a:rPr>
              <a:t>Main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idea: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Offset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virtual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address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exactly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covers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20" dirty="0">
                <a:latin typeface="Dotum"/>
                <a:cs typeface="Dotum"/>
              </a:rPr>
              <a:t>“cache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index”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“byte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select”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Thus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can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select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cached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byte(s)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parallel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perform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address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translation</a:t>
            </a:r>
            <a:endParaRPr sz="2400">
              <a:latin typeface="Dotum"/>
              <a:cs typeface="Dot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5600" y="4506272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1600200" y="0"/>
                </a:moveTo>
                <a:lnTo>
                  <a:pt x="0" y="0"/>
                </a:lnTo>
                <a:lnTo>
                  <a:pt x="0" y="304799"/>
                </a:lnTo>
                <a:lnTo>
                  <a:pt x="1600200" y="304799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416550" y="3725223"/>
          <a:ext cx="3543300" cy="1066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88900">
                        <a:lnSpc>
                          <a:spcPts val="191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Page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#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Offset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ysDash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ysDash"/>
                    </a:lnL>
                    <a:lnR w="19050">
                      <a:solidFill>
                        <a:srgbClr val="000000"/>
                      </a:solidFill>
                      <a:prstDash val="sysDash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67970">
                        <a:lnSpc>
                          <a:spcPts val="19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tag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page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#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byte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79337" y="3687122"/>
            <a:ext cx="181483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virtual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physical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address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Overlapping</a:t>
            </a:r>
            <a:r>
              <a:rPr spc="-105" dirty="0"/>
              <a:t> </a:t>
            </a:r>
            <a:r>
              <a:rPr dirty="0"/>
              <a:t>TLB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dirty="0"/>
              <a:t>Cache</a:t>
            </a:r>
            <a:r>
              <a:rPr spc="-290" dirty="0"/>
              <a:t> </a:t>
            </a:r>
            <a:r>
              <a:rPr dirty="0"/>
              <a:t>Access</a:t>
            </a:r>
            <a:r>
              <a:rPr spc="-20" dirty="0"/>
              <a:t> </a:t>
            </a:r>
            <a:r>
              <a:rPr spc="-10" dirty="0"/>
              <a:t>(1/2)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7702550" cy="18288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Here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105" dirty="0">
                <a:latin typeface="Gulim"/>
                <a:cs typeface="Gulim"/>
              </a:rPr>
              <a:t>how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this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might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95" dirty="0">
                <a:latin typeface="Gulim"/>
                <a:cs typeface="Gulim"/>
              </a:rPr>
              <a:t>work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114" dirty="0">
                <a:latin typeface="Gulim"/>
                <a:cs typeface="Gulim"/>
              </a:rPr>
              <a:t>with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4K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cache: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solidFill>
                  <a:srgbClr val="4472C4"/>
                </a:solidFill>
                <a:latin typeface="Gulim"/>
                <a:cs typeface="Gulim"/>
              </a:rPr>
              <a:t>What</a:t>
            </a:r>
            <a:r>
              <a:rPr sz="2800" spc="-135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dirty="0">
                <a:solidFill>
                  <a:srgbClr val="4472C4"/>
                </a:solidFill>
                <a:latin typeface="Gulim"/>
                <a:cs typeface="Gulim"/>
              </a:rPr>
              <a:t>if</a:t>
            </a:r>
            <a:r>
              <a:rPr sz="2800" spc="-130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-120" dirty="0">
                <a:solidFill>
                  <a:srgbClr val="4472C4"/>
                </a:solidFill>
                <a:latin typeface="Gulim"/>
                <a:cs typeface="Gulim"/>
              </a:rPr>
              <a:t>cache</a:t>
            </a:r>
            <a:r>
              <a:rPr sz="2800" spc="-130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-114" dirty="0">
                <a:solidFill>
                  <a:srgbClr val="4472C4"/>
                </a:solidFill>
                <a:latin typeface="Gulim"/>
                <a:cs typeface="Gulim"/>
              </a:rPr>
              <a:t>size</a:t>
            </a:r>
            <a:r>
              <a:rPr sz="2800" spc="-125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-155" dirty="0">
                <a:solidFill>
                  <a:srgbClr val="4472C4"/>
                </a:solidFill>
                <a:latin typeface="Gulim"/>
                <a:cs typeface="Gulim"/>
              </a:rPr>
              <a:t>is</a:t>
            </a:r>
            <a:r>
              <a:rPr sz="2800" spc="-125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-70" dirty="0">
                <a:solidFill>
                  <a:srgbClr val="4472C4"/>
                </a:solidFill>
                <a:latin typeface="Gulim"/>
                <a:cs typeface="Gulim"/>
              </a:rPr>
              <a:t>increased</a:t>
            </a:r>
            <a:r>
              <a:rPr sz="2800" spc="-130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60" dirty="0">
                <a:solidFill>
                  <a:srgbClr val="4472C4"/>
                </a:solidFill>
                <a:latin typeface="Gulim"/>
                <a:cs typeface="Gulim"/>
              </a:rPr>
              <a:t>to</a:t>
            </a:r>
            <a:r>
              <a:rPr sz="2800" spc="-125" dirty="0">
                <a:solidFill>
                  <a:srgbClr val="4472C4"/>
                </a:solidFill>
                <a:latin typeface="Gulim"/>
                <a:cs typeface="Gulim"/>
              </a:rPr>
              <a:t> </a:t>
            </a:r>
            <a:r>
              <a:rPr sz="2800" spc="-20" dirty="0">
                <a:solidFill>
                  <a:srgbClr val="4472C4"/>
                </a:solidFill>
                <a:latin typeface="Gulim"/>
                <a:cs typeface="Gulim"/>
              </a:rPr>
              <a:t>8KB?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Overlap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not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complete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Need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something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else.</a:t>
            </a:r>
            <a:endParaRPr sz="24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7025" y="3199855"/>
            <a:ext cx="1498600" cy="1485900"/>
          </a:xfrm>
          <a:prstGeom prst="rect">
            <a:avLst/>
          </a:prstGeom>
          <a:solidFill>
            <a:srgbClr val="FF96DA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TLB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7475" y="3161755"/>
            <a:ext cx="1930400" cy="1574800"/>
          </a:xfrm>
          <a:custGeom>
            <a:avLst/>
            <a:gdLst/>
            <a:ahLst/>
            <a:cxnLst/>
            <a:rect l="l" t="t" r="r" b="b"/>
            <a:pathLst>
              <a:path w="1930400" h="1574800">
                <a:moveTo>
                  <a:pt x="1930400" y="0"/>
                </a:moveTo>
                <a:lnTo>
                  <a:pt x="0" y="0"/>
                </a:lnTo>
                <a:lnTo>
                  <a:pt x="0" y="1574800"/>
                </a:lnTo>
                <a:lnTo>
                  <a:pt x="1930400" y="1574800"/>
                </a:lnTo>
                <a:lnTo>
                  <a:pt x="1930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36954" y="4406354"/>
            <a:ext cx="72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075" algn="l"/>
              </a:tabLst>
            </a:pPr>
            <a:r>
              <a:rPr sz="1800" spc="-25" dirty="0">
                <a:latin typeface="Times New Roman"/>
                <a:cs typeface="Times New Roman"/>
              </a:rPr>
              <a:t>10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7475" y="3161755"/>
            <a:ext cx="1930400" cy="1574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8763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4K </a:t>
            </a:r>
            <a:r>
              <a:rPr sz="1800" spc="-10" dirty="0">
                <a:latin typeface="Times New Roman"/>
                <a:cs typeface="Times New Roman"/>
              </a:rPr>
              <a:t>Cache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60007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4 </a:t>
            </a:r>
            <a:r>
              <a:rPr sz="1800" spc="-10" dirty="0">
                <a:latin typeface="Times New Roman"/>
                <a:cs typeface="Times New Roman"/>
              </a:rPr>
              <a:t>bytes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0670" y="3872966"/>
            <a:ext cx="2997200" cy="749300"/>
          </a:xfrm>
          <a:custGeom>
            <a:avLst/>
            <a:gdLst/>
            <a:ahLst/>
            <a:cxnLst/>
            <a:rect l="l" t="t" r="r" b="b"/>
            <a:pathLst>
              <a:path w="2997200" h="749300">
                <a:moveTo>
                  <a:pt x="1054100" y="38100"/>
                </a:moveTo>
                <a:lnTo>
                  <a:pt x="977900" y="0"/>
                </a:lnTo>
                <a:lnTo>
                  <a:pt x="977900" y="31750"/>
                </a:lnTo>
                <a:lnTo>
                  <a:pt x="0" y="31750"/>
                </a:lnTo>
                <a:lnTo>
                  <a:pt x="0" y="44450"/>
                </a:lnTo>
                <a:lnTo>
                  <a:pt x="977900" y="44450"/>
                </a:lnTo>
                <a:lnTo>
                  <a:pt x="977900" y="76200"/>
                </a:lnTo>
                <a:lnTo>
                  <a:pt x="1041400" y="44450"/>
                </a:lnTo>
                <a:lnTo>
                  <a:pt x="1054100" y="38100"/>
                </a:lnTo>
                <a:close/>
              </a:path>
              <a:path w="2997200" h="749300">
                <a:moveTo>
                  <a:pt x="1612900" y="704850"/>
                </a:moveTo>
                <a:lnTo>
                  <a:pt x="1130300" y="704850"/>
                </a:lnTo>
                <a:lnTo>
                  <a:pt x="1130300" y="673100"/>
                </a:lnTo>
                <a:lnTo>
                  <a:pt x="1054100" y="711200"/>
                </a:lnTo>
                <a:lnTo>
                  <a:pt x="1130300" y="749300"/>
                </a:lnTo>
                <a:lnTo>
                  <a:pt x="1130300" y="717550"/>
                </a:lnTo>
                <a:lnTo>
                  <a:pt x="1612900" y="717550"/>
                </a:lnTo>
                <a:lnTo>
                  <a:pt x="1612900" y="704850"/>
                </a:lnTo>
                <a:close/>
              </a:path>
              <a:path w="2997200" h="749300">
                <a:moveTo>
                  <a:pt x="2997200" y="711200"/>
                </a:moveTo>
                <a:lnTo>
                  <a:pt x="2921000" y="673100"/>
                </a:lnTo>
                <a:lnTo>
                  <a:pt x="2921000" y="704850"/>
                </a:lnTo>
                <a:lnTo>
                  <a:pt x="2444750" y="704850"/>
                </a:lnTo>
                <a:lnTo>
                  <a:pt x="2444750" y="717550"/>
                </a:lnTo>
                <a:lnTo>
                  <a:pt x="2921000" y="717550"/>
                </a:lnTo>
                <a:lnTo>
                  <a:pt x="2921000" y="749300"/>
                </a:lnTo>
                <a:lnTo>
                  <a:pt x="2984500" y="717550"/>
                </a:lnTo>
                <a:lnTo>
                  <a:pt x="2997200" y="711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48658" y="3631654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index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70925" y="4704805"/>
          <a:ext cx="2470150" cy="311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marL="101600">
                        <a:lnSpc>
                          <a:spcPts val="206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page 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#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ts val="2060"/>
                        </a:lnSpc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disp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86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00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9549907" y="3752304"/>
            <a:ext cx="36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 </a:t>
            </a:r>
            <a:r>
              <a:rPr sz="1800" spc="-50" dirty="0">
                <a:latin typeface="Times New Roman"/>
                <a:cs typeface="Times New Roman"/>
              </a:rPr>
              <a:t>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68376" y="3155405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44450" y="63500"/>
                </a:moveTo>
                <a:lnTo>
                  <a:pt x="31750" y="63500"/>
                </a:lnTo>
                <a:lnTo>
                  <a:pt x="31748" y="609599"/>
                </a:lnTo>
                <a:lnTo>
                  <a:pt x="44448" y="609599"/>
                </a:lnTo>
                <a:lnTo>
                  <a:pt x="44450" y="63500"/>
                </a:lnTo>
                <a:close/>
              </a:path>
              <a:path w="76200" h="609600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09600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68376" y="4025355"/>
            <a:ext cx="76200" cy="698500"/>
          </a:xfrm>
          <a:custGeom>
            <a:avLst/>
            <a:gdLst/>
            <a:ahLst/>
            <a:cxnLst/>
            <a:rect l="l" t="t" r="r" b="b"/>
            <a:pathLst>
              <a:path w="76200" h="698500">
                <a:moveTo>
                  <a:pt x="31749" y="622300"/>
                </a:moveTo>
                <a:lnTo>
                  <a:pt x="0" y="622300"/>
                </a:lnTo>
                <a:lnTo>
                  <a:pt x="38100" y="698500"/>
                </a:lnTo>
                <a:lnTo>
                  <a:pt x="69850" y="635000"/>
                </a:lnTo>
                <a:lnTo>
                  <a:pt x="31750" y="635000"/>
                </a:lnTo>
                <a:lnTo>
                  <a:pt x="31749" y="622300"/>
                </a:lnTo>
                <a:close/>
              </a:path>
              <a:path w="76200" h="698500">
                <a:moveTo>
                  <a:pt x="44448" y="0"/>
                </a:moveTo>
                <a:lnTo>
                  <a:pt x="31748" y="0"/>
                </a:lnTo>
                <a:lnTo>
                  <a:pt x="31750" y="635000"/>
                </a:lnTo>
                <a:lnTo>
                  <a:pt x="44450" y="635000"/>
                </a:lnTo>
                <a:lnTo>
                  <a:pt x="44448" y="0"/>
                </a:lnTo>
                <a:close/>
              </a:path>
              <a:path w="76200" h="698500">
                <a:moveTo>
                  <a:pt x="76200" y="622300"/>
                </a:moveTo>
                <a:lnTo>
                  <a:pt x="44449" y="622300"/>
                </a:lnTo>
                <a:lnTo>
                  <a:pt x="44450" y="635000"/>
                </a:lnTo>
                <a:lnTo>
                  <a:pt x="69850" y="635000"/>
                </a:lnTo>
                <a:lnTo>
                  <a:pt x="76200" y="622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98035" y="441905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20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75620" y="3860266"/>
            <a:ext cx="5105400" cy="2286000"/>
          </a:xfrm>
          <a:custGeom>
            <a:avLst/>
            <a:gdLst/>
            <a:ahLst/>
            <a:cxnLst/>
            <a:rect l="l" t="t" r="r" b="b"/>
            <a:pathLst>
              <a:path w="5105400" h="2286000">
                <a:moveTo>
                  <a:pt x="971550" y="31750"/>
                </a:moveTo>
                <a:lnTo>
                  <a:pt x="76200" y="31750"/>
                </a:ln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971550" y="44450"/>
                </a:lnTo>
                <a:lnTo>
                  <a:pt x="971550" y="31750"/>
                </a:lnTo>
                <a:close/>
              </a:path>
              <a:path w="5105400" h="2286000">
                <a:moveTo>
                  <a:pt x="5105400" y="2209800"/>
                </a:moveTo>
                <a:lnTo>
                  <a:pt x="5073650" y="2209800"/>
                </a:lnTo>
                <a:lnTo>
                  <a:pt x="5073650" y="889000"/>
                </a:lnTo>
                <a:lnTo>
                  <a:pt x="5060950" y="889000"/>
                </a:lnTo>
                <a:lnTo>
                  <a:pt x="5060950" y="2209800"/>
                </a:lnTo>
                <a:lnTo>
                  <a:pt x="5029200" y="2209800"/>
                </a:lnTo>
                <a:lnTo>
                  <a:pt x="5067300" y="2286000"/>
                </a:lnTo>
                <a:lnTo>
                  <a:pt x="5099050" y="2222500"/>
                </a:lnTo>
                <a:lnTo>
                  <a:pt x="5105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86614" y="3212554"/>
            <a:ext cx="660400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10" dirty="0">
                <a:latin typeface="Times New Roman"/>
                <a:cs typeface="Times New Roman"/>
              </a:rPr>
              <a:t>assoc lookup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4857" y="375865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46826" y="3161755"/>
            <a:ext cx="76200" cy="615950"/>
          </a:xfrm>
          <a:custGeom>
            <a:avLst/>
            <a:gdLst/>
            <a:ahLst/>
            <a:cxnLst/>
            <a:rect l="l" t="t" r="r" b="b"/>
            <a:pathLst>
              <a:path w="76200" h="615950">
                <a:moveTo>
                  <a:pt x="44450" y="63500"/>
                </a:moveTo>
                <a:lnTo>
                  <a:pt x="31750" y="63500"/>
                </a:lnTo>
                <a:lnTo>
                  <a:pt x="31748" y="615949"/>
                </a:lnTo>
                <a:lnTo>
                  <a:pt x="44448" y="615949"/>
                </a:lnTo>
                <a:lnTo>
                  <a:pt x="44450" y="63500"/>
                </a:lnTo>
                <a:close/>
              </a:path>
              <a:path w="76200" h="615950">
                <a:moveTo>
                  <a:pt x="38100" y="0"/>
                </a:moveTo>
                <a:lnTo>
                  <a:pt x="0" y="76200"/>
                </a:lnTo>
                <a:lnTo>
                  <a:pt x="31749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15950">
                <a:moveTo>
                  <a:pt x="69850" y="63500"/>
                </a:moveTo>
                <a:lnTo>
                  <a:pt x="44450" y="63500"/>
                </a:lnTo>
                <a:lnTo>
                  <a:pt x="4444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6826" y="4038055"/>
            <a:ext cx="76200" cy="698500"/>
          </a:xfrm>
          <a:custGeom>
            <a:avLst/>
            <a:gdLst/>
            <a:ahLst/>
            <a:cxnLst/>
            <a:rect l="l" t="t" r="r" b="b"/>
            <a:pathLst>
              <a:path w="76200" h="698500">
                <a:moveTo>
                  <a:pt x="31749" y="622300"/>
                </a:moveTo>
                <a:lnTo>
                  <a:pt x="0" y="622300"/>
                </a:lnTo>
                <a:lnTo>
                  <a:pt x="38100" y="698500"/>
                </a:lnTo>
                <a:lnTo>
                  <a:pt x="69850" y="635000"/>
                </a:lnTo>
                <a:lnTo>
                  <a:pt x="31750" y="635000"/>
                </a:lnTo>
                <a:lnTo>
                  <a:pt x="31749" y="622300"/>
                </a:lnTo>
                <a:close/>
              </a:path>
              <a:path w="76200" h="698500">
                <a:moveTo>
                  <a:pt x="44448" y="0"/>
                </a:moveTo>
                <a:lnTo>
                  <a:pt x="31748" y="0"/>
                </a:lnTo>
                <a:lnTo>
                  <a:pt x="31750" y="635000"/>
                </a:lnTo>
                <a:lnTo>
                  <a:pt x="44450" y="635000"/>
                </a:lnTo>
                <a:lnTo>
                  <a:pt x="44448" y="0"/>
                </a:lnTo>
                <a:close/>
              </a:path>
              <a:path w="76200" h="698500">
                <a:moveTo>
                  <a:pt x="76200" y="622300"/>
                </a:moveTo>
                <a:lnTo>
                  <a:pt x="44449" y="622300"/>
                </a:lnTo>
                <a:lnTo>
                  <a:pt x="44450" y="635000"/>
                </a:lnTo>
                <a:lnTo>
                  <a:pt x="69850" y="635000"/>
                </a:lnTo>
                <a:lnTo>
                  <a:pt x="76200" y="622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8476" y="4698455"/>
            <a:ext cx="76200" cy="1524000"/>
          </a:xfrm>
          <a:custGeom>
            <a:avLst/>
            <a:gdLst/>
            <a:ahLst/>
            <a:cxnLst/>
            <a:rect l="l" t="t" r="r" b="b"/>
            <a:pathLst>
              <a:path w="76200" h="1524000">
                <a:moveTo>
                  <a:pt x="31749" y="1447799"/>
                </a:moveTo>
                <a:lnTo>
                  <a:pt x="0" y="1447799"/>
                </a:lnTo>
                <a:lnTo>
                  <a:pt x="38100" y="1523999"/>
                </a:lnTo>
                <a:lnTo>
                  <a:pt x="69850" y="1460499"/>
                </a:lnTo>
                <a:lnTo>
                  <a:pt x="31750" y="1460499"/>
                </a:lnTo>
                <a:lnTo>
                  <a:pt x="31749" y="1447799"/>
                </a:lnTo>
                <a:close/>
              </a:path>
              <a:path w="76200" h="1524000">
                <a:moveTo>
                  <a:pt x="44448" y="0"/>
                </a:moveTo>
                <a:lnTo>
                  <a:pt x="31748" y="0"/>
                </a:lnTo>
                <a:lnTo>
                  <a:pt x="31750" y="1460499"/>
                </a:lnTo>
                <a:lnTo>
                  <a:pt x="44450" y="1460499"/>
                </a:lnTo>
                <a:lnTo>
                  <a:pt x="44448" y="0"/>
                </a:lnTo>
                <a:close/>
              </a:path>
              <a:path w="76200" h="1524000">
                <a:moveTo>
                  <a:pt x="76200" y="1447799"/>
                </a:moveTo>
                <a:lnTo>
                  <a:pt x="44449" y="1447799"/>
                </a:lnTo>
                <a:lnTo>
                  <a:pt x="44450" y="1460499"/>
                </a:lnTo>
                <a:lnTo>
                  <a:pt x="69850" y="1460499"/>
                </a:lnTo>
                <a:lnTo>
                  <a:pt x="76200" y="1447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96788" y="5035003"/>
            <a:ext cx="469900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20" dirty="0">
                <a:latin typeface="Times New Roman"/>
                <a:cs typeface="Times New Roman"/>
              </a:rPr>
              <a:t>Hit/ Miss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55703" y="5644603"/>
            <a:ext cx="283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Times New Roman"/>
                <a:cs typeface="Times New Roman"/>
              </a:rPr>
              <a:t>PA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59225" y="5631903"/>
            <a:ext cx="45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58087" y="5644603"/>
            <a:ext cx="469900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20" dirty="0">
                <a:latin typeface="Times New Roman"/>
                <a:cs typeface="Times New Roman"/>
              </a:rPr>
              <a:t>Hit/ Miss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72675" y="5670004"/>
            <a:ext cx="336550" cy="298450"/>
          </a:xfrm>
          <a:custGeom>
            <a:avLst/>
            <a:gdLst/>
            <a:ahLst/>
            <a:cxnLst/>
            <a:rect l="l" t="t" r="r" b="b"/>
            <a:pathLst>
              <a:path w="336550" h="298450">
                <a:moveTo>
                  <a:pt x="0" y="149225"/>
                </a:moveTo>
                <a:lnTo>
                  <a:pt x="8578" y="102058"/>
                </a:lnTo>
                <a:lnTo>
                  <a:pt x="32467" y="61094"/>
                </a:lnTo>
                <a:lnTo>
                  <a:pt x="68893" y="28791"/>
                </a:lnTo>
                <a:lnTo>
                  <a:pt x="115087" y="7607"/>
                </a:lnTo>
                <a:lnTo>
                  <a:pt x="168275" y="0"/>
                </a:lnTo>
                <a:lnTo>
                  <a:pt x="221462" y="7607"/>
                </a:lnTo>
                <a:lnTo>
                  <a:pt x="267656" y="28791"/>
                </a:lnTo>
                <a:lnTo>
                  <a:pt x="304082" y="61094"/>
                </a:lnTo>
                <a:lnTo>
                  <a:pt x="327971" y="102058"/>
                </a:lnTo>
                <a:lnTo>
                  <a:pt x="336550" y="149225"/>
                </a:lnTo>
                <a:lnTo>
                  <a:pt x="327971" y="196391"/>
                </a:lnTo>
                <a:lnTo>
                  <a:pt x="304082" y="237355"/>
                </a:lnTo>
                <a:lnTo>
                  <a:pt x="267656" y="269658"/>
                </a:lnTo>
                <a:lnTo>
                  <a:pt x="221462" y="290842"/>
                </a:lnTo>
                <a:lnTo>
                  <a:pt x="168275" y="298450"/>
                </a:lnTo>
                <a:lnTo>
                  <a:pt x="115087" y="290842"/>
                </a:lnTo>
                <a:lnTo>
                  <a:pt x="68893" y="269658"/>
                </a:lnTo>
                <a:lnTo>
                  <a:pt x="32467" y="237355"/>
                </a:lnTo>
                <a:lnTo>
                  <a:pt x="8578" y="196391"/>
                </a:lnTo>
                <a:lnTo>
                  <a:pt x="0" y="1492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01397" y="5657303"/>
            <a:ext cx="154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19904" y="3898355"/>
            <a:ext cx="3915410" cy="2324100"/>
            <a:chOff x="3919904" y="3898355"/>
            <a:chExt cx="3915410" cy="2324100"/>
          </a:xfrm>
        </p:grpSpPr>
        <p:sp>
          <p:nvSpPr>
            <p:cNvPr id="29" name="object 29"/>
            <p:cNvSpPr/>
            <p:nvPr/>
          </p:nvSpPr>
          <p:spPr>
            <a:xfrm>
              <a:off x="3919893" y="5193994"/>
              <a:ext cx="3915410" cy="587375"/>
            </a:xfrm>
            <a:custGeom>
              <a:avLst/>
              <a:gdLst/>
              <a:ahLst/>
              <a:cxnLst/>
              <a:rect l="l" t="t" r="r" b="b"/>
              <a:pathLst>
                <a:path w="3915409" h="587375">
                  <a:moveTo>
                    <a:pt x="2008327" y="571271"/>
                  </a:moveTo>
                  <a:lnTo>
                    <a:pt x="1996122" y="560158"/>
                  </a:lnTo>
                  <a:lnTo>
                    <a:pt x="1945309" y="513930"/>
                  </a:lnTo>
                  <a:lnTo>
                    <a:pt x="1936699" y="544499"/>
                  </a:lnTo>
                  <a:lnTo>
                    <a:pt x="3441" y="0"/>
                  </a:lnTo>
                  <a:lnTo>
                    <a:pt x="0" y="12230"/>
                  </a:lnTo>
                  <a:lnTo>
                    <a:pt x="1933257" y="556717"/>
                  </a:lnTo>
                  <a:lnTo>
                    <a:pt x="1924646" y="587286"/>
                  </a:lnTo>
                  <a:lnTo>
                    <a:pt x="2008327" y="571271"/>
                  </a:lnTo>
                  <a:close/>
                </a:path>
                <a:path w="3915409" h="587375">
                  <a:moveTo>
                    <a:pt x="3915168" y="37592"/>
                  </a:moveTo>
                  <a:lnTo>
                    <a:pt x="3911485" y="25438"/>
                  </a:lnTo>
                  <a:lnTo>
                    <a:pt x="2435009" y="473227"/>
                  </a:lnTo>
                  <a:lnTo>
                    <a:pt x="2425789" y="442836"/>
                  </a:lnTo>
                  <a:lnTo>
                    <a:pt x="2363927" y="501421"/>
                  </a:lnTo>
                  <a:lnTo>
                    <a:pt x="2447899" y="515759"/>
                  </a:lnTo>
                  <a:lnTo>
                    <a:pt x="2439809" y="489064"/>
                  </a:lnTo>
                  <a:lnTo>
                    <a:pt x="2438692" y="485381"/>
                  </a:lnTo>
                  <a:lnTo>
                    <a:pt x="3915168" y="37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2376" y="5981154"/>
              <a:ext cx="76200" cy="241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40825" y="3904705"/>
              <a:ext cx="0" cy="565150"/>
            </a:xfrm>
            <a:custGeom>
              <a:avLst/>
              <a:gdLst/>
              <a:ahLst/>
              <a:cxnLst/>
              <a:rect l="l" t="t" r="r" b="b"/>
              <a:pathLst>
                <a:path h="565150">
                  <a:moveTo>
                    <a:pt x="0" y="0"/>
                  </a:moveTo>
                  <a:lnTo>
                    <a:pt x="1" y="565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71389" y="5568403"/>
            <a:ext cx="283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Times New Roman"/>
                <a:cs typeface="Times New Roman"/>
              </a:rPr>
              <a:t>PA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77176" y="3904705"/>
            <a:ext cx="4540250" cy="1790700"/>
            <a:chOff x="3877176" y="3904705"/>
            <a:chExt cx="4540250" cy="1790700"/>
          </a:xfrm>
        </p:grpSpPr>
        <p:sp>
          <p:nvSpPr>
            <p:cNvPr id="34" name="object 34"/>
            <p:cNvSpPr/>
            <p:nvPr/>
          </p:nvSpPr>
          <p:spPr>
            <a:xfrm>
              <a:off x="3877170" y="4698466"/>
              <a:ext cx="3962400" cy="996950"/>
            </a:xfrm>
            <a:custGeom>
              <a:avLst/>
              <a:gdLst/>
              <a:ahLst/>
              <a:cxnLst/>
              <a:rect l="l" t="t" r="r" b="b"/>
              <a:pathLst>
                <a:path w="3962400" h="996950">
                  <a:moveTo>
                    <a:pt x="76200" y="844550"/>
                  </a:moveTo>
                  <a:lnTo>
                    <a:pt x="44450" y="844550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844550"/>
                  </a:lnTo>
                  <a:lnTo>
                    <a:pt x="0" y="844550"/>
                  </a:lnTo>
                  <a:lnTo>
                    <a:pt x="38100" y="920750"/>
                  </a:lnTo>
                  <a:lnTo>
                    <a:pt x="69850" y="857250"/>
                  </a:lnTo>
                  <a:lnTo>
                    <a:pt x="76200" y="844550"/>
                  </a:lnTo>
                  <a:close/>
                </a:path>
                <a:path w="3962400" h="996950">
                  <a:moveTo>
                    <a:pt x="3962400" y="920750"/>
                  </a:moveTo>
                  <a:lnTo>
                    <a:pt x="3930650" y="920750"/>
                  </a:lnTo>
                  <a:lnTo>
                    <a:pt x="3930650" y="69850"/>
                  </a:lnTo>
                  <a:lnTo>
                    <a:pt x="3917950" y="69850"/>
                  </a:lnTo>
                  <a:lnTo>
                    <a:pt x="3917950" y="920750"/>
                  </a:lnTo>
                  <a:lnTo>
                    <a:pt x="3886200" y="920750"/>
                  </a:lnTo>
                  <a:lnTo>
                    <a:pt x="3924300" y="996950"/>
                  </a:lnTo>
                  <a:lnTo>
                    <a:pt x="3956050" y="933450"/>
                  </a:lnTo>
                  <a:lnTo>
                    <a:pt x="3962400" y="920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06075" y="3904705"/>
              <a:ext cx="0" cy="495300"/>
            </a:xfrm>
            <a:custGeom>
              <a:avLst/>
              <a:gdLst/>
              <a:ahLst/>
              <a:cxnLst/>
              <a:rect l="l" t="t" r="r" b="b"/>
              <a:pathLst>
                <a:path h="495300">
                  <a:moveTo>
                    <a:pt x="0" y="0"/>
                  </a:moveTo>
                  <a:lnTo>
                    <a:pt x="1" y="495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41226" y="4768305"/>
              <a:ext cx="76200" cy="927100"/>
            </a:xfrm>
            <a:custGeom>
              <a:avLst/>
              <a:gdLst/>
              <a:ahLst/>
              <a:cxnLst/>
              <a:rect l="l" t="t" r="r" b="b"/>
              <a:pathLst>
                <a:path w="76200" h="927100">
                  <a:moveTo>
                    <a:pt x="31749" y="850899"/>
                  </a:moveTo>
                  <a:lnTo>
                    <a:pt x="0" y="850899"/>
                  </a:lnTo>
                  <a:lnTo>
                    <a:pt x="38100" y="927099"/>
                  </a:lnTo>
                  <a:lnTo>
                    <a:pt x="69849" y="863599"/>
                  </a:lnTo>
                  <a:lnTo>
                    <a:pt x="31750" y="863599"/>
                  </a:lnTo>
                  <a:lnTo>
                    <a:pt x="31749" y="850899"/>
                  </a:lnTo>
                  <a:close/>
                </a:path>
                <a:path w="76200" h="927100">
                  <a:moveTo>
                    <a:pt x="44449" y="850899"/>
                  </a:moveTo>
                  <a:lnTo>
                    <a:pt x="31749" y="850899"/>
                  </a:lnTo>
                  <a:lnTo>
                    <a:pt x="31750" y="863599"/>
                  </a:lnTo>
                  <a:lnTo>
                    <a:pt x="44450" y="863599"/>
                  </a:lnTo>
                  <a:lnTo>
                    <a:pt x="44449" y="850899"/>
                  </a:lnTo>
                  <a:close/>
                </a:path>
                <a:path w="76200" h="927100">
                  <a:moveTo>
                    <a:pt x="76200" y="850899"/>
                  </a:moveTo>
                  <a:lnTo>
                    <a:pt x="44449" y="850899"/>
                  </a:lnTo>
                  <a:lnTo>
                    <a:pt x="44450" y="863599"/>
                  </a:lnTo>
                  <a:lnTo>
                    <a:pt x="69849" y="863599"/>
                  </a:lnTo>
                  <a:lnTo>
                    <a:pt x="76200" y="850899"/>
                  </a:lnTo>
                  <a:close/>
                </a:path>
                <a:path w="76200" h="927100">
                  <a:moveTo>
                    <a:pt x="44448" y="0"/>
                  </a:moveTo>
                  <a:lnTo>
                    <a:pt x="31748" y="0"/>
                  </a:lnTo>
                  <a:lnTo>
                    <a:pt x="31749" y="850899"/>
                  </a:lnTo>
                  <a:lnTo>
                    <a:pt x="44449" y="850899"/>
                  </a:lnTo>
                  <a:lnTo>
                    <a:pt x="44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29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110235"/>
            <a:ext cx="10896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Putting</a:t>
            </a:r>
            <a:r>
              <a:rPr sz="4000" spc="-40" dirty="0"/>
              <a:t> </a:t>
            </a:r>
            <a:r>
              <a:rPr sz="4000" dirty="0"/>
              <a:t>Everything</a:t>
            </a:r>
            <a:r>
              <a:rPr sz="4000" spc="-95" dirty="0"/>
              <a:t> </a:t>
            </a:r>
            <a:r>
              <a:rPr sz="4000" spc="-45" dirty="0"/>
              <a:t>Together:</a:t>
            </a:r>
            <a:r>
              <a:rPr sz="4000" spc="-215" dirty="0"/>
              <a:t> </a:t>
            </a:r>
            <a:r>
              <a:rPr sz="4000" dirty="0"/>
              <a:t>Address</a:t>
            </a:r>
            <a:r>
              <a:rPr sz="4000" spc="-85" dirty="0"/>
              <a:t> </a:t>
            </a:r>
            <a:r>
              <a:rPr sz="4000" spc="-25" dirty="0"/>
              <a:t>Translation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707052" y="3040061"/>
            <a:ext cx="165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Physical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61175" y="3402011"/>
            <a:ext cx="1206500" cy="374650"/>
          </a:xfrm>
          <a:prstGeom prst="rect">
            <a:avLst/>
          </a:prstGeom>
          <a:solidFill>
            <a:srgbClr val="4472C4"/>
          </a:solidFill>
          <a:ln w="381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latin typeface="Times New Roman"/>
                <a:cs typeface="Times New Roman"/>
              </a:rPr>
              <a:t>Offset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7875" y="3402011"/>
            <a:ext cx="1003300" cy="374650"/>
          </a:xfrm>
          <a:prstGeom prst="rect">
            <a:avLst/>
          </a:prstGeom>
          <a:solidFill>
            <a:srgbClr val="FC885D"/>
          </a:solidFill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ts val="1130"/>
              </a:lnSpc>
            </a:pPr>
            <a:r>
              <a:rPr sz="1800" spc="-10" dirty="0">
                <a:latin typeface="Times New Roman"/>
                <a:cs typeface="Times New Roman"/>
              </a:rPr>
              <a:t>Physical</a:t>
            </a:r>
            <a:endParaRPr sz="1800">
              <a:latin typeface="Times New Roman"/>
              <a:cs typeface="Times New Roman"/>
            </a:endParaRPr>
          </a:p>
          <a:p>
            <a:pPr marL="90170">
              <a:lnSpc>
                <a:spcPts val="1820"/>
              </a:lnSpc>
            </a:pPr>
            <a:r>
              <a:rPr sz="1800" dirty="0">
                <a:latin typeface="Times New Roman"/>
                <a:cs typeface="Times New Roman"/>
              </a:rPr>
              <a:t>Page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#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0852" y="1287461"/>
            <a:ext cx="151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Virtual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Address: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60525" y="1598612"/>
          <a:ext cx="3302000" cy="374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91440">
                        <a:lnSpc>
                          <a:spcPts val="113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172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P1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13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Virtual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172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P2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Offset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562225" y="1802138"/>
            <a:ext cx="4846955" cy="1593850"/>
            <a:chOff x="2562225" y="1802138"/>
            <a:chExt cx="4846955" cy="1593850"/>
          </a:xfrm>
        </p:grpSpPr>
        <p:sp>
          <p:nvSpPr>
            <p:cNvPr id="10" name="object 10"/>
            <p:cNvSpPr/>
            <p:nvPr/>
          </p:nvSpPr>
          <p:spPr>
            <a:xfrm>
              <a:off x="2562225" y="1992312"/>
              <a:ext cx="3600450" cy="1403350"/>
            </a:xfrm>
            <a:custGeom>
              <a:avLst/>
              <a:gdLst/>
              <a:ahLst/>
              <a:cxnLst/>
              <a:rect l="l" t="t" r="r" b="b"/>
              <a:pathLst>
                <a:path w="3600450" h="1403350">
                  <a:moveTo>
                    <a:pt x="1466850" y="1295400"/>
                  </a:moveTo>
                  <a:lnTo>
                    <a:pt x="1428750" y="1276350"/>
                  </a:lnTo>
                  <a:lnTo>
                    <a:pt x="1352550" y="1238250"/>
                  </a:lnTo>
                  <a:lnTo>
                    <a:pt x="1352550" y="1276350"/>
                  </a:lnTo>
                  <a:lnTo>
                    <a:pt x="865581" y="1276350"/>
                  </a:lnTo>
                  <a:lnTo>
                    <a:pt x="44983" y="388620"/>
                  </a:lnTo>
                  <a:lnTo>
                    <a:pt x="38100" y="381165"/>
                  </a:lnTo>
                  <a:lnTo>
                    <a:pt x="38100" y="375691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0" y="393420"/>
                  </a:lnTo>
                  <a:lnTo>
                    <a:pt x="1803" y="398030"/>
                  </a:lnTo>
                  <a:lnTo>
                    <a:pt x="846861" y="1312240"/>
                  </a:lnTo>
                  <a:lnTo>
                    <a:pt x="851928" y="1314450"/>
                  </a:lnTo>
                  <a:lnTo>
                    <a:pt x="1352550" y="1314450"/>
                  </a:lnTo>
                  <a:lnTo>
                    <a:pt x="1352550" y="1352550"/>
                  </a:lnTo>
                  <a:lnTo>
                    <a:pt x="1428750" y="1314450"/>
                  </a:lnTo>
                  <a:lnTo>
                    <a:pt x="1466850" y="1295400"/>
                  </a:lnTo>
                  <a:close/>
                </a:path>
                <a:path w="3600450" h="1403350">
                  <a:moveTo>
                    <a:pt x="2457450" y="793750"/>
                  </a:moveTo>
                  <a:lnTo>
                    <a:pt x="2419350" y="774700"/>
                  </a:lnTo>
                  <a:lnTo>
                    <a:pt x="2343150" y="736600"/>
                  </a:lnTo>
                  <a:lnTo>
                    <a:pt x="2343150" y="774700"/>
                  </a:lnTo>
                  <a:lnTo>
                    <a:pt x="2141055" y="774700"/>
                  </a:lnTo>
                  <a:lnTo>
                    <a:pt x="976401" y="198437"/>
                  </a:lnTo>
                  <a:lnTo>
                    <a:pt x="952500" y="186613"/>
                  </a:lnTo>
                  <a:lnTo>
                    <a:pt x="952500" y="181368"/>
                  </a:lnTo>
                  <a:lnTo>
                    <a:pt x="952500" y="0"/>
                  </a:lnTo>
                  <a:lnTo>
                    <a:pt x="914400" y="0"/>
                  </a:lnTo>
                  <a:lnTo>
                    <a:pt x="914400" y="205689"/>
                  </a:lnTo>
                  <a:lnTo>
                    <a:pt x="918502" y="212305"/>
                  </a:lnTo>
                  <a:lnTo>
                    <a:pt x="2130780" y="812126"/>
                  </a:lnTo>
                  <a:lnTo>
                    <a:pt x="2133676" y="812800"/>
                  </a:lnTo>
                  <a:lnTo>
                    <a:pt x="2343150" y="812800"/>
                  </a:lnTo>
                  <a:lnTo>
                    <a:pt x="2343150" y="850900"/>
                  </a:lnTo>
                  <a:lnTo>
                    <a:pt x="2419350" y="812800"/>
                  </a:lnTo>
                  <a:lnTo>
                    <a:pt x="2457450" y="793750"/>
                  </a:lnTo>
                  <a:close/>
                </a:path>
                <a:path w="3600450" h="1403350">
                  <a:moveTo>
                    <a:pt x="3600450" y="1403350"/>
                  </a:moveTo>
                  <a:lnTo>
                    <a:pt x="3591852" y="1334668"/>
                  </a:lnTo>
                  <a:lnTo>
                    <a:pt x="3584587" y="1276553"/>
                  </a:lnTo>
                  <a:lnTo>
                    <a:pt x="3552888" y="1297686"/>
                  </a:lnTo>
                  <a:lnTo>
                    <a:pt x="3159099" y="706983"/>
                  </a:lnTo>
                  <a:lnTo>
                    <a:pt x="3127387" y="728129"/>
                  </a:lnTo>
                  <a:lnTo>
                    <a:pt x="3521189" y="1318818"/>
                  </a:lnTo>
                  <a:lnTo>
                    <a:pt x="3489490" y="1339951"/>
                  </a:lnTo>
                  <a:lnTo>
                    <a:pt x="3600450" y="140335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59013" y="1802138"/>
              <a:ext cx="2450465" cy="1562100"/>
            </a:xfrm>
            <a:custGeom>
              <a:avLst/>
              <a:gdLst/>
              <a:ahLst/>
              <a:cxnLst/>
              <a:rect l="l" t="t" r="r" b="b"/>
              <a:pathLst>
                <a:path w="2450465" h="1562100">
                  <a:moveTo>
                    <a:pt x="2378403" y="1460973"/>
                  </a:moveTo>
                  <a:lnTo>
                    <a:pt x="2342622" y="1474062"/>
                  </a:lnTo>
                  <a:lnTo>
                    <a:pt x="2435561" y="1561772"/>
                  </a:lnTo>
                  <a:lnTo>
                    <a:pt x="2444966" y="1478864"/>
                  </a:lnTo>
                  <a:lnTo>
                    <a:pt x="2384948" y="1478864"/>
                  </a:lnTo>
                  <a:lnTo>
                    <a:pt x="2378403" y="1460973"/>
                  </a:lnTo>
                  <a:close/>
                </a:path>
                <a:path w="2450465" h="1562100">
                  <a:moveTo>
                    <a:pt x="2414184" y="1447884"/>
                  </a:moveTo>
                  <a:lnTo>
                    <a:pt x="2378403" y="1460973"/>
                  </a:lnTo>
                  <a:lnTo>
                    <a:pt x="2384948" y="1478864"/>
                  </a:lnTo>
                  <a:lnTo>
                    <a:pt x="2420729" y="1465775"/>
                  </a:lnTo>
                  <a:lnTo>
                    <a:pt x="2414184" y="1447884"/>
                  </a:lnTo>
                  <a:close/>
                </a:path>
                <a:path w="2450465" h="1562100">
                  <a:moveTo>
                    <a:pt x="2449965" y="1434795"/>
                  </a:moveTo>
                  <a:lnTo>
                    <a:pt x="2414184" y="1447884"/>
                  </a:lnTo>
                  <a:lnTo>
                    <a:pt x="2420729" y="1465775"/>
                  </a:lnTo>
                  <a:lnTo>
                    <a:pt x="2384948" y="1478864"/>
                  </a:lnTo>
                  <a:lnTo>
                    <a:pt x="2444966" y="1478864"/>
                  </a:lnTo>
                  <a:lnTo>
                    <a:pt x="2449965" y="1434795"/>
                  </a:lnTo>
                  <a:close/>
                </a:path>
                <a:path w="2450465" h="1562100">
                  <a:moveTo>
                    <a:pt x="1994492" y="411486"/>
                  </a:moveTo>
                  <a:lnTo>
                    <a:pt x="2378403" y="1460973"/>
                  </a:lnTo>
                  <a:lnTo>
                    <a:pt x="2414184" y="1447884"/>
                  </a:lnTo>
                  <a:lnTo>
                    <a:pt x="2035792" y="413485"/>
                  </a:lnTo>
                  <a:lnTo>
                    <a:pt x="2005148" y="413485"/>
                  </a:lnTo>
                  <a:lnTo>
                    <a:pt x="1994492" y="411486"/>
                  </a:lnTo>
                  <a:close/>
                </a:path>
                <a:path w="2450465" h="1562100">
                  <a:moveTo>
                    <a:pt x="1990768" y="401306"/>
                  </a:moveTo>
                  <a:lnTo>
                    <a:pt x="1994492" y="411486"/>
                  </a:lnTo>
                  <a:lnTo>
                    <a:pt x="2005148" y="413485"/>
                  </a:lnTo>
                  <a:lnTo>
                    <a:pt x="1990768" y="401306"/>
                  </a:lnTo>
                  <a:close/>
                </a:path>
                <a:path w="2450465" h="1562100">
                  <a:moveTo>
                    <a:pt x="2031337" y="401306"/>
                  </a:moveTo>
                  <a:lnTo>
                    <a:pt x="1990768" y="401306"/>
                  </a:lnTo>
                  <a:lnTo>
                    <a:pt x="2005148" y="413485"/>
                  </a:lnTo>
                  <a:lnTo>
                    <a:pt x="2035792" y="413485"/>
                  </a:lnTo>
                  <a:lnTo>
                    <a:pt x="2031337" y="401306"/>
                  </a:lnTo>
                  <a:close/>
                </a:path>
                <a:path w="2450465" h="1562100">
                  <a:moveTo>
                    <a:pt x="7023" y="0"/>
                  </a:moveTo>
                  <a:lnTo>
                    <a:pt x="0" y="37447"/>
                  </a:lnTo>
                  <a:lnTo>
                    <a:pt x="1994492" y="411486"/>
                  </a:lnTo>
                  <a:lnTo>
                    <a:pt x="1990768" y="401306"/>
                  </a:lnTo>
                  <a:lnTo>
                    <a:pt x="2031337" y="401306"/>
                  </a:lnTo>
                  <a:lnTo>
                    <a:pt x="2024240" y="381904"/>
                  </a:lnTo>
                  <a:lnTo>
                    <a:pt x="2018776" y="377276"/>
                  </a:lnTo>
                  <a:lnTo>
                    <a:pt x="70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075" y="3243261"/>
              <a:ext cx="673100" cy="146050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022725" y="3027362"/>
          <a:ext cx="685800" cy="112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8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4029075" y="3624261"/>
            <a:ext cx="990600" cy="381000"/>
            <a:chOff x="4029075" y="3624261"/>
            <a:chExt cx="990600" cy="3810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9075" y="3624261"/>
              <a:ext cx="673100" cy="1460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88443" y="3661857"/>
              <a:ext cx="331470" cy="343535"/>
            </a:xfrm>
            <a:custGeom>
              <a:avLst/>
              <a:gdLst/>
              <a:ahLst/>
              <a:cxnLst/>
              <a:rect l="l" t="t" r="r" b="b"/>
              <a:pathLst>
                <a:path w="331470" h="343535">
                  <a:moveTo>
                    <a:pt x="238277" y="274216"/>
                  </a:moveTo>
                  <a:lnTo>
                    <a:pt x="210813" y="300624"/>
                  </a:lnTo>
                  <a:lnTo>
                    <a:pt x="331231" y="343404"/>
                  </a:lnTo>
                  <a:lnTo>
                    <a:pt x="313946" y="287948"/>
                  </a:lnTo>
                  <a:lnTo>
                    <a:pt x="251480" y="287948"/>
                  </a:lnTo>
                  <a:lnTo>
                    <a:pt x="238277" y="274216"/>
                  </a:lnTo>
                  <a:close/>
                </a:path>
                <a:path w="331470" h="343535">
                  <a:moveTo>
                    <a:pt x="265740" y="247809"/>
                  </a:moveTo>
                  <a:lnTo>
                    <a:pt x="238277" y="274216"/>
                  </a:lnTo>
                  <a:lnTo>
                    <a:pt x="251480" y="287948"/>
                  </a:lnTo>
                  <a:lnTo>
                    <a:pt x="278944" y="261541"/>
                  </a:lnTo>
                  <a:lnTo>
                    <a:pt x="265740" y="247809"/>
                  </a:lnTo>
                  <a:close/>
                </a:path>
                <a:path w="331470" h="343535">
                  <a:moveTo>
                    <a:pt x="293204" y="221401"/>
                  </a:moveTo>
                  <a:lnTo>
                    <a:pt x="265740" y="247809"/>
                  </a:lnTo>
                  <a:lnTo>
                    <a:pt x="278944" y="261541"/>
                  </a:lnTo>
                  <a:lnTo>
                    <a:pt x="251480" y="287948"/>
                  </a:lnTo>
                  <a:lnTo>
                    <a:pt x="313946" y="287948"/>
                  </a:lnTo>
                  <a:lnTo>
                    <a:pt x="293204" y="221401"/>
                  </a:lnTo>
                  <a:close/>
                </a:path>
                <a:path w="331470" h="343535">
                  <a:moveTo>
                    <a:pt x="27462" y="0"/>
                  </a:moveTo>
                  <a:lnTo>
                    <a:pt x="0" y="26408"/>
                  </a:lnTo>
                  <a:lnTo>
                    <a:pt x="238277" y="274216"/>
                  </a:lnTo>
                  <a:lnTo>
                    <a:pt x="265740" y="247809"/>
                  </a:lnTo>
                  <a:lnTo>
                    <a:pt x="27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90675" y="3014662"/>
            <a:ext cx="1600200" cy="304800"/>
          </a:xfrm>
          <a:prstGeom prst="rect">
            <a:avLst/>
          </a:prstGeom>
          <a:solidFill>
            <a:srgbClr val="FF96DA"/>
          </a:solidFill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PageTablePtr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9675" y="2366962"/>
            <a:ext cx="666750" cy="1460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9675" y="2684462"/>
            <a:ext cx="666750" cy="139700"/>
          </a:xfrm>
          <a:prstGeom prst="rect">
            <a:avLst/>
          </a:prstGeom>
        </p:spPr>
      </p:pic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013325" y="2093912"/>
          <a:ext cx="679450" cy="958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9675" y="4227511"/>
            <a:ext cx="666750" cy="1460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19675" y="4538661"/>
            <a:ext cx="666750" cy="139700"/>
          </a:xfrm>
          <a:prstGeom prst="rect">
            <a:avLst/>
          </a:prstGeom>
        </p:spPr>
      </p:pic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5013325" y="3954461"/>
          <a:ext cx="679450" cy="958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3188441" y="2100262"/>
            <a:ext cx="6098540" cy="1313180"/>
            <a:chOff x="3188441" y="2100262"/>
            <a:chExt cx="6098540" cy="1313180"/>
          </a:xfrm>
        </p:grpSpPr>
        <p:sp>
          <p:nvSpPr>
            <p:cNvPr id="25" name="object 25"/>
            <p:cNvSpPr/>
            <p:nvPr/>
          </p:nvSpPr>
          <p:spPr>
            <a:xfrm>
              <a:off x="3188441" y="3017031"/>
              <a:ext cx="840740" cy="169545"/>
            </a:xfrm>
            <a:custGeom>
              <a:avLst/>
              <a:gdLst/>
              <a:ahLst/>
              <a:cxnLst/>
              <a:rect l="l" t="t" r="r" b="b"/>
              <a:pathLst>
                <a:path w="840739" h="169544">
                  <a:moveTo>
                    <a:pt x="724836" y="37787"/>
                  </a:moveTo>
                  <a:lnTo>
                    <a:pt x="0" y="131136"/>
                  </a:lnTo>
                  <a:lnTo>
                    <a:pt x="4866" y="168923"/>
                  </a:lnTo>
                  <a:lnTo>
                    <a:pt x="729702" y="75573"/>
                  </a:lnTo>
                  <a:lnTo>
                    <a:pt x="724836" y="37787"/>
                  </a:lnTo>
                  <a:close/>
                </a:path>
                <a:path w="840739" h="169544">
                  <a:moveTo>
                    <a:pt x="821343" y="35354"/>
                  </a:moveTo>
                  <a:lnTo>
                    <a:pt x="743729" y="35354"/>
                  </a:lnTo>
                  <a:lnTo>
                    <a:pt x="748596" y="73140"/>
                  </a:lnTo>
                  <a:lnTo>
                    <a:pt x="729702" y="75573"/>
                  </a:lnTo>
                  <a:lnTo>
                    <a:pt x="734569" y="113361"/>
                  </a:lnTo>
                  <a:lnTo>
                    <a:pt x="840633" y="42081"/>
                  </a:lnTo>
                  <a:lnTo>
                    <a:pt x="821343" y="35354"/>
                  </a:lnTo>
                  <a:close/>
                </a:path>
                <a:path w="840739" h="169544">
                  <a:moveTo>
                    <a:pt x="743729" y="35354"/>
                  </a:moveTo>
                  <a:lnTo>
                    <a:pt x="724836" y="37787"/>
                  </a:lnTo>
                  <a:lnTo>
                    <a:pt x="729702" y="75573"/>
                  </a:lnTo>
                  <a:lnTo>
                    <a:pt x="748596" y="73140"/>
                  </a:lnTo>
                  <a:lnTo>
                    <a:pt x="743729" y="35354"/>
                  </a:lnTo>
                  <a:close/>
                </a:path>
                <a:path w="840739" h="169544">
                  <a:moveTo>
                    <a:pt x="719969" y="0"/>
                  </a:moveTo>
                  <a:lnTo>
                    <a:pt x="724836" y="37787"/>
                  </a:lnTo>
                  <a:lnTo>
                    <a:pt x="743729" y="35354"/>
                  </a:lnTo>
                  <a:lnTo>
                    <a:pt x="821343" y="35354"/>
                  </a:lnTo>
                  <a:lnTo>
                    <a:pt x="719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96423" y="2100262"/>
              <a:ext cx="350520" cy="1192530"/>
            </a:xfrm>
            <a:custGeom>
              <a:avLst/>
              <a:gdLst/>
              <a:ahLst/>
              <a:cxnLst/>
              <a:rect l="l" t="t" r="r" b="b"/>
              <a:pathLst>
                <a:path w="350520" h="1192529">
                  <a:moveTo>
                    <a:pt x="276382" y="105974"/>
                  </a:moveTo>
                  <a:lnTo>
                    <a:pt x="0" y="1182712"/>
                  </a:lnTo>
                  <a:lnTo>
                    <a:pt x="36903" y="1192184"/>
                  </a:lnTo>
                  <a:lnTo>
                    <a:pt x="313285" y="115447"/>
                  </a:lnTo>
                  <a:lnTo>
                    <a:pt x="276382" y="105974"/>
                  </a:lnTo>
                  <a:close/>
                </a:path>
                <a:path w="350520" h="1192529">
                  <a:moveTo>
                    <a:pt x="342125" y="87523"/>
                  </a:moveTo>
                  <a:lnTo>
                    <a:pt x="281118" y="87523"/>
                  </a:lnTo>
                  <a:lnTo>
                    <a:pt x="318021" y="96994"/>
                  </a:lnTo>
                  <a:lnTo>
                    <a:pt x="313285" y="115447"/>
                  </a:lnTo>
                  <a:lnTo>
                    <a:pt x="350189" y="124919"/>
                  </a:lnTo>
                  <a:lnTo>
                    <a:pt x="342125" y="87523"/>
                  </a:lnTo>
                  <a:close/>
                </a:path>
                <a:path w="350520" h="1192529">
                  <a:moveTo>
                    <a:pt x="281118" y="87523"/>
                  </a:moveTo>
                  <a:lnTo>
                    <a:pt x="276382" y="105974"/>
                  </a:lnTo>
                  <a:lnTo>
                    <a:pt x="313285" y="115447"/>
                  </a:lnTo>
                  <a:lnTo>
                    <a:pt x="318021" y="96994"/>
                  </a:lnTo>
                  <a:lnTo>
                    <a:pt x="281118" y="87523"/>
                  </a:lnTo>
                  <a:close/>
                </a:path>
                <a:path w="350520" h="1192529">
                  <a:moveTo>
                    <a:pt x="323251" y="0"/>
                  </a:moveTo>
                  <a:lnTo>
                    <a:pt x="239478" y="96502"/>
                  </a:lnTo>
                  <a:lnTo>
                    <a:pt x="276382" y="105974"/>
                  </a:lnTo>
                  <a:lnTo>
                    <a:pt x="281118" y="87523"/>
                  </a:lnTo>
                  <a:lnTo>
                    <a:pt x="342125" y="87523"/>
                  </a:lnTo>
                  <a:lnTo>
                    <a:pt x="323251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07844" y="2166971"/>
              <a:ext cx="2979420" cy="1246505"/>
            </a:xfrm>
            <a:custGeom>
              <a:avLst/>
              <a:gdLst/>
              <a:ahLst/>
              <a:cxnLst/>
              <a:rect l="l" t="t" r="r" b="b"/>
              <a:pathLst>
                <a:path w="2979420" h="1246504">
                  <a:moveTo>
                    <a:pt x="2866053" y="35249"/>
                  </a:moveTo>
                  <a:lnTo>
                    <a:pt x="0" y="1211064"/>
                  </a:lnTo>
                  <a:lnTo>
                    <a:pt x="14460" y="1246314"/>
                  </a:lnTo>
                  <a:lnTo>
                    <a:pt x="2880514" y="70498"/>
                  </a:lnTo>
                  <a:lnTo>
                    <a:pt x="2866053" y="35249"/>
                  </a:lnTo>
                  <a:close/>
                </a:path>
                <a:path w="2979420" h="1246504">
                  <a:moveTo>
                    <a:pt x="2962849" y="28020"/>
                  </a:moveTo>
                  <a:lnTo>
                    <a:pt x="2883674" y="28020"/>
                  </a:lnTo>
                  <a:lnTo>
                    <a:pt x="2898136" y="63268"/>
                  </a:lnTo>
                  <a:lnTo>
                    <a:pt x="2880514" y="70498"/>
                  </a:lnTo>
                  <a:lnTo>
                    <a:pt x="2894975" y="105747"/>
                  </a:lnTo>
                  <a:lnTo>
                    <a:pt x="2962849" y="28020"/>
                  </a:lnTo>
                  <a:close/>
                </a:path>
                <a:path w="2979420" h="1246504">
                  <a:moveTo>
                    <a:pt x="2883674" y="28020"/>
                  </a:moveTo>
                  <a:lnTo>
                    <a:pt x="2866053" y="35249"/>
                  </a:lnTo>
                  <a:lnTo>
                    <a:pt x="2880514" y="70498"/>
                  </a:lnTo>
                  <a:lnTo>
                    <a:pt x="2898136" y="63268"/>
                  </a:lnTo>
                  <a:lnTo>
                    <a:pt x="2883674" y="28020"/>
                  </a:lnTo>
                  <a:close/>
                </a:path>
                <a:path w="2979420" h="1246504">
                  <a:moveTo>
                    <a:pt x="2851591" y="0"/>
                  </a:moveTo>
                  <a:lnTo>
                    <a:pt x="2866053" y="35249"/>
                  </a:lnTo>
                  <a:lnTo>
                    <a:pt x="2883674" y="28020"/>
                  </a:lnTo>
                  <a:lnTo>
                    <a:pt x="2962849" y="28020"/>
                  </a:lnTo>
                  <a:lnTo>
                    <a:pt x="2979030" y="9490"/>
                  </a:lnTo>
                  <a:lnTo>
                    <a:pt x="2851591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59153" y="4246560"/>
            <a:ext cx="2247265" cy="12712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0800" marR="1186180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Page</a:t>
            </a:r>
            <a:r>
              <a:rPr sz="1800" spc="-40" dirty="0">
                <a:latin typeface="Times New Roman"/>
                <a:cs typeface="Times New Roman"/>
              </a:rPr>
              <a:t> Table </a:t>
            </a:r>
            <a:r>
              <a:rPr sz="1800" dirty="0">
                <a:latin typeface="Times New Roman"/>
                <a:cs typeface="Times New Roman"/>
              </a:rPr>
              <a:t>(1</a:t>
            </a:r>
            <a:r>
              <a:rPr sz="1800" baseline="23148" dirty="0">
                <a:latin typeface="Times New Roman"/>
                <a:cs typeface="Times New Roman"/>
              </a:rPr>
              <a:t>st</a:t>
            </a:r>
            <a:r>
              <a:rPr sz="1800" spc="217" baseline="23148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level)</a:t>
            </a:r>
            <a:endParaRPr sz="1800">
              <a:latin typeface="Times New Roman"/>
              <a:cs typeface="Times New Roman"/>
            </a:endParaRPr>
          </a:p>
          <a:p>
            <a:pPr marL="1193800" marR="43180">
              <a:lnSpc>
                <a:spcPct val="101899"/>
              </a:lnSpc>
              <a:spcBef>
                <a:spcPts val="1050"/>
              </a:spcBef>
            </a:pPr>
            <a:r>
              <a:rPr sz="1800" dirty="0">
                <a:latin typeface="Times New Roman"/>
                <a:cs typeface="Times New Roman"/>
              </a:rPr>
              <a:t>Page</a:t>
            </a:r>
            <a:r>
              <a:rPr sz="1800" spc="-40" dirty="0">
                <a:latin typeface="Times New Roman"/>
                <a:cs typeface="Times New Roman"/>
              </a:rPr>
              <a:t> Table </a:t>
            </a:r>
            <a:r>
              <a:rPr sz="1800" dirty="0">
                <a:latin typeface="Times New Roman"/>
                <a:cs typeface="Times New Roman"/>
              </a:rPr>
              <a:t>(2</a:t>
            </a:r>
            <a:r>
              <a:rPr sz="1800" baseline="23148" dirty="0">
                <a:latin typeface="Times New Roman"/>
                <a:cs typeface="Times New Roman"/>
              </a:rPr>
              <a:t>nd</a:t>
            </a:r>
            <a:r>
              <a:rPr sz="1800" spc="225" baseline="23148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level)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9280525" y="1636712"/>
          <a:ext cx="1308100" cy="419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7677223" y="2557462"/>
            <a:ext cx="1609725" cy="931544"/>
          </a:xfrm>
          <a:custGeom>
            <a:avLst/>
            <a:gdLst/>
            <a:ahLst/>
            <a:cxnLst/>
            <a:rect l="l" t="t" r="r" b="b"/>
            <a:pathLst>
              <a:path w="1609725" h="931545">
                <a:moveTo>
                  <a:pt x="1500959" y="40168"/>
                </a:moveTo>
                <a:lnTo>
                  <a:pt x="0" y="897858"/>
                </a:lnTo>
                <a:lnTo>
                  <a:pt x="18902" y="930939"/>
                </a:lnTo>
                <a:lnTo>
                  <a:pt x="1519862" y="73248"/>
                </a:lnTo>
                <a:lnTo>
                  <a:pt x="1500959" y="40168"/>
                </a:lnTo>
                <a:close/>
              </a:path>
              <a:path w="1609725" h="931545">
                <a:moveTo>
                  <a:pt x="1589172" y="30717"/>
                </a:moveTo>
                <a:lnTo>
                  <a:pt x="1517498" y="30717"/>
                </a:lnTo>
                <a:lnTo>
                  <a:pt x="1536401" y="63797"/>
                </a:lnTo>
                <a:lnTo>
                  <a:pt x="1519862" y="73248"/>
                </a:lnTo>
                <a:lnTo>
                  <a:pt x="1538765" y="106328"/>
                </a:lnTo>
                <a:lnTo>
                  <a:pt x="1589172" y="30717"/>
                </a:lnTo>
                <a:close/>
              </a:path>
              <a:path w="1609725" h="931545">
                <a:moveTo>
                  <a:pt x="1517498" y="30717"/>
                </a:moveTo>
                <a:lnTo>
                  <a:pt x="1500959" y="40168"/>
                </a:lnTo>
                <a:lnTo>
                  <a:pt x="1519862" y="73248"/>
                </a:lnTo>
                <a:lnTo>
                  <a:pt x="1536401" y="63797"/>
                </a:lnTo>
                <a:lnTo>
                  <a:pt x="1517498" y="30717"/>
                </a:lnTo>
                <a:close/>
              </a:path>
              <a:path w="1609725" h="931545">
                <a:moveTo>
                  <a:pt x="1609651" y="0"/>
                </a:moveTo>
                <a:lnTo>
                  <a:pt x="1482056" y="7089"/>
                </a:lnTo>
                <a:lnTo>
                  <a:pt x="1500959" y="40168"/>
                </a:lnTo>
                <a:lnTo>
                  <a:pt x="1517498" y="30717"/>
                </a:lnTo>
                <a:lnTo>
                  <a:pt x="1589172" y="30717"/>
                </a:lnTo>
                <a:lnTo>
                  <a:pt x="1609651" y="0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16852" y="1516061"/>
            <a:ext cx="8763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Physical Memory: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3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3319779" cy="27311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Caching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System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structure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inode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structure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latin typeface="Gulim"/>
                <a:cs typeface="Gulim"/>
              </a:rPr>
              <a:t>Networking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latin typeface="Dotum"/>
                <a:cs typeface="Dotum"/>
              </a:rPr>
              <a:t>TCP/IP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stack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042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8040" algn="l"/>
              </a:tabLst>
            </a:pPr>
            <a:r>
              <a:rPr spc="-10" dirty="0"/>
              <a:t>Putting</a:t>
            </a:r>
            <a:r>
              <a:rPr dirty="0"/>
              <a:t>	Everything</a:t>
            </a:r>
            <a:r>
              <a:rPr spc="-185" dirty="0"/>
              <a:t> </a:t>
            </a:r>
            <a:r>
              <a:rPr spc="-35" dirty="0"/>
              <a:t>Together:</a:t>
            </a:r>
            <a:r>
              <a:rPr spc="-170" dirty="0"/>
              <a:t> </a:t>
            </a:r>
            <a:r>
              <a:rPr spc="-25" dirty="0"/>
              <a:t>TLB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5706" y="2662525"/>
            <a:ext cx="3481070" cy="2162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550" spc="-10" dirty="0">
                <a:latin typeface="Times New Roman"/>
                <a:cs typeface="Times New Roman"/>
              </a:rPr>
              <a:t>PageTablePtr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marL="1668145" marR="926465">
              <a:lnSpc>
                <a:spcPct val="103600"/>
              </a:lnSpc>
            </a:pPr>
            <a:r>
              <a:rPr sz="1550" dirty="0">
                <a:latin typeface="Times New Roman"/>
                <a:cs typeface="Times New Roman"/>
              </a:rPr>
              <a:t>Page </a:t>
            </a:r>
            <a:r>
              <a:rPr sz="1550" spc="-10" dirty="0">
                <a:latin typeface="Times New Roman"/>
                <a:cs typeface="Times New Roman"/>
              </a:rPr>
              <a:t>Table </a:t>
            </a:r>
            <a:r>
              <a:rPr sz="1550" dirty="0">
                <a:latin typeface="Times New Roman"/>
                <a:cs typeface="Times New Roman"/>
              </a:rPr>
              <a:t>(1</a:t>
            </a:r>
            <a:r>
              <a:rPr sz="1575" baseline="23809" dirty="0">
                <a:latin typeface="Times New Roman"/>
                <a:cs typeface="Times New Roman"/>
              </a:rPr>
              <a:t>st</a:t>
            </a:r>
            <a:r>
              <a:rPr sz="1575" spc="202" baseline="23809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level)</a:t>
            </a:r>
            <a:endParaRPr sz="1550">
              <a:latin typeface="Times New Roman"/>
              <a:cs typeface="Times New Roman"/>
            </a:endParaRPr>
          </a:p>
          <a:p>
            <a:pPr marL="2602230">
              <a:lnSpc>
                <a:spcPct val="103600"/>
              </a:lnSpc>
              <a:spcBef>
                <a:spcPts val="960"/>
              </a:spcBef>
            </a:pPr>
            <a:r>
              <a:rPr sz="1550" dirty="0">
                <a:latin typeface="Times New Roman"/>
                <a:cs typeface="Times New Roman"/>
              </a:rPr>
              <a:t>Page </a:t>
            </a:r>
            <a:r>
              <a:rPr sz="1550" spc="-20" dirty="0">
                <a:latin typeface="Times New Roman"/>
                <a:cs typeface="Times New Roman"/>
              </a:rPr>
              <a:t>Table </a:t>
            </a:r>
            <a:r>
              <a:rPr sz="1550" dirty="0">
                <a:latin typeface="Times New Roman"/>
                <a:cs typeface="Times New Roman"/>
              </a:rPr>
              <a:t>(2</a:t>
            </a:r>
            <a:r>
              <a:rPr sz="1575" baseline="23809" dirty="0">
                <a:latin typeface="Times New Roman"/>
                <a:cs typeface="Times New Roman"/>
              </a:rPr>
              <a:t>nd</a:t>
            </a:r>
            <a:r>
              <a:rPr sz="1575" spc="202" baseline="23809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level)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9635" y="1745300"/>
            <a:ext cx="4021454" cy="2569845"/>
            <a:chOff x="2129635" y="1745300"/>
            <a:chExt cx="4021454" cy="2569845"/>
          </a:xfrm>
        </p:grpSpPr>
        <p:sp>
          <p:nvSpPr>
            <p:cNvPr id="6" name="object 6"/>
            <p:cNvSpPr/>
            <p:nvPr/>
          </p:nvSpPr>
          <p:spPr>
            <a:xfrm>
              <a:off x="4866632" y="1839847"/>
              <a:ext cx="307340" cy="1044575"/>
            </a:xfrm>
            <a:custGeom>
              <a:avLst/>
              <a:gdLst/>
              <a:ahLst/>
              <a:cxnLst/>
              <a:rect l="l" t="t" r="r" b="b"/>
              <a:pathLst>
                <a:path w="307339" h="1044575">
                  <a:moveTo>
                    <a:pt x="242069" y="92817"/>
                  </a:moveTo>
                  <a:lnTo>
                    <a:pt x="0" y="1035880"/>
                  </a:lnTo>
                  <a:lnTo>
                    <a:pt x="32322" y="1044176"/>
                  </a:lnTo>
                  <a:lnTo>
                    <a:pt x="274391" y="101113"/>
                  </a:lnTo>
                  <a:lnTo>
                    <a:pt x="242069" y="92817"/>
                  </a:lnTo>
                  <a:close/>
                </a:path>
                <a:path w="307339" h="1044575">
                  <a:moveTo>
                    <a:pt x="299650" y="76657"/>
                  </a:moveTo>
                  <a:lnTo>
                    <a:pt x="246217" y="76657"/>
                  </a:lnTo>
                  <a:lnTo>
                    <a:pt x="278540" y="84952"/>
                  </a:lnTo>
                  <a:lnTo>
                    <a:pt x="274391" y="101113"/>
                  </a:lnTo>
                  <a:lnTo>
                    <a:pt x="306713" y="109410"/>
                  </a:lnTo>
                  <a:lnTo>
                    <a:pt x="299650" y="76657"/>
                  </a:lnTo>
                  <a:close/>
                </a:path>
                <a:path w="307339" h="1044575">
                  <a:moveTo>
                    <a:pt x="246217" y="76657"/>
                  </a:moveTo>
                  <a:lnTo>
                    <a:pt x="242069" y="92817"/>
                  </a:lnTo>
                  <a:lnTo>
                    <a:pt x="274391" y="101113"/>
                  </a:lnTo>
                  <a:lnTo>
                    <a:pt x="278540" y="84952"/>
                  </a:lnTo>
                  <a:lnTo>
                    <a:pt x="246217" y="76657"/>
                  </a:lnTo>
                  <a:close/>
                </a:path>
                <a:path w="307339" h="1044575">
                  <a:moveTo>
                    <a:pt x="283119" y="0"/>
                  </a:moveTo>
                  <a:lnTo>
                    <a:pt x="209748" y="84521"/>
                  </a:lnTo>
                  <a:lnTo>
                    <a:pt x="242069" y="92817"/>
                  </a:lnTo>
                  <a:lnTo>
                    <a:pt x="246217" y="76657"/>
                  </a:lnTo>
                  <a:lnTo>
                    <a:pt x="299650" y="76657"/>
                  </a:lnTo>
                  <a:lnTo>
                    <a:pt x="283119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9752" y="1839847"/>
              <a:ext cx="584200" cy="840105"/>
            </a:xfrm>
            <a:custGeom>
              <a:avLst/>
              <a:gdLst/>
              <a:ahLst/>
              <a:cxnLst/>
              <a:rect l="l" t="t" r="r" b="b"/>
              <a:pathLst>
                <a:path w="584200" h="840105">
                  <a:moveTo>
                    <a:pt x="0" y="0"/>
                  </a:moveTo>
                  <a:lnTo>
                    <a:pt x="583973" y="0"/>
                  </a:lnTo>
                  <a:lnTo>
                    <a:pt x="583973" y="839809"/>
                  </a:lnTo>
                  <a:lnTo>
                    <a:pt x="0" y="839809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752" y="2073436"/>
              <a:ext cx="583973" cy="1223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49752" y="2073436"/>
              <a:ext cx="584200" cy="122555"/>
            </a:xfrm>
            <a:custGeom>
              <a:avLst/>
              <a:gdLst/>
              <a:ahLst/>
              <a:cxnLst/>
              <a:rect l="l" t="t" r="r" b="b"/>
              <a:pathLst>
                <a:path w="584200" h="122555">
                  <a:moveTo>
                    <a:pt x="0" y="0"/>
                  </a:moveTo>
                  <a:lnTo>
                    <a:pt x="583973" y="0"/>
                  </a:lnTo>
                  <a:lnTo>
                    <a:pt x="583973" y="122356"/>
                  </a:lnTo>
                  <a:lnTo>
                    <a:pt x="0" y="122356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752" y="2345958"/>
              <a:ext cx="583973" cy="1279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49752" y="2345957"/>
              <a:ext cx="584200" cy="128270"/>
            </a:xfrm>
            <a:custGeom>
              <a:avLst/>
              <a:gdLst/>
              <a:ahLst/>
              <a:cxnLst/>
              <a:rect l="l" t="t" r="r" b="b"/>
              <a:pathLst>
                <a:path w="584200" h="128269">
                  <a:moveTo>
                    <a:pt x="0" y="0"/>
                  </a:moveTo>
                  <a:lnTo>
                    <a:pt x="583973" y="0"/>
                  </a:lnTo>
                  <a:lnTo>
                    <a:pt x="583973" y="127917"/>
                  </a:lnTo>
                  <a:lnTo>
                    <a:pt x="0" y="127917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6527" y="2364510"/>
              <a:ext cx="414655" cy="610235"/>
            </a:xfrm>
            <a:custGeom>
              <a:avLst/>
              <a:gdLst/>
              <a:ahLst/>
              <a:cxnLst/>
              <a:rect l="l" t="t" r="r" b="b"/>
              <a:pathLst>
                <a:path w="414654" h="610235">
                  <a:moveTo>
                    <a:pt x="344907" y="535872"/>
                  </a:moveTo>
                  <a:lnTo>
                    <a:pt x="317143" y="554382"/>
                  </a:lnTo>
                  <a:lnTo>
                    <a:pt x="414322" y="609913"/>
                  </a:lnTo>
                  <a:lnTo>
                    <a:pt x="406802" y="549756"/>
                  </a:lnTo>
                  <a:lnTo>
                    <a:pt x="354163" y="549756"/>
                  </a:lnTo>
                  <a:lnTo>
                    <a:pt x="344907" y="535872"/>
                  </a:lnTo>
                  <a:close/>
                </a:path>
                <a:path w="414654" h="610235">
                  <a:moveTo>
                    <a:pt x="372672" y="517362"/>
                  </a:moveTo>
                  <a:lnTo>
                    <a:pt x="344907" y="535872"/>
                  </a:lnTo>
                  <a:lnTo>
                    <a:pt x="354163" y="549756"/>
                  </a:lnTo>
                  <a:lnTo>
                    <a:pt x="381928" y="531246"/>
                  </a:lnTo>
                  <a:lnTo>
                    <a:pt x="372672" y="517362"/>
                  </a:lnTo>
                  <a:close/>
                </a:path>
                <a:path w="414654" h="610235">
                  <a:moveTo>
                    <a:pt x="400438" y="498852"/>
                  </a:moveTo>
                  <a:lnTo>
                    <a:pt x="372672" y="517362"/>
                  </a:lnTo>
                  <a:lnTo>
                    <a:pt x="381928" y="531246"/>
                  </a:lnTo>
                  <a:lnTo>
                    <a:pt x="354163" y="549756"/>
                  </a:lnTo>
                  <a:lnTo>
                    <a:pt x="406802" y="549756"/>
                  </a:lnTo>
                  <a:lnTo>
                    <a:pt x="400438" y="498852"/>
                  </a:lnTo>
                  <a:close/>
                </a:path>
                <a:path w="414654" h="610235">
                  <a:moveTo>
                    <a:pt x="27766" y="0"/>
                  </a:moveTo>
                  <a:lnTo>
                    <a:pt x="0" y="18511"/>
                  </a:lnTo>
                  <a:lnTo>
                    <a:pt x="344907" y="535872"/>
                  </a:lnTo>
                  <a:lnTo>
                    <a:pt x="372672" y="517362"/>
                  </a:lnTo>
                  <a:lnTo>
                    <a:pt x="27766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59643" y="3207571"/>
              <a:ext cx="290195" cy="300990"/>
            </a:xfrm>
            <a:custGeom>
              <a:avLst/>
              <a:gdLst/>
              <a:ahLst/>
              <a:cxnLst/>
              <a:rect l="l" t="t" r="r" b="b"/>
              <a:pathLst>
                <a:path w="290195" h="300989">
                  <a:moveTo>
                    <a:pt x="208694" y="240173"/>
                  </a:moveTo>
                  <a:lnTo>
                    <a:pt x="184641" y="263301"/>
                  </a:lnTo>
                  <a:lnTo>
                    <a:pt x="290108" y="300770"/>
                  </a:lnTo>
                  <a:lnTo>
                    <a:pt x="274970" y="252200"/>
                  </a:lnTo>
                  <a:lnTo>
                    <a:pt x="220258" y="252200"/>
                  </a:lnTo>
                  <a:lnTo>
                    <a:pt x="208694" y="240173"/>
                  </a:lnTo>
                  <a:close/>
                </a:path>
                <a:path w="290195" h="300989">
                  <a:moveTo>
                    <a:pt x="232749" y="217044"/>
                  </a:moveTo>
                  <a:lnTo>
                    <a:pt x="208694" y="240173"/>
                  </a:lnTo>
                  <a:lnTo>
                    <a:pt x="220258" y="252200"/>
                  </a:lnTo>
                  <a:lnTo>
                    <a:pt x="244313" y="229071"/>
                  </a:lnTo>
                  <a:lnTo>
                    <a:pt x="232749" y="217044"/>
                  </a:lnTo>
                  <a:close/>
                </a:path>
                <a:path w="290195" h="300989">
                  <a:moveTo>
                    <a:pt x="256804" y="193915"/>
                  </a:moveTo>
                  <a:lnTo>
                    <a:pt x="232749" y="217044"/>
                  </a:lnTo>
                  <a:lnTo>
                    <a:pt x="244313" y="229071"/>
                  </a:lnTo>
                  <a:lnTo>
                    <a:pt x="220258" y="252200"/>
                  </a:lnTo>
                  <a:lnTo>
                    <a:pt x="274970" y="252200"/>
                  </a:lnTo>
                  <a:lnTo>
                    <a:pt x="256804" y="193915"/>
                  </a:lnTo>
                  <a:close/>
                </a:path>
                <a:path w="290195" h="300989">
                  <a:moveTo>
                    <a:pt x="24052" y="0"/>
                  </a:moveTo>
                  <a:lnTo>
                    <a:pt x="0" y="23130"/>
                  </a:lnTo>
                  <a:lnTo>
                    <a:pt x="208694" y="240173"/>
                  </a:lnTo>
                  <a:lnTo>
                    <a:pt x="232749" y="217044"/>
                  </a:lnTo>
                  <a:lnTo>
                    <a:pt x="240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9752" y="3469411"/>
              <a:ext cx="584200" cy="840105"/>
            </a:xfrm>
            <a:custGeom>
              <a:avLst/>
              <a:gdLst/>
              <a:ahLst/>
              <a:cxnLst/>
              <a:rect l="l" t="t" r="r" b="b"/>
              <a:pathLst>
                <a:path w="584200" h="840104">
                  <a:moveTo>
                    <a:pt x="0" y="0"/>
                  </a:moveTo>
                  <a:lnTo>
                    <a:pt x="583973" y="0"/>
                  </a:lnTo>
                  <a:lnTo>
                    <a:pt x="583973" y="839809"/>
                  </a:lnTo>
                  <a:lnTo>
                    <a:pt x="0" y="839809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752" y="3703000"/>
              <a:ext cx="583973" cy="1223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49752" y="3702999"/>
              <a:ext cx="584200" cy="122555"/>
            </a:xfrm>
            <a:custGeom>
              <a:avLst/>
              <a:gdLst/>
              <a:ahLst/>
              <a:cxnLst/>
              <a:rect l="l" t="t" r="r" b="b"/>
              <a:pathLst>
                <a:path w="584200" h="122554">
                  <a:moveTo>
                    <a:pt x="0" y="0"/>
                  </a:moveTo>
                  <a:lnTo>
                    <a:pt x="583973" y="0"/>
                  </a:lnTo>
                  <a:lnTo>
                    <a:pt x="583973" y="122356"/>
                  </a:lnTo>
                  <a:lnTo>
                    <a:pt x="0" y="122356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752" y="3975520"/>
              <a:ext cx="583973" cy="1223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49752" y="3975521"/>
              <a:ext cx="584200" cy="122555"/>
            </a:xfrm>
            <a:custGeom>
              <a:avLst/>
              <a:gdLst/>
              <a:ahLst/>
              <a:cxnLst/>
              <a:rect l="l" t="t" r="r" b="b"/>
              <a:pathLst>
                <a:path w="584200" h="122554">
                  <a:moveTo>
                    <a:pt x="0" y="0"/>
                  </a:moveTo>
                  <a:lnTo>
                    <a:pt x="583973" y="0"/>
                  </a:lnTo>
                  <a:lnTo>
                    <a:pt x="583973" y="122356"/>
                  </a:lnTo>
                  <a:lnTo>
                    <a:pt x="0" y="122356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82135" y="2657410"/>
              <a:ext cx="589915" cy="984885"/>
            </a:xfrm>
            <a:custGeom>
              <a:avLst/>
              <a:gdLst/>
              <a:ahLst/>
              <a:cxnLst/>
              <a:rect l="l" t="t" r="r" b="b"/>
              <a:pathLst>
                <a:path w="589914" h="984885">
                  <a:moveTo>
                    <a:pt x="0" y="0"/>
                  </a:moveTo>
                  <a:lnTo>
                    <a:pt x="589534" y="0"/>
                  </a:lnTo>
                  <a:lnTo>
                    <a:pt x="589534" y="984411"/>
                  </a:lnTo>
                  <a:lnTo>
                    <a:pt x="0" y="984411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135" y="2840944"/>
              <a:ext cx="589534" cy="1223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82135" y="2840944"/>
              <a:ext cx="589915" cy="122555"/>
            </a:xfrm>
            <a:custGeom>
              <a:avLst/>
              <a:gdLst/>
              <a:ahLst/>
              <a:cxnLst/>
              <a:rect l="l" t="t" r="r" b="b"/>
              <a:pathLst>
                <a:path w="589914" h="122555">
                  <a:moveTo>
                    <a:pt x="0" y="0"/>
                  </a:moveTo>
                  <a:lnTo>
                    <a:pt x="589534" y="0"/>
                  </a:lnTo>
                  <a:lnTo>
                    <a:pt x="589534" y="122356"/>
                  </a:lnTo>
                  <a:lnTo>
                    <a:pt x="0" y="122356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2135" y="3174643"/>
              <a:ext cx="589534" cy="1223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82135" y="3174643"/>
              <a:ext cx="589915" cy="122555"/>
            </a:xfrm>
            <a:custGeom>
              <a:avLst/>
              <a:gdLst/>
              <a:ahLst/>
              <a:cxnLst/>
              <a:rect l="l" t="t" r="r" b="b"/>
              <a:pathLst>
                <a:path w="589914" h="122554">
                  <a:moveTo>
                    <a:pt x="0" y="0"/>
                  </a:moveTo>
                  <a:lnTo>
                    <a:pt x="589534" y="0"/>
                  </a:lnTo>
                  <a:lnTo>
                    <a:pt x="589534" y="122356"/>
                  </a:lnTo>
                  <a:lnTo>
                    <a:pt x="0" y="122356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45866" y="2642800"/>
              <a:ext cx="736600" cy="147955"/>
            </a:xfrm>
            <a:custGeom>
              <a:avLst/>
              <a:gdLst/>
              <a:ahLst/>
              <a:cxnLst/>
              <a:rect l="l" t="t" r="r" b="b"/>
              <a:pathLst>
                <a:path w="736600" h="147955">
                  <a:moveTo>
                    <a:pt x="634848" y="33096"/>
                  </a:moveTo>
                  <a:lnTo>
                    <a:pt x="0" y="114856"/>
                  </a:lnTo>
                  <a:lnTo>
                    <a:pt x="4262" y="147952"/>
                  </a:lnTo>
                  <a:lnTo>
                    <a:pt x="639110" y="66192"/>
                  </a:lnTo>
                  <a:lnTo>
                    <a:pt x="634848" y="33096"/>
                  </a:lnTo>
                  <a:close/>
                </a:path>
                <a:path w="736600" h="147955">
                  <a:moveTo>
                    <a:pt x="719375" y="30965"/>
                  </a:moveTo>
                  <a:lnTo>
                    <a:pt x="651395" y="30965"/>
                  </a:lnTo>
                  <a:lnTo>
                    <a:pt x="655657" y="64061"/>
                  </a:lnTo>
                  <a:lnTo>
                    <a:pt x="639110" y="66192"/>
                  </a:lnTo>
                  <a:lnTo>
                    <a:pt x="643373" y="99288"/>
                  </a:lnTo>
                  <a:lnTo>
                    <a:pt x="736268" y="36856"/>
                  </a:lnTo>
                  <a:lnTo>
                    <a:pt x="719375" y="30965"/>
                  </a:lnTo>
                  <a:close/>
                </a:path>
                <a:path w="736600" h="147955">
                  <a:moveTo>
                    <a:pt x="651395" y="30965"/>
                  </a:moveTo>
                  <a:lnTo>
                    <a:pt x="634848" y="33096"/>
                  </a:lnTo>
                  <a:lnTo>
                    <a:pt x="639110" y="66192"/>
                  </a:lnTo>
                  <a:lnTo>
                    <a:pt x="655657" y="64061"/>
                  </a:lnTo>
                  <a:lnTo>
                    <a:pt x="651395" y="30965"/>
                  </a:lnTo>
                  <a:close/>
                </a:path>
                <a:path w="736600" h="147955">
                  <a:moveTo>
                    <a:pt x="630585" y="0"/>
                  </a:moveTo>
                  <a:lnTo>
                    <a:pt x="634848" y="33096"/>
                  </a:lnTo>
                  <a:lnTo>
                    <a:pt x="651395" y="30965"/>
                  </a:lnTo>
                  <a:lnTo>
                    <a:pt x="719375" y="30965"/>
                  </a:lnTo>
                  <a:lnTo>
                    <a:pt x="630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46462" y="2640724"/>
              <a:ext cx="1402080" cy="267335"/>
            </a:xfrm>
            <a:custGeom>
              <a:avLst/>
              <a:gdLst/>
              <a:ahLst/>
              <a:cxnLst/>
              <a:rect l="l" t="t" r="r" b="b"/>
              <a:pathLst>
                <a:path w="1402079" h="267335">
                  <a:moveTo>
                    <a:pt x="1401535" y="0"/>
                  </a:moveTo>
                  <a:lnTo>
                    <a:pt x="0" y="0"/>
                  </a:lnTo>
                  <a:lnTo>
                    <a:pt x="0" y="266959"/>
                  </a:lnTo>
                  <a:lnTo>
                    <a:pt x="1401535" y="266959"/>
                  </a:lnTo>
                  <a:lnTo>
                    <a:pt x="1401535" y="0"/>
                  </a:lnTo>
                  <a:close/>
                </a:path>
              </a:pathLst>
            </a:custGeom>
            <a:solidFill>
              <a:srgbClr val="FF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6462" y="2640724"/>
              <a:ext cx="1402080" cy="267335"/>
            </a:xfrm>
            <a:custGeom>
              <a:avLst/>
              <a:gdLst/>
              <a:ahLst/>
              <a:cxnLst/>
              <a:rect l="l" t="t" r="r" b="b"/>
              <a:pathLst>
                <a:path w="1402079" h="267335">
                  <a:moveTo>
                    <a:pt x="0" y="0"/>
                  </a:moveTo>
                  <a:lnTo>
                    <a:pt x="1401535" y="0"/>
                  </a:lnTo>
                  <a:lnTo>
                    <a:pt x="1401535" y="266959"/>
                  </a:lnTo>
                  <a:lnTo>
                    <a:pt x="0" y="266959"/>
                  </a:lnTo>
                  <a:lnTo>
                    <a:pt x="0" y="0"/>
                  </a:lnTo>
                  <a:close/>
                </a:path>
              </a:pathLst>
            </a:custGeom>
            <a:ln w="33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97390" y="1745309"/>
              <a:ext cx="2152650" cy="1184910"/>
            </a:xfrm>
            <a:custGeom>
              <a:avLst/>
              <a:gdLst/>
              <a:ahLst/>
              <a:cxnLst/>
              <a:rect l="l" t="t" r="r" b="b"/>
              <a:pathLst>
                <a:path w="2152650" h="1184910">
                  <a:moveTo>
                    <a:pt x="1284744" y="1134567"/>
                  </a:moveTo>
                  <a:lnTo>
                    <a:pt x="1251369" y="1117892"/>
                  </a:lnTo>
                  <a:lnTo>
                    <a:pt x="1184630" y="1084516"/>
                  </a:lnTo>
                  <a:lnTo>
                    <a:pt x="1184630" y="1117892"/>
                  </a:lnTo>
                  <a:lnTo>
                    <a:pt x="758113" y="1117892"/>
                  </a:lnTo>
                  <a:lnTo>
                    <a:pt x="39408" y="340372"/>
                  </a:lnTo>
                  <a:lnTo>
                    <a:pt x="33362" y="333844"/>
                  </a:lnTo>
                  <a:lnTo>
                    <a:pt x="33362" y="329044"/>
                  </a:lnTo>
                  <a:lnTo>
                    <a:pt x="33362" y="0"/>
                  </a:lnTo>
                  <a:lnTo>
                    <a:pt x="0" y="0"/>
                  </a:lnTo>
                  <a:lnTo>
                    <a:pt x="0" y="344563"/>
                  </a:lnTo>
                  <a:lnTo>
                    <a:pt x="1574" y="348615"/>
                  </a:lnTo>
                  <a:lnTo>
                    <a:pt x="741730" y="1149311"/>
                  </a:lnTo>
                  <a:lnTo>
                    <a:pt x="746163" y="1151255"/>
                  </a:lnTo>
                  <a:lnTo>
                    <a:pt x="1184630" y="1151255"/>
                  </a:lnTo>
                  <a:lnTo>
                    <a:pt x="1184630" y="1184630"/>
                  </a:lnTo>
                  <a:lnTo>
                    <a:pt x="1251369" y="1151255"/>
                  </a:lnTo>
                  <a:lnTo>
                    <a:pt x="1284744" y="1134567"/>
                  </a:lnTo>
                  <a:close/>
                </a:path>
                <a:path w="2152650" h="1184910">
                  <a:moveTo>
                    <a:pt x="2152358" y="761936"/>
                  </a:moveTo>
                  <a:lnTo>
                    <a:pt x="2118982" y="745261"/>
                  </a:lnTo>
                  <a:lnTo>
                    <a:pt x="2052243" y="711885"/>
                  </a:lnTo>
                  <a:lnTo>
                    <a:pt x="2052243" y="745261"/>
                  </a:lnTo>
                  <a:lnTo>
                    <a:pt x="1875574" y="745261"/>
                  </a:lnTo>
                  <a:lnTo>
                    <a:pt x="852563" y="190487"/>
                  </a:lnTo>
                  <a:lnTo>
                    <a:pt x="834250" y="180555"/>
                  </a:lnTo>
                  <a:lnTo>
                    <a:pt x="834250" y="175818"/>
                  </a:lnTo>
                  <a:lnTo>
                    <a:pt x="834250" y="0"/>
                  </a:lnTo>
                  <a:lnTo>
                    <a:pt x="800874" y="0"/>
                  </a:lnTo>
                  <a:lnTo>
                    <a:pt x="800874" y="196596"/>
                  </a:lnTo>
                  <a:lnTo>
                    <a:pt x="804227" y="202234"/>
                  </a:lnTo>
                  <a:lnTo>
                    <a:pt x="1865833" y="777925"/>
                  </a:lnTo>
                  <a:lnTo>
                    <a:pt x="1868563" y="778624"/>
                  </a:lnTo>
                  <a:lnTo>
                    <a:pt x="2052243" y="778624"/>
                  </a:lnTo>
                  <a:lnTo>
                    <a:pt x="2052243" y="811999"/>
                  </a:lnTo>
                  <a:lnTo>
                    <a:pt x="2118982" y="778624"/>
                  </a:lnTo>
                  <a:lnTo>
                    <a:pt x="2152358" y="761936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146462" y="1105710"/>
            <a:ext cx="6741159" cy="4071620"/>
            <a:chOff x="2146462" y="1105710"/>
            <a:chExt cx="6741159" cy="4071620"/>
          </a:xfrm>
        </p:grpSpPr>
        <p:sp>
          <p:nvSpPr>
            <p:cNvPr id="29" name="object 29"/>
            <p:cNvSpPr/>
            <p:nvPr/>
          </p:nvSpPr>
          <p:spPr>
            <a:xfrm>
              <a:off x="2146462" y="1105710"/>
              <a:ext cx="6741159" cy="4071620"/>
            </a:xfrm>
            <a:custGeom>
              <a:avLst/>
              <a:gdLst/>
              <a:ahLst/>
              <a:cxnLst/>
              <a:rect l="l" t="t" r="r" b="b"/>
              <a:pathLst>
                <a:path w="6741159" h="4071620">
                  <a:moveTo>
                    <a:pt x="6740719" y="0"/>
                  </a:moveTo>
                  <a:lnTo>
                    <a:pt x="0" y="0"/>
                  </a:lnTo>
                  <a:lnTo>
                    <a:pt x="0" y="4071127"/>
                  </a:lnTo>
                  <a:lnTo>
                    <a:pt x="6740719" y="4071127"/>
                  </a:lnTo>
                  <a:lnTo>
                    <a:pt x="6740719" y="0"/>
                  </a:lnTo>
                  <a:close/>
                </a:path>
              </a:pathLst>
            </a:custGeom>
            <a:solidFill>
              <a:srgbClr val="F5F5F5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51507" y="2974423"/>
              <a:ext cx="1068070" cy="334010"/>
            </a:xfrm>
            <a:custGeom>
              <a:avLst/>
              <a:gdLst/>
              <a:ahLst/>
              <a:cxnLst/>
              <a:rect l="l" t="t" r="r" b="b"/>
              <a:pathLst>
                <a:path w="1068070" h="334010">
                  <a:moveTo>
                    <a:pt x="0" y="0"/>
                  </a:moveTo>
                  <a:lnTo>
                    <a:pt x="1067836" y="0"/>
                  </a:lnTo>
                  <a:lnTo>
                    <a:pt x="1067836" y="333698"/>
                  </a:lnTo>
                  <a:lnTo>
                    <a:pt x="0" y="333698"/>
                  </a:lnTo>
                  <a:lnTo>
                    <a:pt x="0" y="0"/>
                  </a:lnTo>
                  <a:close/>
                </a:path>
              </a:pathLst>
            </a:custGeom>
            <a:ln w="33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779316" y="2974423"/>
            <a:ext cx="1023619" cy="317500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683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90"/>
              </a:spcBef>
            </a:pPr>
            <a:r>
              <a:rPr sz="1550" spc="-10" dirty="0">
                <a:latin typeface="Times New Roman"/>
                <a:cs typeface="Times New Roman"/>
              </a:rPr>
              <a:t>Offset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83890" y="2974423"/>
            <a:ext cx="878840" cy="334010"/>
          </a:xfrm>
          <a:custGeom>
            <a:avLst/>
            <a:gdLst/>
            <a:ahLst/>
            <a:cxnLst/>
            <a:rect l="l" t="t" r="r" b="b"/>
            <a:pathLst>
              <a:path w="878840" h="334010">
                <a:moveTo>
                  <a:pt x="0" y="0"/>
                </a:moveTo>
                <a:lnTo>
                  <a:pt x="878740" y="0"/>
                </a:lnTo>
                <a:lnTo>
                  <a:pt x="878740" y="333698"/>
                </a:lnTo>
                <a:lnTo>
                  <a:pt x="0" y="333698"/>
                </a:lnTo>
                <a:lnTo>
                  <a:pt x="0" y="0"/>
                </a:lnTo>
                <a:close/>
              </a:path>
            </a:pathLst>
          </a:custGeom>
          <a:ln w="33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00575" y="2991108"/>
            <a:ext cx="834390" cy="300355"/>
          </a:xfrm>
          <a:prstGeom prst="rect">
            <a:avLst/>
          </a:prstGeom>
          <a:solidFill>
            <a:srgbClr val="FFFFAA"/>
          </a:solidFill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ts val="869"/>
              </a:lnSpc>
            </a:pPr>
            <a:r>
              <a:rPr sz="1550" spc="-10" dirty="0">
                <a:latin typeface="Times New Roman"/>
                <a:cs typeface="Times New Roman"/>
              </a:rPr>
              <a:t>Physical</a:t>
            </a:r>
            <a:endParaRPr sz="1550">
              <a:latin typeface="Times New Roman"/>
              <a:cs typeface="Times New Roman"/>
            </a:endParaRPr>
          </a:p>
          <a:p>
            <a:pPr marL="62230">
              <a:lnSpc>
                <a:spcPts val="1495"/>
              </a:lnSpc>
            </a:pPr>
            <a:r>
              <a:rPr sz="1550" dirty="0">
                <a:latin typeface="Times New Roman"/>
                <a:cs typeface="Times New Roman"/>
              </a:rPr>
              <a:t>Page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-50" dirty="0">
                <a:latin typeface="Times New Roman"/>
                <a:cs typeface="Times New Roman"/>
              </a:rPr>
              <a:t>#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9186" y="1126379"/>
            <a:ext cx="131889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latin typeface="Times New Roman"/>
                <a:cs typeface="Times New Roman"/>
              </a:rPr>
              <a:t>Virtual</a:t>
            </a:r>
            <a:r>
              <a:rPr sz="1550" spc="-8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Address:</a:t>
            </a:r>
            <a:endParaRPr sz="1550">
              <a:latin typeface="Times New Roman"/>
              <a:cs typeface="Times New Roman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207640" y="1394916"/>
          <a:ext cx="2892425" cy="333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80010">
                        <a:lnSpc>
                          <a:spcPts val="1000"/>
                        </a:lnSpc>
                      </a:pP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Virtual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ts val="1525"/>
                        </a:lnSpc>
                      </a:pPr>
                      <a:r>
                        <a:rPr sz="1550" dirty="0">
                          <a:latin typeface="Times New Roman"/>
                          <a:cs typeface="Times New Roman"/>
                        </a:rPr>
                        <a:t>P1</a:t>
                      </a:r>
                      <a:r>
                        <a:rPr sz="15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00"/>
                        </a:lnSpc>
                      </a:pP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Virtual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ts val="1525"/>
                        </a:lnSpc>
                      </a:pPr>
                      <a:r>
                        <a:rPr sz="1550" dirty="0">
                          <a:latin typeface="Times New Roman"/>
                          <a:cs typeface="Times New Roman"/>
                        </a:rPr>
                        <a:t>P2</a:t>
                      </a:r>
                      <a:r>
                        <a:rPr sz="15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50" spc="-10" dirty="0">
                          <a:latin typeface="Times New Roman"/>
                          <a:cs typeface="Times New Roman"/>
                        </a:rPr>
                        <a:t>Offset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5096621" y="1433694"/>
            <a:ext cx="4931410" cy="3682365"/>
            <a:chOff x="5096621" y="1433694"/>
            <a:chExt cx="4931410" cy="3682365"/>
          </a:xfrm>
        </p:grpSpPr>
        <p:sp>
          <p:nvSpPr>
            <p:cNvPr id="37" name="object 37"/>
            <p:cNvSpPr/>
            <p:nvPr/>
          </p:nvSpPr>
          <p:spPr>
            <a:xfrm>
              <a:off x="8887180" y="1439409"/>
              <a:ext cx="1134745" cy="3670935"/>
            </a:xfrm>
            <a:custGeom>
              <a:avLst/>
              <a:gdLst/>
              <a:ahLst/>
              <a:cxnLst/>
              <a:rect l="l" t="t" r="r" b="b"/>
              <a:pathLst>
                <a:path w="1134745" h="3670935">
                  <a:moveTo>
                    <a:pt x="0" y="0"/>
                  </a:moveTo>
                  <a:lnTo>
                    <a:pt x="1134576" y="0"/>
                  </a:lnTo>
                  <a:lnTo>
                    <a:pt x="1134576" y="3670688"/>
                  </a:lnTo>
                  <a:lnTo>
                    <a:pt x="0" y="3670688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87181" y="1906587"/>
              <a:ext cx="1134745" cy="600710"/>
            </a:xfrm>
            <a:custGeom>
              <a:avLst/>
              <a:gdLst/>
              <a:ahLst/>
              <a:cxnLst/>
              <a:rect l="l" t="t" r="r" b="b"/>
              <a:pathLst>
                <a:path w="1134745" h="600710">
                  <a:moveTo>
                    <a:pt x="1134567" y="467182"/>
                  </a:moveTo>
                  <a:lnTo>
                    <a:pt x="0" y="467182"/>
                  </a:lnTo>
                  <a:lnTo>
                    <a:pt x="0" y="600659"/>
                  </a:lnTo>
                  <a:lnTo>
                    <a:pt x="1134567" y="600659"/>
                  </a:lnTo>
                  <a:lnTo>
                    <a:pt x="1134567" y="467182"/>
                  </a:lnTo>
                  <a:close/>
                </a:path>
                <a:path w="1134745" h="600710">
                  <a:moveTo>
                    <a:pt x="1134567" y="0"/>
                  </a:moveTo>
                  <a:lnTo>
                    <a:pt x="0" y="0"/>
                  </a:lnTo>
                  <a:lnTo>
                    <a:pt x="0" y="333705"/>
                  </a:lnTo>
                  <a:lnTo>
                    <a:pt x="1134567" y="333705"/>
                  </a:lnTo>
                  <a:lnTo>
                    <a:pt x="1134567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87180" y="1906587"/>
              <a:ext cx="1134745" cy="600710"/>
            </a:xfrm>
            <a:custGeom>
              <a:avLst/>
              <a:gdLst/>
              <a:ahLst/>
              <a:cxnLst/>
              <a:rect l="l" t="t" r="r" b="b"/>
              <a:pathLst>
                <a:path w="1134745" h="600710">
                  <a:moveTo>
                    <a:pt x="0" y="0"/>
                  </a:moveTo>
                  <a:lnTo>
                    <a:pt x="1134576" y="0"/>
                  </a:lnTo>
                  <a:lnTo>
                    <a:pt x="1134576" y="600658"/>
                  </a:lnTo>
                  <a:lnTo>
                    <a:pt x="0" y="600658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87180" y="2240286"/>
              <a:ext cx="1134745" cy="133985"/>
            </a:xfrm>
            <a:custGeom>
              <a:avLst/>
              <a:gdLst/>
              <a:ahLst/>
              <a:cxnLst/>
              <a:rect l="l" t="t" r="r" b="b"/>
              <a:pathLst>
                <a:path w="1134745" h="133985">
                  <a:moveTo>
                    <a:pt x="1134576" y="0"/>
                  </a:moveTo>
                  <a:lnTo>
                    <a:pt x="0" y="0"/>
                  </a:lnTo>
                  <a:lnTo>
                    <a:pt x="0" y="133479"/>
                  </a:lnTo>
                  <a:lnTo>
                    <a:pt x="1134576" y="133479"/>
                  </a:lnTo>
                  <a:lnTo>
                    <a:pt x="1134576" y="0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87180" y="2240286"/>
              <a:ext cx="1134745" cy="133985"/>
            </a:xfrm>
            <a:custGeom>
              <a:avLst/>
              <a:gdLst/>
              <a:ahLst/>
              <a:cxnLst/>
              <a:rect l="l" t="t" r="r" b="b"/>
              <a:pathLst>
                <a:path w="1134745" h="133985">
                  <a:moveTo>
                    <a:pt x="0" y="0"/>
                  </a:moveTo>
                  <a:lnTo>
                    <a:pt x="1134576" y="0"/>
                  </a:lnTo>
                  <a:lnTo>
                    <a:pt x="1134576" y="133479"/>
                  </a:lnTo>
                  <a:lnTo>
                    <a:pt x="0" y="133479"/>
                  </a:lnTo>
                  <a:lnTo>
                    <a:pt x="0" y="0"/>
                  </a:lnTo>
                  <a:close/>
                </a:path>
              </a:pathLst>
            </a:custGeom>
            <a:ln w="111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96621" y="1578735"/>
              <a:ext cx="2146300" cy="1368425"/>
            </a:xfrm>
            <a:custGeom>
              <a:avLst/>
              <a:gdLst/>
              <a:ahLst/>
              <a:cxnLst/>
              <a:rect l="l" t="t" r="r" b="b"/>
              <a:pathLst>
                <a:path w="2146300" h="1368425">
                  <a:moveTo>
                    <a:pt x="2083125" y="1279595"/>
                  </a:moveTo>
                  <a:lnTo>
                    <a:pt x="2051787" y="1291059"/>
                  </a:lnTo>
                  <a:lnTo>
                    <a:pt x="2133187" y="1367880"/>
                  </a:lnTo>
                  <a:lnTo>
                    <a:pt x="2141424" y="1295265"/>
                  </a:lnTo>
                  <a:lnTo>
                    <a:pt x="2088857" y="1295265"/>
                  </a:lnTo>
                  <a:lnTo>
                    <a:pt x="2083125" y="1279595"/>
                  </a:lnTo>
                  <a:close/>
                </a:path>
                <a:path w="2146300" h="1368425">
                  <a:moveTo>
                    <a:pt x="2114464" y="1268131"/>
                  </a:moveTo>
                  <a:lnTo>
                    <a:pt x="2083125" y="1279595"/>
                  </a:lnTo>
                  <a:lnTo>
                    <a:pt x="2088857" y="1295265"/>
                  </a:lnTo>
                  <a:lnTo>
                    <a:pt x="2120196" y="1283801"/>
                  </a:lnTo>
                  <a:lnTo>
                    <a:pt x="2114464" y="1268131"/>
                  </a:lnTo>
                  <a:close/>
                </a:path>
                <a:path w="2146300" h="1368425">
                  <a:moveTo>
                    <a:pt x="2145803" y="1256667"/>
                  </a:moveTo>
                  <a:lnTo>
                    <a:pt x="2114464" y="1268131"/>
                  </a:lnTo>
                  <a:lnTo>
                    <a:pt x="2120196" y="1283801"/>
                  </a:lnTo>
                  <a:lnTo>
                    <a:pt x="2088857" y="1295265"/>
                  </a:lnTo>
                  <a:lnTo>
                    <a:pt x="2141424" y="1295265"/>
                  </a:lnTo>
                  <a:lnTo>
                    <a:pt x="2145803" y="1256667"/>
                  </a:lnTo>
                  <a:close/>
                </a:path>
                <a:path w="2146300" h="1368425">
                  <a:moveTo>
                    <a:pt x="1746876" y="360401"/>
                  </a:moveTo>
                  <a:lnTo>
                    <a:pt x="2083125" y="1279595"/>
                  </a:lnTo>
                  <a:lnTo>
                    <a:pt x="2114464" y="1268131"/>
                  </a:lnTo>
                  <a:lnTo>
                    <a:pt x="1783049" y="362151"/>
                  </a:lnTo>
                  <a:lnTo>
                    <a:pt x="1756210" y="362151"/>
                  </a:lnTo>
                  <a:lnTo>
                    <a:pt x="1746876" y="360401"/>
                  </a:lnTo>
                  <a:close/>
                </a:path>
                <a:path w="2146300" h="1368425">
                  <a:moveTo>
                    <a:pt x="1743614" y="351483"/>
                  </a:moveTo>
                  <a:lnTo>
                    <a:pt x="1746876" y="360401"/>
                  </a:lnTo>
                  <a:lnTo>
                    <a:pt x="1756210" y="362151"/>
                  </a:lnTo>
                  <a:lnTo>
                    <a:pt x="1743614" y="351483"/>
                  </a:lnTo>
                  <a:close/>
                </a:path>
                <a:path w="2146300" h="1368425">
                  <a:moveTo>
                    <a:pt x="1779147" y="351483"/>
                  </a:moveTo>
                  <a:lnTo>
                    <a:pt x="1743614" y="351483"/>
                  </a:lnTo>
                  <a:lnTo>
                    <a:pt x="1756210" y="362151"/>
                  </a:lnTo>
                  <a:lnTo>
                    <a:pt x="1783049" y="362151"/>
                  </a:lnTo>
                  <a:lnTo>
                    <a:pt x="1779147" y="351483"/>
                  </a:lnTo>
                  <a:close/>
                </a:path>
                <a:path w="2146300" h="1368425">
                  <a:moveTo>
                    <a:pt x="6151" y="0"/>
                  </a:moveTo>
                  <a:lnTo>
                    <a:pt x="0" y="32799"/>
                  </a:lnTo>
                  <a:lnTo>
                    <a:pt x="1746876" y="360401"/>
                  </a:lnTo>
                  <a:lnTo>
                    <a:pt x="1743614" y="351483"/>
                  </a:lnTo>
                  <a:lnTo>
                    <a:pt x="1779147" y="351483"/>
                  </a:lnTo>
                  <a:lnTo>
                    <a:pt x="1772931" y="334491"/>
                  </a:lnTo>
                  <a:lnTo>
                    <a:pt x="1768146" y="330437"/>
                  </a:lnTo>
                  <a:lnTo>
                    <a:pt x="61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98368" y="1354407"/>
            <a:ext cx="758190" cy="5105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R="5080">
              <a:lnSpc>
                <a:spcPct val="103600"/>
              </a:lnSpc>
              <a:spcBef>
                <a:spcPts val="60"/>
              </a:spcBef>
            </a:pPr>
            <a:r>
              <a:rPr sz="1550" spc="-10" dirty="0">
                <a:latin typeface="Times New Roman"/>
                <a:cs typeface="Times New Roman"/>
              </a:rPr>
              <a:t>Physical Memory: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50215" y="2661394"/>
            <a:ext cx="14554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Times New Roman"/>
                <a:cs typeface="Times New Roman"/>
              </a:rPr>
              <a:t>Physical</a:t>
            </a:r>
            <a:r>
              <a:rPr sz="1550" spc="-5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Address: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29886" y="1756423"/>
            <a:ext cx="4116070" cy="3796665"/>
            <a:chOff x="2229886" y="1756423"/>
            <a:chExt cx="4116070" cy="3796665"/>
          </a:xfrm>
        </p:grpSpPr>
        <p:sp>
          <p:nvSpPr>
            <p:cNvPr id="46" name="object 46"/>
            <p:cNvSpPr/>
            <p:nvPr/>
          </p:nvSpPr>
          <p:spPr>
            <a:xfrm>
              <a:off x="2246571" y="1773107"/>
              <a:ext cx="1702435" cy="200660"/>
            </a:xfrm>
            <a:custGeom>
              <a:avLst/>
              <a:gdLst/>
              <a:ahLst/>
              <a:cxnLst/>
              <a:rect l="l" t="t" r="r" b="b"/>
              <a:pathLst>
                <a:path w="1702435" h="200660">
                  <a:moveTo>
                    <a:pt x="1701864" y="0"/>
                  </a:moveTo>
                  <a:lnTo>
                    <a:pt x="1700551" y="38967"/>
                  </a:lnTo>
                  <a:lnTo>
                    <a:pt x="1696972" y="70788"/>
                  </a:lnTo>
                  <a:lnTo>
                    <a:pt x="1691662" y="92242"/>
                  </a:lnTo>
                  <a:lnTo>
                    <a:pt x="1685160" y="100109"/>
                  </a:lnTo>
                  <a:lnTo>
                    <a:pt x="867636" y="100109"/>
                  </a:lnTo>
                  <a:lnTo>
                    <a:pt x="861134" y="107976"/>
                  </a:lnTo>
                  <a:lnTo>
                    <a:pt x="855824" y="129431"/>
                  </a:lnTo>
                  <a:lnTo>
                    <a:pt x="852245" y="161252"/>
                  </a:lnTo>
                  <a:lnTo>
                    <a:pt x="850932" y="200219"/>
                  </a:lnTo>
                  <a:lnTo>
                    <a:pt x="849619" y="161252"/>
                  </a:lnTo>
                  <a:lnTo>
                    <a:pt x="846039" y="129431"/>
                  </a:lnTo>
                  <a:lnTo>
                    <a:pt x="840730" y="107976"/>
                  </a:lnTo>
                  <a:lnTo>
                    <a:pt x="834228" y="100109"/>
                  </a:lnTo>
                  <a:lnTo>
                    <a:pt x="16704" y="100109"/>
                  </a:lnTo>
                  <a:lnTo>
                    <a:pt x="10202" y="92242"/>
                  </a:lnTo>
                  <a:lnTo>
                    <a:pt x="4892" y="70788"/>
                  </a:lnTo>
                  <a:lnTo>
                    <a:pt x="1312" y="38967"/>
                  </a:lnTo>
                  <a:lnTo>
                    <a:pt x="0" y="0"/>
                  </a:lnTo>
                </a:path>
              </a:pathLst>
            </a:custGeom>
            <a:ln w="333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53092" y="1973109"/>
              <a:ext cx="3292475" cy="3580129"/>
            </a:xfrm>
            <a:custGeom>
              <a:avLst/>
              <a:gdLst/>
              <a:ahLst/>
              <a:cxnLst/>
              <a:rect l="l" t="t" r="r" b="b"/>
              <a:pathLst>
                <a:path w="3292475" h="3580129">
                  <a:moveTo>
                    <a:pt x="708101" y="3535667"/>
                  </a:moveTo>
                  <a:lnTo>
                    <a:pt x="639165" y="3535667"/>
                  </a:lnTo>
                  <a:lnTo>
                    <a:pt x="616915" y="3535667"/>
                  </a:lnTo>
                  <a:lnTo>
                    <a:pt x="616216" y="3579799"/>
                  </a:lnTo>
                  <a:lnTo>
                    <a:pt x="708101" y="3535667"/>
                  </a:lnTo>
                  <a:close/>
                </a:path>
                <a:path w="3292475" h="3580129">
                  <a:moveTo>
                    <a:pt x="750735" y="3515182"/>
                  </a:moveTo>
                  <a:lnTo>
                    <a:pt x="618324" y="3446335"/>
                  </a:lnTo>
                  <a:lnTo>
                    <a:pt x="617626" y="3490823"/>
                  </a:lnTo>
                  <a:lnTo>
                    <a:pt x="44615" y="3481730"/>
                  </a:lnTo>
                  <a:lnTo>
                    <a:pt x="44627" y="3481374"/>
                  </a:lnTo>
                  <a:lnTo>
                    <a:pt x="78562" y="444"/>
                  </a:lnTo>
                  <a:lnTo>
                    <a:pt x="34061" y="0"/>
                  </a:lnTo>
                  <a:lnTo>
                    <a:pt x="38" y="3490823"/>
                  </a:lnTo>
                  <a:lnTo>
                    <a:pt x="0" y="3503841"/>
                  </a:lnTo>
                  <a:lnTo>
                    <a:pt x="1562" y="3512045"/>
                  </a:lnTo>
                  <a:lnTo>
                    <a:pt x="6223" y="3519157"/>
                  </a:lnTo>
                  <a:lnTo>
                    <a:pt x="13208" y="3523996"/>
                  </a:lnTo>
                  <a:lnTo>
                    <a:pt x="21805" y="3525863"/>
                  </a:lnTo>
                  <a:lnTo>
                    <a:pt x="616915" y="3535311"/>
                  </a:lnTo>
                  <a:lnTo>
                    <a:pt x="639165" y="3535311"/>
                  </a:lnTo>
                  <a:lnTo>
                    <a:pt x="708837" y="3535311"/>
                  </a:lnTo>
                  <a:lnTo>
                    <a:pt x="750735" y="3515182"/>
                  </a:lnTo>
                  <a:close/>
                </a:path>
                <a:path w="3292475" h="3580129">
                  <a:moveTo>
                    <a:pt x="3292411" y="1457375"/>
                  </a:moveTo>
                  <a:lnTo>
                    <a:pt x="3281286" y="1435125"/>
                  </a:lnTo>
                  <a:lnTo>
                    <a:pt x="3225673" y="1323898"/>
                  </a:lnTo>
                  <a:lnTo>
                    <a:pt x="3158934" y="1457375"/>
                  </a:lnTo>
                  <a:lnTo>
                    <a:pt x="3203422" y="1457375"/>
                  </a:lnTo>
                  <a:lnTo>
                    <a:pt x="3203422" y="3481819"/>
                  </a:lnTo>
                  <a:lnTo>
                    <a:pt x="2908655" y="3481819"/>
                  </a:lnTo>
                  <a:lnTo>
                    <a:pt x="2908655" y="3526307"/>
                  </a:lnTo>
                  <a:lnTo>
                    <a:pt x="3225673" y="3526307"/>
                  </a:lnTo>
                  <a:lnTo>
                    <a:pt x="3234321" y="3524554"/>
                  </a:lnTo>
                  <a:lnTo>
                    <a:pt x="3241395" y="3519792"/>
                  </a:lnTo>
                  <a:lnTo>
                    <a:pt x="3246170" y="3512718"/>
                  </a:lnTo>
                  <a:lnTo>
                    <a:pt x="3247910" y="3504057"/>
                  </a:lnTo>
                  <a:lnTo>
                    <a:pt x="3247910" y="3481819"/>
                  </a:lnTo>
                  <a:lnTo>
                    <a:pt x="3247910" y="1457375"/>
                  </a:lnTo>
                  <a:lnTo>
                    <a:pt x="3292411" y="14573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3798272" y="5160152"/>
          <a:ext cx="216916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C885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marL="160020" algn="ctr">
                        <a:lnSpc>
                          <a:spcPts val="1475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…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3760722" y="4908300"/>
            <a:ext cx="44704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-20" dirty="0">
                <a:latin typeface="Times New Roman"/>
                <a:cs typeface="Times New Roman"/>
              </a:rPr>
              <a:t>TLB: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77991" y="1898281"/>
            <a:ext cx="2609215" cy="1157605"/>
          </a:xfrm>
          <a:custGeom>
            <a:avLst/>
            <a:gdLst/>
            <a:ahLst/>
            <a:cxnLst/>
            <a:rect l="l" t="t" r="r" b="b"/>
            <a:pathLst>
              <a:path w="2609215" h="1157605">
                <a:moveTo>
                  <a:pt x="2609189" y="342011"/>
                </a:moveTo>
                <a:lnTo>
                  <a:pt x="2497429" y="348221"/>
                </a:lnTo>
                <a:lnTo>
                  <a:pt x="2513990" y="377190"/>
                </a:lnTo>
                <a:lnTo>
                  <a:pt x="1199375" y="1128395"/>
                </a:lnTo>
                <a:lnTo>
                  <a:pt x="1215923" y="1157376"/>
                </a:lnTo>
                <a:lnTo>
                  <a:pt x="2530538" y="406171"/>
                </a:lnTo>
                <a:lnTo>
                  <a:pt x="2547099" y="435140"/>
                </a:lnTo>
                <a:lnTo>
                  <a:pt x="2591244" y="368909"/>
                </a:lnTo>
                <a:lnTo>
                  <a:pt x="2609189" y="342011"/>
                </a:lnTo>
                <a:close/>
              </a:path>
              <a:path w="2609215" h="1157605">
                <a:moveTo>
                  <a:pt x="2609189" y="8305"/>
                </a:moveTo>
                <a:lnTo>
                  <a:pt x="2497569" y="0"/>
                </a:lnTo>
                <a:lnTo>
                  <a:pt x="2510231" y="30873"/>
                </a:lnTo>
                <a:lnTo>
                  <a:pt x="0" y="1060716"/>
                </a:lnTo>
                <a:lnTo>
                  <a:pt x="12661" y="1091590"/>
                </a:lnTo>
                <a:lnTo>
                  <a:pt x="2522893" y="61747"/>
                </a:lnTo>
                <a:lnTo>
                  <a:pt x="2535567" y="92621"/>
                </a:lnTo>
                <a:lnTo>
                  <a:pt x="2595016" y="24536"/>
                </a:lnTo>
                <a:lnTo>
                  <a:pt x="2609189" y="8305"/>
                </a:lnTo>
                <a:close/>
              </a:path>
            </a:pathLst>
          </a:custGeom>
          <a:solidFill>
            <a:srgbClr val="0563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45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8040" algn="l"/>
              </a:tabLst>
            </a:pPr>
            <a:r>
              <a:rPr spc="-10" dirty="0"/>
              <a:t>Putting</a:t>
            </a:r>
            <a:r>
              <a:rPr dirty="0"/>
              <a:t>	Everything</a:t>
            </a:r>
            <a:r>
              <a:rPr spc="-225" dirty="0"/>
              <a:t> </a:t>
            </a:r>
            <a:r>
              <a:rPr spc="-25" dirty="0"/>
              <a:t>Together:</a:t>
            </a:r>
            <a:r>
              <a:rPr spc="-135" dirty="0"/>
              <a:t> </a:t>
            </a:r>
            <a:r>
              <a:rPr spc="-10" dirty="0"/>
              <a:t>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4386" y="1163245"/>
            <a:ext cx="3336925" cy="4449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ts val="1480"/>
              </a:lnSpc>
            </a:pPr>
            <a:r>
              <a:rPr sz="1500" spc="-20" dirty="0">
                <a:latin typeface="Times New Roman"/>
                <a:cs typeface="Times New Roman"/>
              </a:rPr>
              <a:t>Virtual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Address:</a:t>
            </a:r>
            <a:endParaRPr sz="1500">
              <a:latin typeface="Times New Roman"/>
              <a:cs typeface="Times New Roman"/>
            </a:endParaRPr>
          </a:p>
          <a:p>
            <a:pPr marL="75565" marR="1094105">
              <a:lnSpc>
                <a:spcPct val="74600"/>
              </a:lnSpc>
              <a:spcBef>
                <a:spcPts val="290"/>
              </a:spcBef>
              <a:tabLst>
                <a:tab pos="916940" algn="l"/>
                <a:tab pos="1757680" algn="l"/>
              </a:tabLst>
            </a:pPr>
            <a:r>
              <a:rPr sz="1500" spc="-10" dirty="0">
                <a:latin typeface="Times New Roman"/>
                <a:cs typeface="Times New Roman"/>
              </a:rPr>
              <a:t>Virtual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0" dirty="0">
                <a:latin typeface="Times New Roman"/>
                <a:cs typeface="Times New Roman"/>
              </a:rPr>
              <a:t>Virtual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2250" spc="-15" baseline="-33333" dirty="0">
                <a:latin typeface="Times New Roman"/>
                <a:cs typeface="Times New Roman"/>
              </a:rPr>
              <a:t>Offset </a:t>
            </a:r>
            <a:r>
              <a:rPr sz="1500" dirty="0">
                <a:latin typeface="Times New Roman"/>
                <a:cs typeface="Times New Roman"/>
              </a:rPr>
              <a:t>P1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index</a:t>
            </a:r>
            <a:r>
              <a:rPr sz="1500" dirty="0">
                <a:latin typeface="Times New Roman"/>
                <a:cs typeface="Times New Roman"/>
              </a:rPr>
              <a:t>	P2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index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5"/>
              </a:spcBef>
            </a:pPr>
            <a:r>
              <a:rPr sz="1500" spc="-10" dirty="0">
                <a:latin typeface="Times New Roman"/>
                <a:cs typeface="Times New Roman"/>
              </a:rPr>
              <a:t>PageTablePtr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1599565" marR="887730">
              <a:lnSpc>
                <a:spcPct val="102600"/>
              </a:lnSpc>
            </a:pP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Table </a:t>
            </a:r>
            <a:r>
              <a:rPr sz="1500" dirty="0">
                <a:latin typeface="Times New Roman"/>
                <a:cs typeface="Times New Roman"/>
              </a:rPr>
              <a:t>(1</a:t>
            </a:r>
            <a:r>
              <a:rPr sz="1500" baseline="22222" dirty="0">
                <a:latin typeface="Times New Roman"/>
                <a:cs typeface="Times New Roman"/>
              </a:rPr>
              <a:t>st</a:t>
            </a:r>
            <a:r>
              <a:rPr sz="1500" spc="187" baseline="22222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level)</a:t>
            </a:r>
            <a:endParaRPr sz="1500">
              <a:latin typeface="Times New Roman"/>
              <a:cs typeface="Times New Roman"/>
            </a:endParaRPr>
          </a:p>
          <a:p>
            <a:pPr marL="2494915">
              <a:lnSpc>
                <a:spcPct val="102600"/>
              </a:lnSpc>
              <a:spcBef>
                <a:spcPts val="925"/>
              </a:spcBef>
            </a:pP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Table </a:t>
            </a:r>
            <a:r>
              <a:rPr sz="1500" dirty="0">
                <a:latin typeface="Times New Roman"/>
                <a:cs typeface="Times New Roman"/>
              </a:rPr>
              <a:t>(2</a:t>
            </a:r>
            <a:r>
              <a:rPr sz="1500" baseline="22222" dirty="0">
                <a:latin typeface="Times New Roman"/>
                <a:cs typeface="Times New Roman"/>
              </a:rPr>
              <a:t>nd</a:t>
            </a:r>
            <a:r>
              <a:rPr sz="1500" spc="187" baseline="22222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level)</a:t>
            </a:r>
            <a:endParaRPr sz="1500">
              <a:latin typeface="Times New Roman"/>
              <a:cs typeface="Times New Roman"/>
            </a:endParaRPr>
          </a:p>
          <a:p>
            <a:pPr marL="22225" algn="ctr">
              <a:lnSpc>
                <a:spcPct val="100000"/>
              </a:lnSpc>
              <a:spcBef>
                <a:spcPts val="760"/>
              </a:spcBef>
            </a:pPr>
            <a:r>
              <a:rPr sz="1500" spc="-20" dirty="0">
                <a:latin typeface="Times New Roman"/>
                <a:cs typeface="Times New Roman"/>
              </a:rPr>
              <a:t>TLB: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495550">
              <a:lnSpc>
                <a:spcPct val="100000"/>
              </a:lnSpc>
            </a:pPr>
            <a:r>
              <a:rPr sz="2000" spc="15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2223" y="1392748"/>
            <a:ext cx="4042410" cy="4404995"/>
            <a:chOff x="2292223" y="1392748"/>
            <a:chExt cx="4042410" cy="4404995"/>
          </a:xfrm>
        </p:grpSpPr>
        <p:sp>
          <p:nvSpPr>
            <p:cNvPr id="6" name="object 6"/>
            <p:cNvSpPr/>
            <p:nvPr/>
          </p:nvSpPr>
          <p:spPr>
            <a:xfrm>
              <a:off x="5750195" y="2317159"/>
              <a:ext cx="397510" cy="584835"/>
            </a:xfrm>
            <a:custGeom>
              <a:avLst/>
              <a:gdLst/>
              <a:ahLst/>
              <a:cxnLst/>
              <a:rect l="l" t="t" r="r" b="b"/>
              <a:pathLst>
                <a:path w="397510" h="584835">
                  <a:moveTo>
                    <a:pt x="330663" y="513738"/>
                  </a:moveTo>
                  <a:lnTo>
                    <a:pt x="304044" y="531484"/>
                  </a:lnTo>
                  <a:lnTo>
                    <a:pt x="397209" y="584721"/>
                  </a:lnTo>
                  <a:lnTo>
                    <a:pt x="389999" y="527047"/>
                  </a:lnTo>
                  <a:lnTo>
                    <a:pt x="339535" y="527047"/>
                  </a:lnTo>
                  <a:lnTo>
                    <a:pt x="330663" y="513738"/>
                  </a:lnTo>
                  <a:close/>
                </a:path>
                <a:path w="397510" h="584835">
                  <a:moveTo>
                    <a:pt x="357280" y="495992"/>
                  </a:moveTo>
                  <a:lnTo>
                    <a:pt x="330663" y="513738"/>
                  </a:lnTo>
                  <a:lnTo>
                    <a:pt x="339535" y="527047"/>
                  </a:lnTo>
                  <a:lnTo>
                    <a:pt x="366153" y="509301"/>
                  </a:lnTo>
                  <a:lnTo>
                    <a:pt x="357280" y="495992"/>
                  </a:lnTo>
                  <a:close/>
                </a:path>
                <a:path w="397510" h="584835">
                  <a:moveTo>
                    <a:pt x="383899" y="478246"/>
                  </a:moveTo>
                  <a:lnTo>
                    <a:pt x="357280" y="495992"/>
                  </a:lnTo>
                  <a:lnTo>
                    <a:pt x="366153" y="509301"/>
                  </a:lnTo>
                  <a:lnTo>
                    <a:pt x="339535" y="527047"/>
                  </a:lnTo>
                  <a:lnTo>
                    <a:pt x="389999" y="527047"/>
                  </a:lnTo>
                  <a:lnTo>
                    <a:pt x="383899" y="478246"/>
                  </a:lnTo>
                  <a:close/>
                </a:path>
                <a:path w="397510" h="584835">
                  <a:moveTo>
                    <a:pt x="26619" y="0"/>
                  </a:moveTo>
                  <a:lnTo>
                    <a:pt x="0" y="17746"/>
                  </a:lnTo>
                  <a:lnTo>
                    <a:pt x="330663" y="513738"/>
                  </a:lnTo>
                  <a:lnTo>
                    <a:pt x="357280" y="495992"/>
                  </a:lnTo>
                  <a:lnTo>
                    <a:pt x="26619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16231" y="1814167"/>
              <a:ext cx="294640" cy="1001394"/>
            </a:xfrm>
            <a:custGeom>
              <a:avLst/>
              <a:gdLst/>
              <a:ahLst/>
              <a:cxnLst/>
              <a:rect l="l" t="t" r="r" b="b"/>
              <a:pathLst>
                <a:path w="294639" h="1001394">
                  <a:moveTo>
                    <a:pt x="232070" y="88984"/>
                  </a:moveTo>
                  <a:lnTo>
                    <a:pt x="0" y="993094"/>
                  </a:lnTo>
                  <a:lnTo>
                    <a:pt x="30986" y="1001047"/>
                  </a:lnTo>
                  <a:lnTo>
                    <a:pt x="263058" y="96938"/>
                  </a:lnTo>
                  <a:lnTo>
                    <a:pt x="232070" y="88984"/>
                  </a:lnTo>
                  <a:close/>
                </a:path>
                <a:path w="294639" h="1001394">
                  <a:moveTo>
                    <a:pt x="287274" y="73491"/>
                  </a:moveTo>
                  <a:lnTo>
                    <a:pt x="236047" y="73491"/>
                  </a:lnTo>
                  <a:lnTo>
                    <a:pt x="267035" y="81443"/>
                  </a:lnTo>
                  <a:lnTo>
                    <a:pt x="263058" y="96938"/>
                  </a:lnTo>
                  <a:lnTo>
                    <a:pt x="294045" y="104891"/>
                  </a:lnTo>
                  <a:lnTo>
                    <a:pt x="287274" y="73491"/>
                  </a:lnTo>
                  <a:close/>
                </a:path>
                <a:path w="294639" h="1001394">
                  <a:moveTo>
                    <a:pt x="236047" y="73491"/>
                  </a:moveTo>
                  <a:lnTo>
                    <a:pt x="232070" y="88984"/>
                  </a:lnTo>
                  <a:lnTo>
                    <a:pt x="263058" y="96938"/>
                  </a:lnTo>
                  <a:lnTo>
                    <a:pt x="267035" y="81443"/>
                  </a:lnTo>
                  <a:lnTo>
                    <a:pt x="236047" y="73491"/>
                  </a:lnTo>
                  <a:close/>
                </a:path>
                <a:path w="294639" h="1001394">
                  <a:moveTo>
                    <a:pt x="271425" y="0"/>
                  </a:moveTo>
                  <a:lnTo>
                    <a:pt x="201084" y="81031"/>
                  </a:lnTo>
                  <a:lnTo>
                    <a:pt x="232070" y="88984"/>
                  </a:lnTo>
                  <a:lnTo>
                    <a:pt x="236047" y="73491"/>
                  </a:lnTo>
                  <a:lnTo>
                    <a:pt x="287274" y="73491"/>
                  </a:lnTo>
                  <a:lnTo>
                    <a:pt x="271425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7656" y="1814167"/>
              <a:ext cx="560070" cy="805180"/>
            </a:xfrm>
            <a:custGeom>
              <a:avLst/>
              <a:gdLst/>
              <a:ahLst/>
              <a:cxnLst/>
              <a:rect l="l" t="t" r="r" b="b"/>
              <a:pathLst>
                <a:path w="560070" h="805180">
                  <a:moveTo>
                    <a:pt x="0" y="0"/>
                  </a:moveTo>
                  <a:lnTo>
                    <a:pt x="559852" y="0"/>
                  </a:lnTo>
                  <a:lnTo>
                    <a:pt x="559852" y="805121"/>
                  </a:lnTo>
                  <a:lnTo>
                    <a:pt x="0" y="805121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7656" y="2038108"/>
              <a:ext cx="559852" cy="1226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87656" y="2038108"/>
              <a:ext cx="560070" cy="123189"/>
            </a:xfrm>
            <a:custGeom>
              <a:avLst/>
              <a:gdLst/>
              <a:ahLst/>
              <a:cxnLst/>
              <a:rect l="l" t="t" r="r" b="b"/>
              <a:pathLst>
                <a:path w="560070" h="123189">
                  <a:moveTo>
                    <a:pt x="0" y="0"/>
                  </a:moveTo>
                  <a:lnTo>
                    <a:pt x="559852" y="0"/>
                  </a:lnTo>
                  <a:lnTo>
                    <a:pt x="559852" y="122634"/>
                  </a:lnTo>
                  <a:lnTo>
                    <a:pt x="0" y="122634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7656" y="2304704"/>
              <a:ext cx="559852" cy="1173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87656" y="2304704"/>
              <a:ext cx="560070" cy="117475"/>
            </a:xfrm>
            <a:custGeom>
              <a:avLst/>
              <a:gdLst/>
              <a:ahLst/>
              <a:cxnLst/>
              <a:rect l="l" t="t" r="r" b="b"/>
              <a:pathLst>
                <a:path w="560070" h="117475">
                  <a:moveTo>
                    <a:pt x="0" y="0"/>
                  </a:moveTo>
                  <a:lnTo>
                    <a:pt x="559852" y="0"/>
                  </a:lnTo>
                  <a:lnTo>
                    <a:pt x="559852" y="117302"/>
                  </a:lnTo>
                  <a:lnTo>
                    <a:pt x="0" y="117302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09530" y="3125398"/>
              <a:ext cx="278130" cy="288925"/>
            </a:xfrm>
            <a:custGeom>
              <a:avLst/>
              <a:gdLst/>
              <a:ahLst/>
              <a:cxnLst/>
              <a:rect l="l" t="t" r="r" b="b"/>
              <a:pathLst>
                <a:path w="278129" h="288925">
                  <a:moveTo>
                    <a:pt x="200075" y="230252"/>
                  </a:moveTo>
                  <a:lnTo>
                    <a:pt x="177015" y="252426"/>
                  </a:lnTo>
                  <a:lnTo>
                    <a:pt x="278126" y="288347"/>
                  </a:lnTo>
                  <a:lnTo>
                    <a:pt x="263612" y="241782"/>
                  </a:lnTo>
                  <a:lnTo>
                    <a:pt x="211161" y="241782"/>
                  </a:lnTo>
                  <a:lnTo>
                    <a:pt x="200075" y="230252"/>
                  </a:lnTo>
                  <a:close/>
                </a:path>
                <a:path w="278129" h="288925">
                  <a:moveTo>
                    <a:pt x="223136" y="208079"/>
                  </a:moveTo>
                  <a:lnTo>
                    <a:pt x="200075" y="230252"/>
                  </a:lnTo>
                  <a:lnTo>
                    <a:pt x="211161" y="241782"/>
                  </a:lnTo>
                  <a:lnTo>
                    <a:pt x="234222" y="219608"/>
                  </a:lnTo>
                  <a:lnTo>
                    <a:pt x="223136" y="208079"/>
                  </a:lnTo>
                  <a:close/>
                </a:path>
                <a:path w="278129" h="288925">
                  <a:moveTo>
                    <a:pt x="246197" y="185905"/>
                  </a:moveTo>
                  <a:lnTo>
                    <a:pt x="223136" y="208079"/>
                  </a:lnTo>
                  <a:lnTo>
                    <a:pt x="234222" y="219608"/>
                  </a:lnTo>
                  <a:lnTo>
                    <a:pt x="211161" y="241782"/>
                  </a:lnTo>
                  <a:lnTo>
                    <a:pt x="263612" y="241782"/>
                  </a:lnTo>
                  <a:lnTo>
                    <a:pt x="246197" y="185905"/>
                  </a:lnTo>
                  <a:close/>
                </a:path>
                <a:path w="278129" h="288925">
                  <a:moveTo>
                    <a:pt x="23059" y="0"/>
                  </a:moveTo>
                  <a:lnTo>
                    <a:pt x="0" y="22174"/>
                  </a:lnTo>
                  <a:lnTo>
                    <a:pt x="200075" y="230252"/>
                  </a:lnTo>
                  <a:lnTo>
                    <a:pt x="223136" y="208079"/>
                  </a:lnTo>
                  <a:lnTo>
                    <a:pt x="23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87656" y="3376421"/>
              <a:ext cx="560070" cy="805180"/>
            </a:xfrm>
            <a:custGeom>
              <a:avLst/>
              <a:gdLst/>
              <a:ahLst/>
              <a:cxnLst/>
              <a:rect l="l" t="t" r="r" b="b"/>
              <a:pathLst>
                <a:path w="560070" h="805179">
                  <a:moveTo>
                    <a:pt x="0" y="0"/>
                  </a:moveTo>
                  <a:lnTo>
                    <a:pt x="559852" y="0"/>
                  </a:lnTo>
                  <a:lnTo>
                    <a:pt x="559852" y="805121"/>
                  </a:lnTo>
                  <a:lnTo>
                    <a:pt x="0" y="805121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7656" y="3600363"/>
              <a:ext cx="559852" cy="12263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87656" y="3600363"/>
              <a:ext cx="560070" cy="123189"/>
            </a:xfrm>
            <a:custGeom>
              <a:avLst/>
              <a:gdLst/>
              <a:ahLst/>
              <a:cxnLst/>
              <a:rect l="l" t="t" r="r" b="b"/>
              <a:pathLst>
                <a:path w="560070" h="123189">
                  <a:moveTo>
                    <a:pt x="0" y="0"/>
                  </a:moveTo>
                  <a:lnTo>
                    <a:pt x="559852" y="0"/>
                  </a:lnTo>
                  <a:lnTo>
                    <a:pt x="559852" y="122634"/>
                  </a:lnTo>
                  <a:lnTo>
                    <a:pt x="0" y="122634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7656" y="3861627"/>
              <a:ext cx="559852" cy="11730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87656" y="3861627"/>
              <a:ext cx="560070" cy="117475"/>
            </a:xfrm>
            <a:custGeom>
              <a:avLst/>
              <a:gdLst/>
              <a:ahLst/>
              <a:cxnLst/>
              <a:rect l="l" t="t" r="r" b="b"/>
              <a:pathLst>
                <a:path w="560070" h="117475">
                  <a:moveTo>
                    <a:pt x="0" y="0"/>
                  </a:moveTo>
                  <a:lnTo>
                    <a:pt x="559852" y="0"/>
                  </a:lnTo>
                  <a:lnTo>
                    <a:pt x="559852" y="117302"/>
                  </a:lnTo>
                  <a:lnTo>
                    <a:pt x="0" y="117302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5876" y="2597960"/>
              <a:ext cx="565785" cy="944244"/>
            </a:xfrm>
            <a:custGeom>
              <a:avLst/>
              <a:gdLst/>
              <a:ahLst/>
              <a:cxnLst/>
              <a:rect l="l" t="t" r="r" b="b"/>
              <a:pathLst>
                <a:path w="565785" h="944245">
                  <a:moveTo>
                    <a:pt x="0" y="0"/>
                  </a:moveTo>
                  <a:lnTo>
                    <a:pt x="565184" y="0"/>
                  </a:lnTo>
                  <a:lnTo>
                    <a:pt x="565184" y="943751"/>
                  </a:lnTo>
                  <a:lnTo>
                    <a:pt x="0" y="943751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876" y="2773914"/>
              <a:ext cx="565184" cy="12263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55876" y="2773914"/>
              <a:ext cx="565785" cy="123189"/>
            </a:xfrm>
            <a:custGeom>
              <a:avLst/>
              <a:gdLst/>
              <a:ahLst/>
              <a:cxnLst/>
              <a:rect l="l" t="t" r="r" b="b"/>
              <a:pathLst>
                <a:path w="565785" h="123189">
                  <a:moveTo>
                    <a:pt x="0" y="0"/>
                  </a:moveTo>
                  <a:lnTo>
                    <a:pt x="565184" y="0"/>
                  </a:lnTo>
                  <a:lnTo>
                    <a:pt x="565184" y="122634"/>
                  </a:lnTo>
                  <a:lnTo>
                    <a:pt x="0" y="122634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5876" y="3093829"/>
              <a:ext cx="565184" cy="1226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55876" y="3093830"/>
              <a:ext cx="565785" cy="123189"/>
            </a:xfrm>
            <a:custGeom>
              <a:avLst/>
              <a:gdLst/>
              <a:ahLst/>
              <a:cxnLst/>
              <a:rect l="l" t="t" r="r" b="b"/>
              <a:pathLst>
                <a:path w="565785" h="123189">
                  <a:moveTo>
                    <a:pt x="0" y="0"/>
                  </a:moveTo>
                  <a:lnTo>
                    <a:pt x="565184" y="0"/>
                  </a:lnTo>
                  <a:lnTo>
                    <a:pt x="565184" y="122634"/>
                  </a:lnTo>
                  <a:lnTo>
                    <a:pt x="0" y="122634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50018" y="2583953"/>
              <a:ext cx="706120" cy="142240"/>
            </a:xfrm>
            <a:custGeom>
              <a:avLst/>
              <a:gdLst/>
              <a:ahLst/>
              <a:cxnLst/>
              <a:rect l="l" t="t" r="r" b="b"/>
              <a:pathLst>
                <a:path w="706120" h="142239">
                  <a:moveTo>
                    <a:pt x="608625" y="31729"/>
                  </a:moveTo>
                  <a:lnTo>
                    <a:pt x="0" y="110112"/>
                  </a:lnTo>
                  <a:lnTo>
                    <a:pt x="4086" y="141842"/>
                  </a:lnTo>
                  <a:lnTo>
                    <a:pt x="612712" y="63459"/>
                  </a:lnTo>
                  <a:lnTo>
                    <a:pt x="608625" y="31729"/>
                  </a:lnTo>
                  <a:close/>
                </a:path>
                <a:path w="706120" h="142239">
                  <a:moveTo>
                    <a:pt x="689660" y="29686"/>
                  </a:moveTo>
                  <a:lnTo>
                    <a:pt x="624490" y="29686"/>
                  </a:lnTo>
                  <a:lnTo>
                    <a:pt x="628577" y="61415"/>
                  </a:lnTo>
                  <a:lnTo>
                    <a:pt x="612712" y="63459"/>
                  </a:lnTo>
                  <a:lnTo>
                    <a:pt x="616798" y="95187"/>
                  </a:lnTo>
                  <a:lnTo>
                    <a:pt x="705858" y="35335"/>
                  </a:lnTo>
                  <a:lnTo>
                    <a:pt x="689660" y="29686"/>
                  </a:lnTo>
                  <a:close/>
                </a:path>
                <a:path w="706120" h="142239">
                  <a:moveTo>
                    <a:pt x="624490" y="29686"/>
                  </a:moveTo>
                  <a:lnTo>
                    <a:pt x="608625" y="31729"/>
                  </a:lnTo>
                  <a:lnTo>
                    <a:pt x="612712" y="63459"/>
                  </a:lnTo>
                  <a:lnTo>
                    <a:pt x="628577" y="61415"/>
                  </a:lnTo>
                  <a:lnTo>
                    <a:pt x="624490" y="29686"/>
                  </a:lnTo>
                  <a:close/>
                </a:path>
                <a:path w="706120" h="142239">
                  <a:moveTo>
                    <a:pt x="604539" y="0"/>
                  </a:moveTo>
                  <a:lnTo>
                    <a:pt x="608625" y="31729"/>
                  </a:lnTo>
                  <a:lnTo>
                    <a:pt x="624490" y="29686"/>
                  </a:lnTo>
                  <a:lnTo>
                    <a:pt x="689660" y="29686"/>
                  </a:lnTo>
                  <a:lnTo>
                    <a:pt x="6045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08415" y="2581964"/>
              <a:ext cx="1343660" cy="256540"/>
            </a:xfrm>
            <a:custGeom>
              <a:avLst/>
              <a:gdLst/>
              <a:ahLst/>
              <a:cxnLst/>
              <a:rect l="l" t="t" r="r" b="b"/>
              <a:pathLst>
                <a:path w="1343660" h="256539">
                  <a:moveTo>
                    <a:pt x="1343646" y="0"/>
                  </a:moveTo>
                  <a:lnTo>
                    <a:pt x="0" y="0"/>
                  </a:lnTo>
                  <a:lnTo>
                    <a:pt x="0" y="255932"/>
                  </a:lnTo>
                  <a:lnTo>
                    <a:pt x="1343646" y="255932"/>
                  </a:lnTo>
                  <a:lnTo>
                    <a:pt x="1343646" y="0"/>
                  </a:lnTo>
                  <a:close/>
                </a:path>
              </a:pathLst>
            </a:custGeom>
            <a:solidFill>
              <a:srgbClr val="FF96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8415" y="2581964"/>
              <a:ext cx="1343660" cy="256540"/>
            </a:xfrm>
            <a:custGeom>
              <a:avLst/>
              <a:gdLst/>
              <a:ahLst/>
              <a:cxnLst/>
              <a:rect l="l" t="t" r="r" b="b"/>
              <a:pathLst>
                <a:path w="1343660" h="256539">
                  <a:moveTo>
                    <a:pt x="0" y="0"/>
                  </a:moveTo>
                  <a:lnTo>
                    <a:pt x="1343646" y="0"/>
                  </a:lnTo>
                  <a:lnTo>
                    <a:pt x="1343646" y="255932"/>
                  </a:lnTo>
                  <a:lnTo>
                    <a:pt x="0" y="255932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24200" y="1723529"/>
              <a:ext cx="2063750" cy="1136015"/>
            </a:xfrm>
            <a:custGeom>
              <a:avLst/>
              <a:gdLst/>
              <a:ahLst/>
              <a:cxnLst/>
              <a:rect l="l" t="t" r="r" b="b"/>
              <a:pathLst>
                <a:path w="2063750" h="1136014">
                  <a:moveTo>
                    <a:pt x="1231671" y="1087716"/>
                  </a:moveTo>
                  <a:lnTo>
                    <a:pt x="1199680" y="1071714"/>
                  </a:lnTo>
                  <a:lnTo>
                    <a:pt x="1135697" y="1039723"/>
                  </a:lnTo>
                  <a:lnTo>
                    <a:pt x="1135697" y="1071714"/>
                  </a:lnTo>
                  <a:lnTo>
                    <a:pt x="726795" y="1071714"/>
                  </a:lnTo>
                  <a:lnTo>
                    <a:pt x="37769" y="326313"/>
                  </a:lnTo>
                  <a:lnTo>
                    <a:pt x="31991" y="320052"/>
                  </a:lnTo>
                  <a:lnTo>
                    <a:pt x="31991" y="315455"/>
                  </a:lnTo>
                  <a:lnTo>
                    <a:pt x="31991" y="0"/>
                  </a:lnTo>
                  <a:lnTo>
                    <a:pt x="0" y="0"/>
                  </a:lnTo>
                  <a:lnTo>
                    <a:pt x="0" y="330339"/>
                  </a:lnTo>
                  <a:lnTo>
                    <a:pt x="1511" y="334213"/>
                  </a:lnTo>
                  <a:lnTo>
                    <a:pt x="711085" y="1101852"/>
                  </a:lnTo>
                  <a:lnTo>
                    <a:pt x="715340" y="1103706"/>
                  </a:lnTo>
                  <a:lnTo>
                    <a:pt x="1135697" y="1103706"/>
                  </a:lnTo>
                  <a:lnTo>
                    <a:pt x="1135697" y="1135697"/>
                  </a:lnTo>
                  <a:lnTo>
                    <a:pt x="1199680" y="1103706"/>
                  </a:lnTo>
                  <a:lnTo>
                    <a:pt x="1231671" y="1087716"/>
                  </a:lnTo>
                  <a:close/>
                </a:path>
                <a:path w="2063750" h="1136014">
                  <a:moveTo>
                    <a:pt x="2063445" y="730478"/>
                  </a:moveTo>
                  <a:lnTo>
                    <a:pt x="2031453" y="714476"/>
                  </a:lnTo>
                  <a:lnTo>
                    <a:pt x="1967471" y="682485"/>
                  </a:lnTo>
                  <a:lnTo>
                    <a:pt x="1967471" y="714476"/>
                  </a:lnTo>
                  <a:lnTo>
                    <a:pt x="1798104" y="714476"/>
                  </a:lnTo>
                  <a:lnTo>
                    <a:pt x="817346" y="182613"/>
                  </a:lnTo>
                  <a:lnTo>
                    <a:pt x="799782" y="173101"/>
                  </a:lnTo>
                  <a:lnTo>
                    <a:pt x="799782" y="168554"/>
                  </a:lnTo>
                  <a:lnTo>
                    <a:pt x="799782" y="0"/>
                  </a:lnTo>
                  <a:lnTo>
                    <a:pt x="767791" y="0"/>
                  </a:lnTo>
                  <a:lnTo>
                    <a:pt x="767791" y="188480"/>
                  </a:lnTo>
                  <a:lnTo>
                    <a:pt x="771004" y="193878"/>
                  </a:lnTo>
                  <a:lnTo>
                    <a:pt x="1788769" y="745807"/>
                  </a:lnTo>
                  <a:lnTo>
                    <a:pt x="1791385" y="746467"/>
                  </a:lnTo>
                  <a:lnTo>
                    <a:pt x="1967471" y="746467"/>
                  </a:lnTo>
                  <a:lnTo>
                    <a:pt x="1967471" y="778459"/>
                  </a:lnTo>
                  <a:lnTo>
                    <a:pt x="2031453" y="746467"/>
                  </a:lnTo>
                  <a:lnTo>
                    <a:pt x="2063445" y="730478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67952" y="1408940"/>
              <a:ext cx="1056005" cy="314960"/>
            </a:xfrm>
            <a:custGeom>
              <a:avLst/>
              <a:gdLst/>
              <a:ahLst/>
              <a:cxnLst/>
              <a:rect l="l" t="t" r="r" b="b"/>
              <a:pathLst>
                <a:path w="1056004" h="314960">
                  <a:moveTo>
                    <a:pt x="1055721" y="0"/>
                  </a:moveTo>
                  <a:lnTo>
                    <a:pt x="0" y="0"/>
                  </a:lnTo>
                  <a:lnTo>
                    <a:pt x="0" y="314583"/>
                  </a:lnTo>
                  <a:lnTo>
                    <a:pt x="1055721" y="314583"/>
                  </a:lnTo>
                  <a:lnTo>
                    <a:pt x="105572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67952" y="1408940"/>
              <a:ext cx="1056005" cy="314960"/>
            </a:xfrm>
            <a:custGeom>
              <a:avLst/>
              <a:gdLst/>
              <a:ahLst/>
              <a:cxnLst/>
              <a:rect l="l" t="t" r="r" b="b"/>
              <a:pathLst>
                <a:path w="1056004" h="314960">
                  <a:moveTo>
                    <a:pt x="0" y="0"/>
                  </a:moveTo>
                  <a:lnTo>
                    <a:pt x="1055722" y="0"/>
                  </a:lnTo>
                  <a:lnTo>
                    <a:pt x="1055722" y="314583"/>
                  </a:lnTo>
                  <a:lnTo>
                    <a:pt x="0" y="314583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5506" y="1408940"/>
              <a:ext cx="842644" cy="314960"/>
            </a:xfrm>
            <a:custGeom>
              <a:avLst/>
              <a:gdLst/>
              <a:ahLst/>
              <a:cxnLst/>
              <a:rect l="l" t="t" r="r" b="b"/>
              <a:pathLst>
                <a:path w="842645" h="314960">
                  <a:moveTo>
                    <a:pt x="842444" y="0"/>
                  </a:moveTo>
                  <a:lnTo>
                    <a:pt x="0" y="0"/>
                  </a:lnTo>
                  <a:lnTo>
                    <a:pt x="0" y="314583"/>
                  </a:lnTo>
                  <a:lnTo>
                    <a:pt x="842444" y="314583"/>
                  </a:lnTo>
                  <a:lnTo>
                    <a:pt x="842444" y="0"/>
                  </a:lnTo>
                  <a:close/>
                </a:path>
              </a:pathLst>
            </a:custGeom>
            <a:solidFill>
              <a:srgbClr val="FC8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5506" y="1408940"/>
              <a:ext cx="842644" cy="314960"/>
            </a:xfrm>
            <a:custGeom>
              <a:avLst/>
              <a:gdLst/>
              <a:ahLst/>
              <a:cxnLst/>
              <a:rect l="l" t="t" r="r" b="b"/>
              <a:pathLst>
                <a:path w="842645" h="314960">
                  <a:moveTo>
                    <a:pt x="0" y="0"/>
                  </a:moveTo>
                  <a:lnTo>
                    <a:pt x="842444" y="0"/>
                  </a:lnTo>
                  <a:lnTo>
                    <a:pt x="842444" y="314583"/>
                  </a:lnTo>
                  <a:lnTo>
                    <a:pt x="0" y="314583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3062" y="1408940"/>
              <a:ext cx="842644" cy="314960"/>
            </a:xfrm>
            <a:custGeom>
              <a:avLst/>
              <a:gdLst/>
              <a:ahLst/>
              <a:cxnLst/>
              <a:rect l="l" t="t" r="r" b="b"/>
              <a:pathLst>
                <a:path w="842644" h="314960">
                  <a:moveTo>
                    <a:pt x="842444" y="0"/>
                  </a:moveTo>
                  <a:lnTo>
                    <a:pt x="0" y="0"/>
                  </a:lnTo>
                  <a:lnTo>
                    <a:pt x="0" y="314583"/>
                  </a:lnTo>
                  <a:lnTo>
                    <a:pt x="842444" y="314583"/>
                  </a:lnTo>
                  <a:lnTo>
                    <a:pt x="842444" y="0"/>
                  </a:lnTo>
                  <a:close/>
                </a:path>
              </a:pathLst>
            </a:custGeom>
            <a:solidFill>
              <a:srgbClr val="FC8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83062" y="1408940"/>
              <a:ext cx="842644" cy="314960"/>
            </a:xfrm>
            <a:custGeom>
              <a:avLst/>
              <a:gdLst/>
              <a:ahLst/>
              <a:cxnLst/>
              <a:rect l="l" t="t" r="r" b="b"/>
              <a:pathLst>
                <a:path w="842644" h="314960">
                  <a:moveTo>
                    <a:pt x="0" y="0"/>
                  </a:moveTo>
                  <a:lnTo>
                    <a:pt x="842444" y="0"/>
                  </a:lnTo>
                  <a:lnTo>
                    <a:pt x="842444" y="314583"/>
                  </a:lnTo>
                  <a:lnTo>
                    <a:pt x="0" y="314583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04390" y="1750184"/>
              <a:ext cx="1631950" cy="192405"/>
            </a:xfrm>
            <a:custGeom>
              <a:avLst/>
              <a:gdLst/>
              <a:ahLst/>
              <a:cxnLst/>
              <a:rect l="l" t="t" r="r" b="b"/>
              <a:pathLst>
                <a:path w="1631950" h="192405">
                  <a:moveTo>
                    <a:pt x="1631570" y="0"/>
                  </a:moveTo>
                  <a:lnTo>
                    <a:pt x="1630311" y="37357"/>
                  </a:lnTo>
                  <a:lnTo>
                    <a:pt x="1626880" y="67864"/>
                  </a:lnTo>
                  <a:lnTo>
                    <a:pt x="1621789" y="88432"/>
                  </a:lnTo>
                  <a:lnTo>
                    <a:pt x="1615556" y="95974"/>
                  </a:lnTo>
                  <a:lnTo>
                    <a:pt x="831799" y="95974"/>
                  </a:lnTo>
                  <a:lnTo>
                    <a:pt x="825565" y="103516"/>
                  </a:lnTo>
                  <a:lnTo>
                    <a:pt x="820475" y="124085"/>
                  </a:lnTo>
                  <a:lnTo>
                    <a:pt x="817043" y="154591"/>
                  </a:lnTo>
                  <a:lnTo>
                    <a:pt x="815785" y="191949"/>
                  </a:lnTo>
                  <a:lnTo>
                    <a:pt x="814526" y="154591"/>
                  </a:lnTo>
                  <a:lnTo>
                    <a:pt x="811094" y="124085"/>
                  </a:lnTo>
                  <a:lnTo>
                    <a:pt x="806004" y="103516"/>
                  </a:lnTo>
                  <a:lnTo>
                    <a:pt x="799771" y="95974"/>
                  </a:lnTo>
                  <a:lnTo>
                    <a:pt x="16014" y="95974"/>
                  </a:lnTo>
                  <a:lnTo>
                    <a:pt x="9780" y="88432"/>
                  </a:lnTo>
                  <a:lnTo>
                    <a:pt x="4690" y="67864"/>
                  </a:lnTo>
                  <a:lnTo>
                    <a:pt x="1258" y="37357"/>
                  </a:lnTo>
                  <a:lnTo>
                    <a:pt x="0" y="0"/>
                  </a:lnTo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7994" y="5397223"/>
              <a:ext cx="2047875" cy="192405"/>
            </a:xfrm>
            <a:custGeom>
              <a:avLst/>
              <a:gdLst/>
              <a:ahLst/>
              <a:cxnLst/>
              <a:rect l="l" t="t" r="r" b="b"/>
              <a:pathLst>
                <a:path w="2047875" h="192404">
                  <a:moveTo>
                    <a:pt x="204746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2047460" y="191949"/>
                  </a:lnTo>
                  <a:lnTo>
                    <a:pt x="204746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7994" y="5397222"/>
              <a:ext cx="2047875" cy="192405"/>
            </a:xfrm>
            <a:custGeom>
              <a:avLst/>
              <a:gdLst/>
              <a:ahLst/>
              <a:cxnLst/>
              <a:rect l="l" t="t" r="r" b="b"/>
              <a:pathLst>
                <a:path w="2047875" h="192404">
                  <a:moveTo>
                    <a:pt x="0" y="0"/>
                  </a:moveTo>
                  <a:lnTo>
                    <a:pt x="2047460" y="0"/>
                  </a:lnTo>
                  <a:lnTo>
                    <a:pt x="204746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07994" y="5013324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07994" y="5013325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07994" y="52052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FC88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07994" y="5205274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07994" y="55891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07994" y="55891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31724" y="5013324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31724" y="5013325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31724" y="52052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31724" y="5205274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31724" y="55891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1023730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023730" y="191949"/>
                  </a:lnTo>
                  <a:lnTo>
                    <a:pt x="102373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31724" y="5589173"/>
              <a:ext cx="1024255" cy="192405"/>
            </a:xfrm>
            <a:custGeom>
              <a:avLst/>
              <a:gdLst/>
              <a:ahLst/>
              <a:cxnLst/>
              <a:rect l="l" t="t" r="r" b="b"/>
              <a:pathLst>
                <a:path w="1024254" h="192404">
                  <a:moveTo>
                    <a:pt x="0" y="0"/>
                  </a:moveTo>
                  <a:lnTo>
                    <a:pt x="1023730" y="0"/>
                  </a:lnTo>
                  <a:lnTo>
                    <a:pt x="1023730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77591" y="2005913"/>
              <a:ext cx="3156585" cy="3368040"/>
            </a:xfrm>
            <a:custGeom>
              <a:avLst/>
              <a:gdLst/>
              <a:ahLst/>
              <a:cxnLst/>
              <a:rect l="l" t="t" r="r" b="b"/>
              <a:pathLst>
                <a:path w="3156585" h="3368040">
                  <a:moveTo>
                    <a:pt x="678827" y="3325672"/>
                  </a:moveTo>
                  <a:lnTo>
                    <a:pt x="612775" y="3325672"/>
                  </a:lnTo>
                  <a:lnTo>
                    <a:pt x="591439" y="3325672"/>
                  </a:lnTo>
                  <a:lnTo>
                    <a:pt x="590791" y="3367989"/>
                  </a:lnTo>
                  <a:lnTo>
                    <a:pt x="678827" y="3325672"/>
                  </a:lnTo>
                  <a:close/>
                </a:path>
                <a:path w="3156585" h="3368040">
                  <a:moveTo>
                    <a:pt x="719734" y="3306000"/>
                  </a:moveTo>
                  <a:lnTo>
                    <a:pt x="592785" y="3240036"/>
                  </a:lnTo>
                  <a:lnTo>
                    <a:pt x="592112" y="3282683"/>
                  </a:lnTo>
                  <a:lnTo>
                    <a:pt x="42786" y="3274136"/>
                  </a:lnTo>
                  <a:lnTo>
                    <a:pt x="42786" y="3273806"/>
                  </a:lnTo>
                  <a:lnTo>
                    <a:pt x="75323" y="419"/>
                  </a:lnTo>
                  <a:lnTo>
                    <a:pt x="32664" y="0"/>
                  </a:lnTo>
                  <a:lnTo>
                    <a:pt x="127" y="3274136"/>
                  </a:lnTo>
                  <a:lnTo>
                    <a:pt x="0" y="3295345"/>
                  </a:lnTo>
                  <a:lnTo>
                    <a:pt x="1511" y="3303206"/>
                  </a:lnTo>
                  <a:lnTo>
                    <a:pt x="5981" y="3310013"/>
                  </a:lnTo>
                  <a:lnTo>
                    <a:pt x="12674" y="3314662"/>
                  </a:lnTo>
                  <a:lnTo>
                    <a:pt x="20916" y="3316452"/>
                  </a:lnTo>
                  <a:lnTo>
                    <a:pt x="591451" y="3325342"/>
                  </a:lnTo>
                  <a:lnTo>
                    <a:pt x="612775" y="3325342"/>
                  </a:lnTo>
                  <a:lnTo>
                    <a:pt x="679513" y="3325342"/>
                  </a:lnTo>
                  <a:lnTo>
                    <a:pt x="719734" y="3306000"/>
                  </a:lnTo>
                  <a:close/>
                </a:path>
                <a:path w="3156585" h="3368040">
                  <a:moveTo>
                    <a:pt x="3156420" y="1333195"/>
                  </a:moveTo>
                  <a:lnTo>
                    <a:pt x="3145764" y="1311859"/>
                  </a:lnTo>
                  <a:lnTo>
                    <a:pt x="3092437" y="1205230"/>
                  </a:lnTo>
                  <a:lnTo>
                    <a:pt x="3028454" y="1333195"/>
                  </a:lnTo>
                  <a:lnTo>
                    <a:pt x="3071114" y="1333195"/>
                  </a:lnTo>
                  <a:lnTo>
                    <a:pt x="3071114" y="3274009"/>
                  </a:lnTo>
                  <a:lnTo>
                    <a:pt x="2788526" y="3274009"/>
                  </a:lnTo>
                  <a:lnTo>
                    <a:pt x="2788526" y="3316668"/>
                  </a:lnTo>
                  <a:lnTo>
                    <a:pt x="3092437" y="3316668"/>
                  </a:lnTo>
                  <a:lnTo>
                    <a:pt x="3100743" y="3314992"/>
                  </a:lnTo>
                  <a:lnTo>
                    <a:pt x="3107525" y="3310420"/>
                  </a:lnTo>
                  <a:lnTo>
                    <a:pt x="3112097" y="3303638"/>
                  </a:lnTo>
                  <a:lnTo>
                    <a:pt x="3113773" y="3295345"/>
                  </a:lnTo>
                  <a:lnTo>
                    <a:pt x="3113773" y="3274009"/>
                  </a:lnTo>
                  <a:lnTo>
                    <a:pt x="3113773" y="1333195"/>
                  </a:lnTo>
                  <a:lnTo>
                    <a:pt x="3156420" y="133319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308415" y="1110352"/>
            <a:ext cx="6462395" cy="4862830"/>
            <a:chOff x="2308415" y="1110352"/>
            <a:chExt cx="6462395" cy="4862830"/>
          </a:xfrm>
        </p:grpSpPr>
        <p:sp>
          <p:nvSpPr>
            <p:cNvPr id="51" name="object 51"/>
            <p:cNvSpPr/>
            <p:nvPr/>
          </p:nvSpPr>
          <p:spPr>
            <a:xfrm>
              <a:off x="2308415" y="1110352"/>
              <a:ext cx="6462395" cy="4862830"/>
            </a:xfrm>
            <a:custGeom>
              <a:avLst/>
              <a:gdLst/>
              <a:ahLst/>
              <a:cxnLst/>
              <a:rect l="l" t="t" r="r" b="b"/>
              <a:pathLst>
                <a:path w="6462395" h="4862830">
                  <a:moveTo>
                    <a:pt x="6462298" y="0"/>
                  </a:moveTo>
                  <a:lnTo>
                    <a:pt x="0" y="0"/>
                  </a:lnTo>
                  <a:lnTo>
                    <a:pt x="0" y="4862719"/>
                  </a:lnTo>
                  <a:lnTo>
                    <a:pt x="6462298" y="4862719"/>
                  </a:lnTo>
                  <a:lnTo>
                    <a:pt x="6462298" y="0"/>
                  </a:lnTo>
                  <a:close/>
                </a:path>
              </a:pathLst>
            </a:custGeom>
            <a:solidFill>
              <a:srgbClr val="F5F5F5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23252" y="2907213"/>
              <a:ext cx="1216025" cy="314960"/>
            </a:xfrm>
            <a:custGeom>
              <a:avLst/>
              <a:gdLst/>
              <a:ahLst/>
              <a:cxnLst/>
              <a:rect l="l" t="t" r="r" b="b"/>
              <a:pathLst>
                <a:path w="1216025" h="314960">
                  <a:moveTo>
                    <a:pt x="1215679" y="0"/>
                  </a:moveTo>
                  <a:lnTo>
                    <a:pt x="0" y="0"/>
                  </a:lnTo>
                  <a:lnTo>
                    <a:pt x="0" y="314583"/>
                  </a:lnTo>
                  <a:lnTo>
                    <a:pt x="1215679" y="314583"/>
                  </a:lnTo>
                  <a:lnTo>
                    <a:pt x="121567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723252" y="2907212"/>
              <a:ext cx="1216025" cy="314960"/>
            </a:xfrm>
            <a:custGeom>
              <a:avLst/>
              <a:gdLst/>
              <a:ahLst/>
              <a:cxnLst/>
              <a:rect l="l" t="t" r="r" b="b"/>
              <a:pathLst>
                <a:path w="1216025" h="314960">
                  <a:moveTo>
                    <a:pt x="0" y="0"/>
                  </a:moveTo>
                  <a:lnTo>
                    <a:pt x="1215679" y="0"/>
                  </a:lnTo>
                  <a:lnTo>
                    <a:pt x="1215679" y="314583"/>
                  </a:lnTo>
                  <a:lnTo>
                    <a:pt x="0" y="314583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749912" y="2926504"/>
            <a:ext cx="117348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Offset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765316" y="1424871"/>
            <a:ext cx="1098550" cy="3529965"/>
            <a:chOff x="8765316" y="1424871"/>
            <a:chExt cx="1098550" cy="3529965"/>
          </a:xfrm>
        </p:grpSpPr>
        <p:sp>
          <p:nvSpPr>
            <p:cNvPr id="56" name="object 56"/>
            <p:cNvSpPr/>
            <p:nvPr/>
          </p:nvSpPr>
          <p:spPr>
            <a:xfrm>
              <a:off x="8770713" y="1430268"/>
              <a:ext cx="1087755" cy="3519170"/>
            </a:xfrm>
            <a:custGeom>
              <a:avLst/>
              <a:gdLst/>
              <a:ahLst/>
              <a:cxnLst/>
              <a:rect l="l" t="t" r="r" b="b"/>
              <a:pathLst>
                <a:path w="1087754" h="3519170">
                  <a:moveTo>
                    <a:pt x="0" y="0"/>
                  </a:moveTo>
                  <a:lnTo>
                    <a:pt x="1087713" y="0"/>
                  </a:lnTo>
                  <a:lnTo>
                    <a:pt x="1087713" y="3519073"/>
                  </a:lnTo>
                  <a:lnTo>
                    <a:pt x="0" y="3519073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70708" y="1878151"/>
              <a:ext cx="1087755" cy="575945"/>
            </a:xfrm>
            <a:custGeom>
              <a:avLst/>
              <a:gdLst/>
              <a:ahLst/>
              <a:cxnLst/>
              <a:rect l="l" t="t" r="r" b="b"/>
              <a:pathLst>
                <a:path w="1087754" h="575944">
                  <a:moveTo>
                    <a:pt x="1087716" y="447890"/>
                  </a:moveTo>
                  <a:lnTo>
                    <a:pt x="0" y="447890"/>
                  </a:lnTo>
                  <a:lnTo>
                    <a:pt x="0" y="575856"/>
                  </a:lnTo>
                  <a:lnTo>
                    <a:pt x="1087716" y="575856"/>
                  </a:lnTo>
                  <a:lnTo>
                    <a:pt x="1087716" y="447890"/>
                  </a:lnTo>
                  <a:close/>
                </a:path>
                <a:path w="1087754" h="575944">
                  <a:moveTo>
                    <a:pt x="1087716" y="0"/>
                  </a:moveTo>
                  <a:lnTo>
                    <a:pt x="0" y="0"/>
                  </a:lnTo>
                  <a:lnTo>
                    <a:pt x="0" y="319925"/>
                  </a:lnTo>
                  <a:lnTo>
                    <a:pt x="1087716" y="319925"/>
                  </a:lnTo>
                  <a:lnTo>
                    <a:pt x="1087716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70713" y="1878150"/>
              <a:ext cx="1087755" cy="575945"/>
            </a:xfrm>
            <a:custGeom>
              <a:avLst/>
              <a:gdLst/>
              <a:ahLst/>
              <a:cxnLst/>
              <a:rect l="l" t="t" r="r" b="b"/>
              <a:pathLst>
                <a:path w="1087754" h="575944">
                  <a:moveTo>
                    <a:pt x="0" y="0"/>
                  </a:moveTo>
                  <a:lnTo>
                    <a:pt x="1087713" y="0"/>
                  </a:lnTo>
                  <a:lnTo>
                    <a:pt x="1087713" y="575848"/>
                  </a:lnTo>
                  <a:lnTo>
                    <a:pt x="0" y="575848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770713" y="2198066"/>
              <a:ext cx="1087755" cy="128270"/>
            </a:xfrm>
            <a:custGeom>
              <a:avLst/>
              <a:gdLst/>
              <a:ahLst/>
              <a:cxnLst/>
              <a:rect l="l" t="t" r="r" b="b"/>
              <a:pathLst>
                <a:path w="1087754" h="128269">
                  <a:moveTo>
                    <a:pt x="1087713" y="0"/>
                  </a:moveTo>
                  <a:lnTo>
                    <a:pt x="0" y="0"/>
                  </a:lnTo>
                  <a:lnTo>
                    <a:pt x="0" y="127966"/>
                  </a:lnTo>
                  <a:lnTo>
                    <a:pt x="1087713" y="127966"/>
                  </a:lnTo>
                  <a:lnTo>
                    <a:pt x="1087713" y="0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70713" y="2198066"/>
              <a:ext cx="1087755" cy="128270"/>
            </a:xfrm>
            <a:custGeom>
              <a:avLst/>
              <a:gdLst/>
              <a:ahLst/>
              <a:cxnLst/>
              <a:rect l="l" t="t" r="r" b="b"/>
              <a:pathLst>
                <a:path w="1087754" h="128269">
                  <a:moveTo>
                    <a:pt x="0" y="0"/>
                  </a:moveTo>
                  <a:lnTo>
                    <a:pt x="1087713" y="0"/>
                  </a:lnTo>
                  <a:lnTo>
                    <a:pt x="1087713" y="127966"/>
                  </a:lnTo>
                  <a:lnTo>
                    <a:pt x="0" y="127966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308415" y="1110352"/>
            <a:ext cx="6462395" cy="14719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5354320" marR="385445">
              <a:lnSpc>
                <a:spcPct val="102600"/>
              </a:lnSpc>
            </a:pPr>
            <a:r>
              <a:rPr sz="1500" spc="-10" dirty="0">
                <a:latin typeface="Times New Roman"/>
                <a:cs typeface="Times New Roman"/>
              </a:rPr>
              <a:t>Physical Memory: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36720" y="1563841"/>
            <a:ext cx="2057400" cy="1311910"/>
          </a:xfrm>
          <a:custGeom>
            <a:avLst/>
            <a:gdLst/>
            <a:ahLst/>
            <a:cxnLst/>
            <a:rect l="l" t="t" r="r" b="b"/>
            <a:pathLst>
              <a:path w="2057400" h="1311910">
                <a:moveTo>
                  <a:pt x="1997083" y="1226741"/>
                </a:moveTo>
                <a:lnTo>
                  <a:pt x="1967039" y="1237731"/>
                </a:lnTo>
                <a:lnTo>
                  <a:pt x="2045077" y="1311380"/>
                </a:lnTo>
                <a:lnTo>
                  <a:pt x="2052974" y="1241764"/>
                </a:lnTo>
                <a:lnTo>
                  <a:pt x="2002579" y="1241764"/>
                </a:lnTo>
                <a:lnTo>
                  <a:pt x="1997083" y="1226741"/>
                </a:lnTo>
                <a:close/>
              </a:path>
              <a:path w="2057400" h="1311910">
                <a:moveTo>
                  <a:pt x="2027128" y="1215750"/>
                </a:moveTo>
                <a:lnTo>
                  <a:pt x="1997083" y="1226741"/>
                </a:lnTo>
                <a:lnTo>
                  <a:pt x="2002579" y="1241764"/>
                </a:lnTo>
                <a:lnTo>
                  <a:pt x="2032623" y="1230773"/>
                </a:lnTo>
                <a:lnTo>
                  <a:pt x="2027128" y="1215750"/>
                </a:lnTo>
                <a:close/>
              </a:path>
              <a:path w="2057400" h="1311910">
                <a:moveTo>
                  <a:pt x="2057172" y="1204760"/>
                </a:moveTo>
                <a:lnTo>
                  <a:pt x="2027128" y="1215750"/>
                </a:lnTo>
                <a:lnTo>
                  <a:pt x="2032623" y="1230773"/>
                </a:lnTo>
                <a:lnTo>
                  <a:pt x="2002579" y="1241764"/>
                </a:lnTo>
                <a:lnTo>
                  <a:pt x="2052974" y="1241764"/>
                </a:lnTo>
                <a:lnTo>
                  <a:pt x="2057172" y="1204760"/>
                </a:lnTo>
                <a:close/>
              </a:path>
              <a:path w="2057400" h="1311910">
                <a:moveTo>
                  <a:pt x="1674724" y="345514"/>
                </a:moveTo>
                <a:lnTo>
                  <a:pt x="1997083" y="1226741"/>
                </a:lnTo>
                <a:lnTo>
                  <a:pt x="2027128" y="1215750"/>
                </a:lnTo>
                <a:lnTo>
                  <a:pt x="1709402" y="347192"/>
                </a:lnTo>
                <a:lnTo>
                  <a:pt x="1683670" y="347192"/>
                </a:lnTo>
                <a:lnTo>
                  <a:pt x="1674724" y="345514"/>
                </a:lnTo>
                <a:close/>
              </a:path>
              <a:path w="2057400" h="1311910">
                <a:moveTo>
                  <a:pt x="1671596" y="336965"/>
                </a:moveTo>
                <a:lnTo>
                  <a:pt x="1674724" y="345514"/>
                </a:lnTo>
                <a:lnTo>
                  <a:pt x="1683670" y="347192"/>
                </a:lnTo>
                <a:lnTo>
                  <a:pt x="1671596" y="336965"/>
                </a:lnTo>
                <a:close/>
              </a:path>
              <a:path w="2057400" h="1311910">
                <a:moveTo>
                  <a:pt x="1705661" y="336965"/>
                </a:moveTo>
                <a:lnTo>
                  <a:pt x="1671596" y="336965"/>
                </a:lnTo>
                <a:lnTo>
                  <a:pt x="1683670" y="347192"/>
                </a:lnTo>
                <a:lnTo>
                  <a:pt x="1709402" y="347192"/>
                </a:lnTo>
                <a:lnTo>
                  <a:pt x="1705661" y="336965"/>
                </a:lnTo>
                <a:close/>
              </a:path>
              <a:path w="2057400" h="1311910">
                <a:moveTo>
                  <a:pt x="5897" y="0"/>
                </a:moveTo>
                <a:lnTo>
                  <a:pt x="0" y="31442"/>
                </a:lnTo>
                <a:lnTo>
                  <a:pt x="1674724" y="345514"/>
                </a:lnTo>
                <a:lnTo>
                  <a:pt x="1671596" y="336965"/>
                </a:lnTo>
                <a:lnTo>
                  <a:pt x="1705661" y="336965"/>
                </a:lnTo>
                <a:lnTo>
                  <a:pt x="1699701" y="320675"/>
                </a:lnTo>
                <a:lnTo>
                  <a:pt x="1695114" y="316788"/>
                </a:lnTo>
                <a:lnTo>
                  <a:pt x="58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762793" y="2601257"/>
            <a:ext cx="13963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Physical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Address: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875278" y="1870181"/>
            <a:ext cx="2895600" cy="1368425"/>
            <a:chOff x="5875278" y="1870181"/>
            <a:chExt cx="2895600" cy="1368425"/>
          </a:xfrm>
        </p:grpSpPr>
        <p:sp>
          <p:nvSpPr>
            <p:cNvPr id="65" name="object 65"/>
            <p:cNvSpPr/>
            <p:nvPr/>
          </p:nvSpPr>
          <p:spPr>
            <a:xfrm>
              <a:off x="6269291" y="1870189"/>
              <a:ext cx="2501900" cy="1109980"/>
            </a:xfrm>
            <a:custGeom>
              <a:avLst/>
              <a:gdLst/>
              <a:ahLst/>
              <a:cxnLst/>
              <a:rect l="l" t="t" r="r" b="b"/>
              <a:pathLst>
                <a:path w="2501900" h="1109980">
                  <a:moveTo>
                    <a:pt x="2501417" y="327888"/>
                  </a:moveTo>
                  <a:lnTo>
                    <a:pt x="2394280" y="333832"/>
                  </a:lnTo>
                  <a:lnTo>
                    <a:pt x="2410155" y="361607"/>
                  </a:lnTo>
                  <a:lnTo>
                    <a:pt x="1149832" y="1081786"/>
                  </a:lnTo>
                  <a:lnTo>
                    <a:pt x="1165707" y="1109573"/>
                  </a:lnTo>
                  <a:lnTo>
                    <a:pt x="2426017" y="389382"/>
                  </a:lnTo>
                  <a:lnTo>
                    <a:pt x="2441892" y="417169"/>
                  </a:lnTo>
                  <a:lnTo>
                    <a:pt x="2484221" y="353669"/>
                  </a:lnTo>
                  <a:lnTo>
                    <a:pt x="2501417" y="327888"/>
                  </a:lnTo>
                  <a:close/>
                </a:path>
                <a:path w="2501900" h="1109980">
                  <a:moveTo>
                    <a:pt x="2501417" y="7962"/>
                  </a:moveTo>
                  <a:lnTo>
                    <a:pt x="2394407" y="0"/>
                  </a:lnTo>
                  <a:lnTo>
                    <a:pt x="2406548" y="29591"/>
                  </a:lnTo>
                  <a:lnTo>
                    <a:pt x="0" y="1016901"/>
                  </a:lnTo>
                  <a:lnTo>
                    <a:pt x="12141" y="1046492"/>
                  </a:lnTo>
                  <a:lnTo>
                    <a:pt x="2418689" y="59194"/>
                  </a:lnTo>
                  <a:lnTo>
                    <a:pt x="2430843" y="88785"/>
                  </a:lnTo>
                  <a:lnTo>
                    <a:pt x="2487828" y="23520"/>
                  </a:lnTo>
                  <a:lnTo>
                    <a:pt x="2501417" y="79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91471" y="2907212"/>
              <a:ext cx="842644" cy="314960"/>
            </a:xfrm>
            <a:custGeom>
              <a:avLst/>
              <a:gdLst/>
              <a:ahLst/>
              <a:cxnLst/>
              <a:rect l="l" t="t" r="r" b="b"/>
              <a:pathLst>
                <a:path w="842645" h="314960">
                  <a:moveTo>
                    <a:pt x="0" y="0"/>
                  </a:moveTo>
                  <a:lnTo>
                    <a:pt x="842444" y="0"/>
                  </a:lnTo>
                  <a:lnTo>
                    <a:pt x="842444" y="314583"/>
                  </a:lnTo>
                  <a:lnTo>
                    <a:pt x="0" y="314583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907467" y="2923208"/>
            <a:ext cx="800100" cy="283210"/>
          </a:xfrm>
          <a:prstGeom prst="rect">
            <a:avLst/>
          </a:prstGeom>
          <a:solidFill>
            <a:srgbClr val="FFFFAA"/>
          </a:solidFill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825"/>
              </a:lnSpc>
            </a:pPr>
            <a:r>
              <a:rPr sz="1500" spc="-10" dirty="0">
                <a:latin typeface="Times New Roman"/>
                <a:cs typeface="Times New Roman"/>
              </a:rPr>
              <a:t>Physical</a:t>
            </a:r>
            <a:endParaRPr sz="1500">
              <a:latin typeface="Times New Roman"/>
              <a:cs typeface="Times New Roman"/>
            </a:endParaRPr>
          </a:p>
          <a:p>
            <a:pPr marL="59690">
              <a:lnSpc>
                <a:spcPts val="1400"/>
              </a:lnSpc>
            </a:pP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-50" dirty="0">
                <a:latin typeface="Times New Roman"/>
                <a:cs typeface="Times New Roman"/>
              </a:rPr>
              <a:t>#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451127" y="4101368"/>
            <a:ext cx="2272030" cy="1888489"/>
            <a:chOff x="6451127" y="4101368"/>
            <a:chExt cx="2272030" cy="1888489"/>
          </a:xfrm>
        </p:grpSpPr>
        <p:sp>
          <p:nvSpPr>
            <p:cNvPr id="69" name="object 69"/>
            <p:cNvSpPr/>
            <p:nvPr/>
          </p:nvSpPr>
          <p:spPr>
            <a:xfrm>
              <a:off x="6467320" y="4117560"/>
              <a:ext cx="2239645" cy="1856105"/>
            </a:xfrm>
            <a:custGeom>
              <a:avLst/>
              <a:gdLst/>
              <a:ahLst/>
              <a:cxnLst/>
              <a:rect l="l" t="t" r="r" b="b"/>
              <a:pathLst>
                <a:path w="2239645" h="1856104">
                  <a:moveTo>
                    <a:pt x="2239410" y="0"/>
                  </a:moveTo>
                  <a:lnTo>
                    <a:pt x="0" y="0"/>
                  </a:lnTo>
                  <a:lnTo>
                    <a:pt x="0" y="1855511"/>
                  </a:lnTo>
                  <a:lnTo>
                    <a:pt x="2239410" y="1855511"/>
                  </a:lnTo>
                  <a:lnTo>
                    <a:pt x="2239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467320" y="4117561"/>
              <a:ext cx="2239645" cy="1856105"/>
            </a:xfrm>
            <a:custGeom>
              <a:avLst/>
              <a:gdLst/>
              <a:ahLst/>
              <a:cxnLst/>
              <a:rect l="l" t="t" r="r" b="b"/>
              <a:pathLst>
                <a:path w="2239645" h="1856104">
                  <a:moveTo>
                    <a:pt x="0" y="0"/>
                  </a:moveTo>
                  <a:lnTo>
                    <a:pt x="2239410" y="0"/>
                  </a:lnTo>
                  <a:lnTo>
                    <a:pt x="2239410" y="1855511"/>
                  </a:lnTo>
                  <a:lnTo>
                    <a:pt x="0" y="1855511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59269" y="4565442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703814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703814" y="191949"/>
                  </a:lnTo>
                  <a:lnTo>
                    <a:pt x="70381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59269" y="4565443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0" y="0"/>
                  </a:moveTo>
                  <a:lnTo>
                    <a:pt x="703814" y="0"/>
                  </a:lnTo>
                  <a:lnTo>
                    <a:pt x="703814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63084" y="4565442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1279663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279663" y="191949"/>
                  </a:lnTo>
                  <a:lnTo>
                    <a:pt x="1279663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63084" y="4565443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0" y="0"/>
                  </a:moveTo>
                  <a:lnTo>
                    <a:pt x="1279663" y="0"/>
                  </a:lnTo>
                  <a:lnTo>
                    <a:pt x="1279663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631813" y="5219234"/>
            <a:ext cx="26924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000" spc="15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643076" y="4357301"/>
            <a:ext cx="2016125" cy="928369"/>
            <a:chOff x="6643076" y="4357301"/>
            <a:chExt cx="2016125" cy="928369"/>
          </a:xfrm>
        </p:grpSpPr>
        <p:sp>
          <p:nvSpPr>
            <p:cNvPr id="77" name="object 77"/>
            <p:cNvSpPr/>
            <p:nvPr/>
          </p:nvSpPr>
          <p:spPr>
            <a:xfrm>
              <a:off x="7363084" y="456544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82999" y="456544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02915" y="456544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22832" y="456544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659269" y="4373493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703814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703814" y="191949"/>
                  </a:lnTo>
                  <a:lnTo>
                    <a:pt x="70381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659269" y="4373493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0" y="0"/>
                  </a:moveTo>
                  <a:lnTo>
                    <a:pt x="703814" y="0"/>
                  </a:lnTo>
                  <a:lnTo>
                    <a:pt x="703814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63084" y="4373493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1279663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1279663" y="191949"/>
                  </a:lnTo>
                  <a:lnTo>
                    <a:pt x="1279663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363084" y="4373493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0" y="0"/>
                  </a:moveTo>
                  <a:lnTo>
                    <a:pt x="1279663" y="0"/>
                  </a:lnTo>
                  <a:lnTo>
                    <a:pt x="1279663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63084" y="437349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82999" y="437349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02915" y="437349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22832" y="4373493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659269" y="5077308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703814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703814" y="191949"/>
                  </a:lnTo>
                  <a:lnTo>
                    <a:pt x="70381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59269" y="5077307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0" y="0"/>
                  </a:moveTo>
                  <a:lnTo>
                    <a:pt x="703814" y="0"/>
                  </a:lnTo>
                  <a:lnTo>
                    <a:pt x="703814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363079" y="5077320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639826" y="0"/>
                  </a:moveTo>
                  <a:lnTo>
                    <a:pt x="0" y="0"/>
                  </a:lnTo>
                  <a:lnTo>
                    <a:pt x="0" y="191947"/>
                  </a:lnTo>
                  <a:lnTo>
                    <a:pt x="639826" y="191947"/>
                  </a:lnTo>
                  <a:lnTo>
                    <a:pt x="639826" y="0"/>
                  </a:lnTo>
                  <a:close/>
                </a:path>
                <a:path w="1280159" h="192404">
                  <a:moveTo>
                    <a:pt x="1279664" y="0"/>
                  </a:moveTo>
                  <a:lnTo>
                    <a:pt x="959751" y="0"/>
                  </a:lnTo>
                  <a:lnTo>
                    <a:pt x="959751" y="191947"/>
                  </a:lnTo>
                  <a:lnTo>
                    <a:pt x="1279664" y="191947"/>
                  </a:lnTo>
                  <a:lnTo>
                    <a:pt x="127966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363084" y="5077307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0" y="0"/>
                  </a:moveTo>
                  <a:lnTo>
                    <a:pt x="1279663" y="0"/>
                  </a:lnTo>
                  <a:lnTo>
                    <a:pt x="1279663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363084" y="5077307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82999" y="5077307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02915" y="507730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319915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319915" y="191949"/>
                  </a:lnTo>
                  <a:lnTo>
                    <a:pt x="319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02915" y="5077307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22832" y="5077307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659269" y="4885358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703814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703814" y="191949"/>
                  </a:lnTo>
                  <a:lnTo>
                    <a:pt x="703814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659269" y="4885358"/>
              <a:ext cx="704215" cy="192405"/>
            </a:xfrm>
            <a:custGeom>
              <a:avLst/>
              <a:gdLst/>
              <a:ahLst/>
              <a:cxnLst/>
              <a:rect l="l" t="t" r="r" b="b"/>
              <a:pathLst>
                <a:path w="704215" h="192404">
                  <a:moveTo>
                    <a:pt x="0" y="0"/>
                  </a:moveTo>
                  <a:lnTo>
                    <a:pt x="703814" y="0"/>
                  </a:lnTo>
                  <a:lnTo>
                    <a:pt x="703814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363079" y="4885359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639826" y="0"/>
                  </a:moveTo>
                  <a:lnTo>
                    <a:pt x="0" y="0"/>
                  </a:lnTo>
                  <a:lnTo>
                    <a:pt x="0" y="191947"/>
                  </a:lnTo>
                  <a:lnTo>
                    <a:pt x="639826" y="191947"/>
                  </a:lnTo>
                  <a:lnTo>
                    <a:pt x="639826" y="0"/>
                  </a:lnTo>
                  <a:close/>
                </a:path>
                <a:path w="1280159" h="192404">
                  <a:moveTo>
                    <a:pt x="1279664" y="0"/>
                  </a:moveTo>
                  <a:lnTo>
                    <a:pt x="959751" y="0"/>
                  </a:lnTo>
                  <a:lnTo>
                    <a:pt x="959751" y="191947"/>
                  </a:lnTo>
                  <a:lnTo>
                    <a:pt x="1279664" y="191947"/>
                  </a:lnTo>
                  <a:lnTo>
                    <a:pt x="1279664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63084" y="4885358"/>
              <a:ext cx="1280160" cy="192405"/>
            </a:xfrm>
            <a:custGeom>
              <a:avLst/>
              <a:gdLst/>
              <a:ahLst/>
              <a:cxnLst/>
              <a:rect l="l" t="t" r="r" b="b"/>
              <a:pathLst>
                <a:path w="1280159" h="192404">
                  <a:moveTo>
                    <a:pt x="0" y="0"/>
                  </a:moveTo>
                  <a:lnTo>
                    <a:pt x="1279663" y="0"/>
                  </a:lnTo>
                  <a:lnTo>
                    <a:pt x="1279663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63084" y="488535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82999" y="488535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02915" y="488535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319915" y="0"/>
                  </a:moveTo>
                  <a:lnTo>
                    <a:pt x="0" y="0"/>
                  </a:lnTo>
                  <a:lnTo>
                    <a:pt x="0" y="191949"/>
                  </a:lnTo>
                  <a:lnTo>
                    <a:pt x="319915" y="191949"/>
                  </a:lnTo>
                  <a:lnTo>
                    <a:pt x="319915" y="0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02915" y="488535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322832" y="4885358"/>
              <a:ext cx="320040" cy="192405"/>
            </a:xfrm>
            <a:custGeom>
              <a:avLst/>
              <a:gdLst/>
              <a:ahLst/>
              <a:cxnLst/>
              <a:rect l="l" t="t" r="r" b="b"/>
              <a:pathLst>
                <a:path w="320040" h="192404">
                  <a:moveTo>
                    <a:pt x="0" y="0"/>
                  </a:moveTo>
                  <a:lnTo>
                    <a:pt x="319915" y="0"/>
                  </a:lnTo>
                  <a:lnTo>
                    <a:pt x="319915" y="191949"/>
                  </a:lnTo>
                  <a:lnTo>
                    <a:pt x="0" y="191949"/>
                  </a:lnTo>
                  <a:lnTo>
                    <a:pt x="0" y="0"/>
                  </a:lnTo>
                  <a:close/>
                </a:path>
              </a:pathLst>
            </a:custGeom>
            <a:ln w="10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/>
          <p:nvPr/>
        </p:nvSpPr>
        <p:spPr>
          <a:xfrm>
            <a:off x="8002905" y="5525198"/>
            <a:ext cx="320040" cy="384175"/>
          </a:xfrm>
          <a:custGeom>
            <a:avLst/>
            <a:gdLst/>
            <a:ahLst/>
            <a:cxnLst/>
            <a:rect l="l" t="t" r="r" b="b"/>
            <a:pathLst>
              <a:path w="320040" h="384175">
                <a:moveTo>
                  <a:pt x="319925" y="0"/>
                </a:moveTo>
                <a:lnTo>
                  <a:pt x="0" y="0"/>
                </a:lnTo>
                <a:lnTo>
                  <a:pt x="0" y="191947"/>
                </a:lnTo>
                <a:lnTo>
                  <a:pt x="0" y="383895"/>
                </a:lnTo>
                <a:lnTo>
                  <a:pt x="319925" y="383895"/>
                </a:lnTo>
                <a:lnTo>
                  <a:pt x="319925" y="191947"/>
                </a:lnTo>
                <a:lnTo>
                  <a:pt x="3199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6643273" y="5509193"/>
          <a:ext cx="2015489" cy="383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9" name="object 109"/>
          <p:cNvSpPr txBox="1"/>
          <p:nvPr/>
        </p:nvSpPr>
        <p:spPr>
          <a:xfrm>
            <a:off x="7694988" y="4131521"/>
            <a:ext cx="49275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block: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735240" y="3849994"/>
            <a:ext cx="567690" cy="53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63500">
              <a:lnSpc>
                <a:spcPct val="112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cache: </a:t>
            </a:r>
            <a:r>
              <a:rPr sz="1500" spc="-20" dirty="0">
                <a:latin typeface="Times New Roman"/>
                <a:cs typeface="Times New Roman"/>
              </a:rPr>
              <a:t>tag: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976782" y="3866959"/>
            <a:ext cx="837565" cy="1266825"/>
          </a:xfrm>
          <a:custGeom>
            <a:avLst/>
            <a:gdLst/>
            <a:ahLst/>
            <a:cxnLst/>
            <a:rect l="l" t="t" r="r" b="b"/>
            <a:pathLst>
              <a:path w="837565" h="1266825">
                <a:moveTo>
                  <a:pt x="471384" y="1138636"/>
                </a:moveTo>
                <a:lnTo>
                  <a:pt x="470581" y="1181284"/>
                </a:lnTo>
                <a:lnTo>
                  <a:pt x="491906" y="1181685"/>
                </a:lnTo>
                <a:lnTo>
                  <a:pt x="491103" y="1224333"/>
                </a:lnTo>
                <a:lnTo>
                  <a:pt x="469771" y="1224333"/>
                </a:lnTo>
                <a:lnTo>
                  <a:pt x="468976" y="1266579"/>
                </a:lnTo>
                <a:lnTo>
                  <a:pt x="557602" y="1224333"/>
                </a:lnTo>
                <a:lnTo>
                  <a:pt x="491103" y="1224333"/>
                </a:lnTo>
                <a:lnTo>
                  <a:pt x="469779" y="1223931"/>
                </a:lnTo>
                <a:lnTo>
                  <a:pt x="558444" y="1223931"/>
                </a:lnTo>
                <a:lnTo>
                  <a:pt x="598125" y="1205016"/>
                </a:lnTo>
                <a:lnTo>
                  <a:pt x="471384" y="1138636"/>
                </a:lnTo>
                <a:close/>
              </a:path>
              <a:path w="837565" h="1266825">
                <a:moveTo>
                  <a:pt x="470581" y="1181284"/>
                </a:moveTo>
                <a:lnTo>
                  <a:pt x="469779" y="1223931"/>
                </a:lnTo>
                <a:lnTo>
                  <a:pt x="491103" y="1224333"/>
                </a:lnTo>
                <a:lnTo>
                  <a:pt x="491906" y="1181685"/>
                </a:lnTo>
                <a:lnTo>
                  <a:pt x="470581" y="1181284"/>
                </a:lnTo>
                <a:close/>
              </a:path>
              <a:path w="837565" h="1266825">
                <a:moveTo>
                  <a:pt x="15913" y="174005"/>
                </a:moveTo>
                <a:lnTo>
                  <a:pt x="10412" y="176216"/>
                </a:lnTo>
                <a:lnTo>
                  <a:pt x="2287" y="184232"/>
                </a:lnTo>
                <a:lnTo>
                  <a:pt x="0" y="189701"/>
                </a:lnTo>
                <a:lnTo>
                  <a:pt x="0" y="1194160"/>
                </a:lnTo>
                <a:lnTo>
                  <a:pt x="469779" y="1223931"/>
                </a:lnTo>
                <a:lnTo>
                  <a:pt x="470339" y="1194160"/>
                </a:lnTo>
                <a:lnTo>
                  <a:pt x="42655" y="1194160"/>
                </a:lnTo>
                <a:lnTo>
                  <a:pt x="21728" y="1172836"/>
                </a:lnTo>
                <a:lnTo>
                  <a:pt x="42655" y="1172836"/>
                </a:lnTo>
                <a:lnTo>
                  <a:pt x="42655" y="217029"/>
                </a:lnTo>
                <a:lnTo>
                  <a:pt x="21036" y="216734"/>
                </a:lnTo>
                <a:lnTo>
                  <a:pt x="42655" y="195408"/>
                </a:lnTo>
                <a:lnTo>
                  <a:pt x="794457" y="195408"/>
                </a:lnTo>
                <a:lnTo>
                  <a:pt x="794457" y="184643"/>
                </a:lnTo>
                <a:lnTo>
                  <a:pt x="15913" y="174005"/>
                </a:lnTo>
                <a:close/>
              </a:path>
              <a:path w="837565" h="1266825">
                <a:moveTo>
                  <a:pt x="21728" y="1172836"/>
                </a:moveTo>
                <a:lnTo>
                  <a:pt x="42655" y="1194160"/>
                </a:lnTo>
                <a:lnTo>
                  <a:pt x="42655" y="1173229"/>
                </a:lnTo>
                <a:lnTo>
                  <a:pt x="21728" y="1172836"/>
                </a:lnTo>
                <a:close/>
              </a:path>
              <a:path w="837565" h="1266825">
                <a:moveTo>
                  <a:pt x="42655" y="1173229"/>
                </a:moveTo>
                <a:lnTo>
                  <a:pt x="42655" y="1194160"/>
                </a:lnTo>
                <a:lnTo>
                  <a:pt x="470339" y="1194160"/>
                </a:lnTo>
                <a:lnTo>
                  <a:pt x="470581" y="1181284"/>
                </a:lnTo>
                <a:lnTo>
                  <a:pt x="42655" y="1173229"/>
                </a:lnTo>
                <a:close/>
              </a:path>
              <a:path w="837565" h="1266825">
                <a:moveTo>
                  <a:pt x="42655" y="1172836"/>
                </a:moveTo>
                <a:lnTo>
                  <a:pt x="21728" y="1172836"/>
                </a:lnTo>
                <a:lnTo>
                  <a:pt x="42655" y="1173229"/>
                </a:lnTo>
                <a:lnTo>
                  <a:pt x="42655" y="1172836"/>
                </a:lnTo>
                <a:close/>
              </a:path>
              <a:path w="837565" h="1266825">
                <a:moveTo>
                  <a:pt x="794457" y="195408"/>
                </a:moveTo>
                <a:lnTo>
                  <a:pt x="42655" y="195408"/>
                </a:lnTo>
                <a:lnTo>
                  <a:pt x="42655" y="217029"/>
                </a:lnTo>
                <a:lnTo>
                  <a:pt x="821199" y="227669"/>
                </a:lnTo>
                <a:lnTo>
                  <a:pt x="826700" y="225455"/>
                </a:lnTo>
                <a:lnTo>
                  <a:pt x="834825" y="217439"/>
                </a:lnTo>
                <a:lnTo>
                  <a:pt x="837112" y="211971"/>
                </a:lnTo>
                <a:lnTo>
                  <a:pt x="837112" y="206264"/>
                </a:lnTo>
                <a:lnTo>
                  <a:pt x="794457" y="206264"/>
                </a:lnTo>
                <a:lnTo>
                  <a:pt x="794457" y="195408"/>
                </a:lnTo>
                <a:close/>
              </a:path>
              <a:path w="837565" h="1266825">
                <a:moveTo>
                  <a:pt x="42655" y="195408"/>
                </a:moveTo>
                <a:lnTo>
                  <a:pt x="21036" y="216734"/>
                </a:lnTo>
                <a:lnTo>
                  <a:pt x="42655" y="217029"/>
                </a:lnTo>
                <a:lnTo>
                  <a:pt x="42655" y="195408"/>
                </a:lnTo>
                <a:close/>
              </a:path>
              <a:path w="837565" h="1266825">
                <a:moveTo>
                  <a:pt x="794457" y="184643"/>
                </a:moveTo>
                <a:lnTo>
                  <a:pt x="794457" y="206264"/>
                </a:lnTo>
                <a:lnTo>
                  <a:pt x="816076" y="184938"/>
                </a:lnTo>
                <a:lnTo>
                  <a:pt x="794457" y="184643"/>
                </a:lnTo>
                <a:close/>
              </a:path>
              <a:path w="837565" h="1266825">
                <a:moveTo>
                  <a:pt x="837112" y="0"/>
                </a:moveTo>
                <a:lnTo>
                  <a:pt x="794457" y="0"/>
                </a:lnTo>
                <a:lnTo>
                  <a:pt x="794457" y="184643"/>
                </a:lnTo>
                <a:lnTo>
                  <a:pt x="816076" y="184938"/>
                </a:lnTo>
                <a:lnTo>
                  <a:pt x="794457" y="206264"/>
                </a:lnTo>
                <a:lnTo>
                  <a:pt x="837112" y="206264"/>
                </a:lnTo>
                <a:lnTo>
                  <a:pt x="8371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467319" y="3544378"/>
            <a:ext cx="768350" cy="317500"/>
          </a:xfrm>
          <a:prstGeom prst="rect">
            <a:avLst/>
          </a:prstGeom>
          <a:solidFill>
            <a:srgbClr val="4472C4"/>
          </a:solidFill>
          <a:ln w="31991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84"/>
              </a:spcBef>
            </a:pPr>
            <a:r>
              <a:rPr sz="1500" spc="-10" dirty="0">
                <a:latin typeface="Times New Roman"/>
                <a:cs typeface="Times New Roman"/>
              </a:rPr>
              <a:t>index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235118" y="3544378"/>
            <a:ext cx="704215" cy="317500"/>
          </a:xfrm>
          <a:prstGeom prst="rect">
            <a:avLst/>
          </a:prstGeom>
          <a:solidFill>
            <a:srgbClr val="4472C4"/>
          </a:solidFill>
          <a:ln w="3199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40"/>
              </a:spcBef>
            </a:pPr>
            <a:r>
              <a:rPr sz="1500" spc="-20" dirty="0">
                <a:latin typeface="Times New Roman"/>
                <a:cs typeface="Times New Roman"/>
              </a:rPr>
              <a:t>byte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891471" y="3544378"/>
            <a:ext cx="575945" cy="317500"/>
          </a:xfrm>
          <a:prstGeom prst="rect">
            <a:avLst/>
          </a:prstGeom>
          <a:solidFill>
            <a:srgbClr val="4472C4"/>
          </a:solidFill>
          <a:ln w="31991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40"/>
              </a:spcBef>
            </a:pPr>
            <a:r>
              <a:rPr sz="1500" spc="-25" dirty="0">
                <a:latin typeface="Times New Roman"/>
                <a:cs typeface="Times New Roman"/>
              </a:rPr>
              <a:t>tag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152815" y="3269783"/>
            <a:ext cx="778510" cy="1741805"/>
            <a:chOff x="6152815" y="3269783"/>
            <a:chExt cx="778510" cy="1741805"/>
          </a:xfrm>
        </p:grpSpPr>
        <p:sp>
          <p:nvSpPr>
            <p:cNvPr id="116" name="object 116"/>
            <p:cNvSpPr/>
            <p:nvPr/>
          </p:nvSpPr>
          <p:spPr>
            <a:xfrm>
              <a:off x="6723252" y="3285779"/>
              <a:ext cx="192405" cy="256540"/>
            </a:xfrm>
            <a:custGeom>
              <a:avLst/>
              <a:gdLst/>
              <a:ahLst/>
              <a:cxnLst/>
              <a:rect l="l" t="t" r="r" b="b"/>
              <a:pathLst>
                <a:path w="192404" h="256539">
                  <a:moveTo>
                    <a:pt x="143962" y="0"/>
                  </a:moveTo>
                  <a:lnTo>
                    <a:pt x="47986" y="0"/>
                  </a:lnTo>
                  <a:lnTo>
                    <a:pt x="47986" y="159957"/>
                  </a:lnTo>
                  <a:lnTo>
                    <a:pt x="0" y="159957"/>
                  </a:lnTo>
                  <a:lnTo>
                    <a:pt x="95973" y="255932"/>
                  </a:lnTo>
                  <a:lnTo>
                    <a:pt x="191949" y="159957"/>
                  </a:lnTo>
                  <a:lnTo>
                    <a:pt x="143962" y="159957"/>
                  </a:lnTo>
                  <a:lnTo>
                    <a:pt x="14396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23252" y="3285779"/>
              <a:ext cx="192405" cy="256540"/>
            </a:xfrm>
            <a:custGeom>
              <a:avLst/>
              <a:gdLst/>
              <a:ahLst/>
              <a:cxnLst/>
              <a:rect l="l" t="t" r="r" b="b"/>
              <a:pathLst>
                <a:path w="192404" h="256539">
                  <a:moveTo>
                    <a:pt x="0" y="159957"/>
                  </a:moveTo>
                  <a:lnTo>
                    <a:pt x="47987" y="159957"/>
                  </a:lnTo>
                  <a:lnTo>
                    <a:pt x="47987" y="0"/>
                  </a:lnTo>
                  <a:lnTo>
                    <a:pt x="143962" y="0"/>
                  </a:lnTo>
                  <a:lnTo>
                    <a:pt x="143962" y="159957"/>
                  </a:lnTo>
                  <a:lnTo>
                    <a:pt x="191949" y="159957"/>
                  </a:lnTo>
                  <a:lnTo>
                    <a:pt x="95974" y="255932"/>
                  </a:lnTo>
                  <a:lnTo>
                    <a:pt x="0" y="159957"/>
                  </a:lnTo>
                  <a:close/>
                </a:path>
              </a:pathLst>
            </a:custGeom>
            <a:ln w="31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52815" y="3888084"/>
              <a:ext cx="635000" cy="1123315"/>
            </a:xfrm>
            <a:custGeom>
              <a:avLst/>
              <a:gdLst/>
              <a:ahLst/>
              <a:cxnLst/>
              <a:rect l="l" t="t" r="r" b="b"/>
              <a:pathLst>
                <a:path w="635000" h="1123314">
                  <a:moveTo>
                    <a:pt x="507615" y="995001"/>
                  </a:moveTo>
                  <a:lnTo>
                    <a:pt x="506855" y="1037650"/>
                  </a:lnTo>
                  <a:lnTo>
                    <a:pt x="528179" y="1038030"/>
                  </a:lnTo>
                  <a:lnTo>
                    <a:pt x="527417" y="1080679"/>
                  </a:lnTo>
                  <a:lnTo>
                    <a:pt x="506087" y="1080679"/>
                  </a:lnTo>
                  <a:lnTo>
                    <a:pt x="505333" y="1122947"/>
                  </a:lnTo>
                  <a:lnTo>
                    <a:pt x="593777" y="1080679"/>
                  </a:lnTo>
                  <a:lnTo>
                    <a:pt x="527417" y="1080679"/>
                  </a:lnTo>
                  <a:lnTo>
                    <a:pt x="506094" y="1080299"/>
                  </a:lnTo>
                  <a:lnTo>
                    <a:pt x="594573" y="1080299"/>
                  </a:lnTo>
                  <a:lnTo>
                    <a:pt x="634420" y="1061256"/>
                  </a:lnTo>
                  <a:lnTo>
                    <a:pt x="507615" y="995001"/>
                  </a:lnTo>
                  <a:close/>
                </a:path>
                <a:path w="635000" h="1123314">
                  <a:moveTo>
                    <a:pt x="506855" y="1037650"/>
                  </a:moveTo>
                  <a:lnTo>
                    <a:pt x="506094" y="1080299"/>
                  </a:lnTo>
                  <a:lnTo>
                    <a:pt x="527417" y="1080679"/>
                  </a:lnTo>
                  <a:lnTo>
                    <a:pt x="528179" y="1038030"/>
                  </a:lnTo>
                  <a:lnTo>
                    <a:pt x="506855" y="1037650"/>
                  </a:lnTo>
                  <a:close/>
                </a:path>
                <a:path w="635000" h="1123314">
                  <a:moveTo>
                    <a:pt x="9974" y="0"/>
                  </a:moveTo>
                  <a:lnTo>
                    <a:pt x="124" y="1028993"/>
                  </a:lnTo>
                  <a:lnTo>
                    <a:pt x="0" y="1050522"/>
                  </a:lnTo>
                  <a:lnTo>
                    <a:pt x="1501" y="1058388"/>
                  </a:lnTo>
                  <a:lnTo>
                    <a:pt x="5962" y="1065191"/>
                  </a:lnTo>
                  <a:lnTo>
                    <a:pt x="12640" y="1069837"/>
                  </a:lnTo>
                  <a:lnTo>
                    <a:pt x="20868" y="1071642"/>
                  </a:lnTo>
                  <a:lnTo>
                    <a:pt x="506094" y="1080299"/>
                  </a:lnTo>
                  <a:lnTo>
                    <a:pt x="506625" y="1050522"/>
                  </a:lnTo>
                  <a:lnTo>
                    <a:pt x="42574" y="1050522"/>
                  </a:lnTo>
                  <a:lnTo>
                    <a:pt x="21628" y="1028993"/>
                  </a:lnTo>
                  <a:lnTo>
                    <a:pt x="42781" y="1028993"/>
                  </a:lnTo>
                  <a:lnTo>
                    <a:pt x="52628" y="406"/>
                  </a:lnTo>
                  <a:lnTo>
                    <a:pt x="9974" y="0"/>
                  </a:lnTo>
                  <a:close/>
                </a:path>
                <a:path w="635000" h="1123314">
                  <a:moveTo>
                    <a:pt x="21628" y="1028993"/>
                  </a:moveTo>
                  <a:lnTo>
                    <a:pt x="42574" y="1050522"/>
                  </a:lnTo>
                  <a:lnTo>
                    <a:pt x="42777" y="1029370"/>
                  </a:lnTo>
                  <a:lnTo>
                    <a:pt x="21628" y="1028993"/>
                  </a:lnTo>
                  <a:close/>
                </a:path>
                <a:path w="635000" h="1123314">
                  <a:moveTo>
                    <a:pt x="42777" y="1029370"/>
                  </a:moveTo>
                  <a:lnTo>
                    <a:pt x="42574" y="1050522"/>
                  </a:lnTo>
                  <a:lnTo>
                    <a:pt x="506625" y="1050522"/>
                  </a:lnTo>
                  <a:lnTo>
                    <a:pt x="506855" y="1037650"/>
                  </a:lnTo>
                  <a:lnTo>
                    <a:pt x="42777" y="1029370"/>
                  </a:lnTo>
                  <a:close/>
                </a:path>
                <a:path w="635000" h="1123314">
                  <a:moveTo>
                    <a:pt x="42781" y="1028993"/>
                  </a:moveTo>
                  <a:lnTo>
                    <a:pt x="21628" y="1028993"/>
                  </a:lnTo>
                  <a:lnTo>
                    <a:pt x="42777" y="1029370"/>
                  </a:lnTo>
                  <a:lnTo>
                    <a:pt x="42781" y="10289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7568425" y="3851192"/>
            <a:ext cx="594995" cy="1036955"/>
          </a:xfrm>
          <a:custGeom>
            <a:avLst/>
            <a:gdLst/>
            <a:ahLst/>
            <a:cxnLst/>
            <a:rect l="l" t="t" r="r" b="b"/>
            <a:pathLst>
              <a:path w="594995" h="1036954">
                <a:moveTo>
                  <a:pt x="513234" y="935665"/>
                </a:moveTo>
                <a:lnTo>
                  <a:pt x="476034" y="956536"/>
                </a:lnTo>
                <a:lnTo>
                  <a:pt x="594447" y="1036831"/>
                </a:lnTo>
                <a:lnTo>
                  <a:pt x="590512" y="954266"/>
                </a:lnTo>
                <a:lnTo>
                  <a:pt x="523670" y="954266"/>
                </a:lnTo>
                <a:lnTo>
                  <a:pt x="513234" y="935665"/>
                </a:lnTo>
                <a:close/>
              </a:path>
              <a:path w="594995" h="1036954">
                <a:moveTo>
                  <a:pt x="550436" y="914794"/>
                </a:moveTo>
                <a:lnTo>
                  <a:pt x="513234" y="935665"/>
                </a:lnTo>
                <a:lnTo>
                  <a:pt x="523670" y="954266"/>
                </a:lnTo>
                <a:lnTo>
                  <a:pt x="560871" y="933394"/>
                </a:lnTo>
                <a:lnTo>
                  <a:pt x="550436" y="914794"/>
                </a:lnTo>
                <a:close/>
              </a:path>
              <a:path w="594995" h="1036954">
                <a:moveTo>
                  <a:pt x="587636" y="893923"/>
                </a:moveTo>
                <a:lnTo>
                  <a:pt x="550436" y="914794"/>
                </a:lnTo>
                <a:lnTo>
                  <a:pt x="560871" y="933394"/>
                </a:lnTo>
                <a:lnTo>
                  <a:pt x="523670" y="954266"/>
                </a:lnTo>
                <a:lnTo>
                  <a:pt x="590512" y="954266"/>
                </a:lnTo>
                <a:lnTo>
                  <a:pt x="587636" y="893923"/>
                </a:lnTo>
                <a:close/>
              </a:path>
              <a:path w="594995" h="1036954">
                <a:moveTo>
                  <a:pt x="37200" y="0"/>
                </a:moveTo>
                <a:lnTo>
                  <a:pt x="0" y="20871"/>
                </a:lnTo>
                <a:lnTo>
                  <a:pt x="513234" y="935665"/>
                </a:lnTo>
                <a:lnTo>
                  <a:pt x="550436" y="914794"/>
                </a:lnTo>
                <a:lnTo>
                  <a:pt x="37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687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8870" algn="l"/>
              </a:tabLst>
            </a:pPr>
            <a:r>
              <a:rPr dirty="0"/>
              <a:t>Some</a:t>
            </a:r>
            <a:r>
              <a:rPr spc="-50" dirty="0"/>
              <a:t> </a:t>
            </a:r>
            <a:r>
              <a:rPr dirty="0"/>
              <a:t>more</a:t>
            </a:r>
            <a:r>
              <a:rPr spc="-4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spc="-10" dirty="0"/>
              <a:t>Caching</a:t>
            </a:r>
            <a:r>
              <a:rPr dirty="0"/>
              <a:t>	in</a:t>
            </a:r>
            <a:r>
              <a:rPr spc="-5" dirty="0"/>
              <a:t> </a:t>
            </a:r>
            <a:r>
              <a:rPr spc="-25" dirty="0"/>
              <a:t>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78916"/>
            <a:ext cx="9148445" cy="52628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Buffer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latin typeface="Gulim"/>
                <a:cs typeface="Gulim"/>
              </a:rPr>
              <a:t>in-</a:t>
            </a:r>
            <a:r>
              <a:rPr sz="2800" spc="-30" dirty="0">
                <a:latin typeface="Gulim"/>
                <a:cs typeface="Gulim"/>
              </a:rPr>
              <a:t>storage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(in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medium)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can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cached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in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in-</a:t>
            </a:r>
            <a:r>
              <a:rPr sz="2400" spc="-10" dirty="0">
                <a:latin typeface="Dotum"/>
                <a:cs typeface="Dotum"/>
              </a:rPr>
              <a:t>storage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memory: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HDD,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SSD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has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95" dirty="0">
                <a:latin typeface="Dotum"/>
                <a:cs typeface="Dotum"/>
              </a:rPr>
              <a:t>DRAM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105" dirty="0">
                <a:latin typeface="Dotum"/>
                <a:cs typeface="Dotum"/>
              </a:rPr>
              <a:t>within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device!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in-</a:t>
            </a:r>
            <a:r>
              <a:rPr sz="2400" dirty="0">
                <a:latin typeface="Dotum"/>
                <a:cs typeface="Dotum"/>
              </a:rPr>
              <a:t>main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memory: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main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can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cache,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reducing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I/O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in-</a:t>
            </a:r>
            <a:r>
              <a:rPr sz="2400" spc="-105" dirty="0">
                <a:latin typeface="Dotum"/>
                <a:cs typeface="Dotum"/>
              </a:rPr>
              <a:t>CPU: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CPU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20" dirty="0">
                <a:latin typeface="Dotum"/>
                <a:cs typeface="Dotum"/>
              </a:rPr>
              <a:t>we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90" dirty="0">
                <a:latin typeface="Dotum"/>
                <a:cs typeface="Dotum"/>
              </a:rPr>
              <a:t>will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revisit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this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later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chapter!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85" dirty="0">
                <a:latin typeface="Gulim"/>
                <a:cs typeface="Gulim"/>
              </a:rPr>
              <a:t>DMA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latin typeface="Dotum"/>
                <a:cs typeface="Dotum"/>
              </a:rPr>
              <a:t>mem-</a:t>
            </a:r>
            <a:r>
              <a:rPr sz="2400" spc="-35" dirty="0">
                <a:latin typeface="Dotum"/>
                <a:cs typeface="Dotum"/>
              </a:rPr>
              <a:t>device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transfer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05" dirty="0">
                <a:latin typeface="Dotum"/>
                <a:cs typeface="Dotum"/>
              </a:rPr>
              <a:t>without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CPU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intervention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latin typeface="Dotum"/>
                <a:cs typeface="Dotum"/>
              </a:rPr>
              <a:t>mem-</a:t>
            </a:r>
            <a:r>
              <a:rPr sz="2400" spc="-165" dirty="0">
                <a:latin typeface="Dotum"/>
                <a:cs typeface="Dotum"/>
              </a:rPr>
              <a:t>cpu-</a:t>
            </a:r>
            <a:r>
              <a:rPr sz="2400" spc="-35" dirty="0">
                <a:latin typeface="Dotum"/>
                <a:cs typeface="Dotum"/>
              </a:rPr>
              <a:t>device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transfer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could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use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CPU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65" dirty="0">
                <a:latin typeface="Dotum"/>
                <a:cs typeface="Dotum"/>
              </a:rPr>
              <a:t>DMA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works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physical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address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(bus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address)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DMA-</a:t>
            </a:r>
            <a:r>
              <a:rPr sz="2400" dirty="0">
                <a:latin typeface="Dotum"/>
                <a:cs typeface="Dotum"/>
              </a:rPr>
              <a:t>transferred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not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stored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CPU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If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your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CPU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cache,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165" dirty="0">
                <a:latin typeface="Dotum"/>
                <a:cs typeface="Dotum"/>
              </a:rPr>
              <a:t>DMA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overwrites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it?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you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see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stale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data;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page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table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entry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60" dirty="0">
                <a:latin typeface="Dotum"/>
                <a:cs typeface="Dotum"/>
              </a:rPr>
              <a:t>has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cacheable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flag</a:t>
            </a:r>
            <a:endParaRPr sz="20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If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it</a:t>
            </a:r>
            <a:r>
              <a:rPr sz="2000" spc="-85" dirty="0">
                <a:latin typeface="Dotum"/>
                <a:cs typeface="Dotum"/>
              </a:rPr>
              <a:t> is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not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75" dirty="0">
                <a:latin typeface="Dotum"/>
                <a:cs typeface="Dotum"/>
              </a:rPr>
              <a:t>set,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page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address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not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cacheable</a:t>
            </a:r>
            <a:r>
              <a:rPr sz="2000" spc="-85" dirty="0">
                <a:latin typeface="Dotum"/>
                <a:cs typeface="Dotum"/>
              </a:rPr>
              <a:t> (e.g.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160" dirty="0">
                <a:latin typeface="Dotum"/>
                <a:cs typeface="Dotum"/>
              </a:rPr>
              <a:t>MMIO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region)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33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TLB</a:t>
            </a:r>
            <a:r>
              <a:rPr spc="-10" dirty="0"/>
              <a:t> </a:t>
            </a:r>
            <a:r>
              <a:rPr dirty="0"/>
              <a:t>and Cache</a:t>
            </a:r>
            <a:r>
              <a:rPr spc="-15" dirty="0"/>
              <a:t> </a:t>
            </a:r>
            <a:r>
              <a:rPr spc="-20" dirty="0"/>
              <a:t>size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9271000" cy="326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latin typeface="Gulim"/>
                <a:cs typeface="Gulim"/>
              </a:rPr>
              <a:t>CPUs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have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75" dirty="0">
                <a:latin typeface="Gulim"/>
                <a:cs typeface="Gulim"/>
              </a:rPr>
              <a:t>TLB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size: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only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90" dirty="0">
                <a:latin typeface="Dotum"/>
                <a:cs typeface="Dotum"/>
              </a:rPr>
              <a:t>few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KB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Dotum"/>
                <a:cs typeface="Dotum"/>
              </a:rPr>
              <a:t>Cache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size: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tens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MB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latin typeface="Gulim"/>
                <a:cs typeface="Gulim"/>
              </a:rPr>
              <a:t>why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they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so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different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size?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single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TLB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(8Bytes)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can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cover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up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4KB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region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However,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single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cacheline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(64Bytes)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can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cover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64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Bytes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cover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4KB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region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(footprint),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you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65" dirty="0">
                <a:latin typeface="Dotum"/>
                <a:cs typeface="Dotum"/>
              </a:rPr>
              <a:t>may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need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single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30" dirty="0">
                <a:latin typeface="Dotum"/>
                <a:cs typeface="Dotum"/>
              </a:rPr>
              <a:t>TLB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entry,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4KB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store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cache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81508" rIns="0" bIns="0" rtlCol="0">
            <a:spAutoFit/>
          </a:bodyPr>
          <a:lstStyle/>
          <a:p>
            <a:pPr marL="1508125">
              <a:lnSpc>
                <a:spcPct val="100000"/>
              </a:lnSpc>
              <a:spcBef>
                <a:spcPts val="100"/>
              </a:spcBef>
            </a:pPr>
            <a:r>
              <a:rPr dirty="0"/>
              <a:t>File</a:t>
            </a:r>
            <a:r>
              <a:rPr spc="-10" dirty="0"/>
              <a:t> </a:t>
            </a:r>
            <a:r>
              <a:rPr dirty="0"/>
              <a:t>System</a:t>
            </a:r>
            <a:r>
              <a:rPr spc="-10" dirty="0"/>
              <a:t> Design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47980" y="3141979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34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578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8825" algn="l"/>
              </a:tabLst>
            </a:pPr>
            <a:r>
              <a:rPr dirty="0"/>
              <a:t>Components</a:t>
            </a:r>
            <a:r>
              <a:rPr spc="-10" dirty="0"/>
              <a:t> </a:t>
            </a:r>
            <a:r>
              <a:rPr dirty="0"/>
              <a:t>of </a:t>
            </a:r>
            <a:r>
              <a:rPr spc="-50" dirty="0"/>
              <a:t>a</a:t>
            </a:r>
            <a:r>
              <a:rPr dirty="0"/>
              <a:t>	File</a:t>
            </a:r>
            <a:r>
              <a:rPr spc="-15"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329247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2518155"/>
            <a:ext cx="4382770" cy="29444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Data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Meta-</a:t>
            </a:r>
            <a:r>
              <a:rPr sz="2800" spc="-20" dirty="0">
                <a:latin typeface="Gulim"/>
                <a:cs typeface="Gulim"/>
              </a:rPr>
              <a:t>data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data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that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describes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data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Property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35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latin typeface="Dotum"/>
                <a:cs typeface="Dotum"/>
              </a:rPr>
              <a:t>E.g.)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filename,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size</a:t>
            </a:r>
            <a:endParaRPr sz="2400">
              <a:latin typeface="Dotum"/>
              <a:cs typeface="Dotum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latin typeface="Dotum"/>
                <a:cs typeface="Dotum"/>
              </a:rPr>
              <a:t>are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not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51044" y="1738682"/>
            <a:ext cx="1181100" cy="2774950"/>
            <a:chOff x="5351044" y="1738682"/>
            <a:chExt cx="1181100" cy="2774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4219" y="1741857"/>
              <a:ext cx="1174750" cy="276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4219" y="1741857"/>
              <a:ext cx="1174750" cy="2768600"/>
            </a:xfrm>
            <a:custGeom>
              <a:avLst/>
              <a:gdLst/>
              <a:ahLst/>
              <a:cxnLst/>
              <a:rect l="l" t="t" r="r" b="b"/>
              <a:pathLst>
                <a:path w="1174750" h="2768600">
                  <a:moveTo>
                    <a:pt x="0" y="195794"/>
                  </a:moveTo>
                  <a:lnTo>
                    <a:pt x="5171" y="150900"/>
                  </a:lnTo>
                  <a:lnTo>
                    <a:pt x="19900" y="109688"/>
                  </a:lnTo>
                  <a:lnTo>
                    <a:pt x="43013" y="73334"/>
                  </a:lnTo>
                  <a:lnTo>
                    <a:pt x="73335" y="43013"/>
                  </a:lnTo>
                  <a:lnTo>
                    <a:pt x="109689" y="19900"/>
                  </a:lnTo>
                  <a:lnTo>
                    <a:pt x="150900" y="5171"/>
                  </a:lnTo>
                  <a:lnTo>
                    <a:pt x="195794" y="0"/>
                  </a:lnTo>
                  <a:lnTo>
                    <a:pt x="978955" y="0"/>
                  </a:lnTo>
                  <a:lnTo>
                    <a:pt x="1023849" y="5171"/>
                  </a:lnTo>
                  <a:lnTo>
                    <a:pt x="1065060" y="19900"/>
                  </a:lnTo>
                  <a:lnTo>
                    <a:pt x="1101415" y="43013"/>
                  </a:lnTo>
                  <a:lnTo>
                    <a:pt x="1131736" y="73334"/>
                  </a:lnTo>
                  <a:lnTo>
                    <a:pt x="1154849" y="109688"/>
                  </a:lnTo>
                  <a:lnTo>
                    <a:pt x="1169578" y="150900"/>
                  </a:lnTo>
                  <a:lnTo>
                    <a:pt x="1174750" y="195794"/>
                  </a:lnTo>
                  <a:lnTo>
                    <a:pt x="1174750" y="2572806"/>
                  </a:lnTo>
                  <a:lnTo>
                    <a:pt x="1169578" y="2617699"/>
                  </a:lnTo>
                  <a:lnTo>
                    <a:pt x="1154849" y="2658911"/>
                  </a:lnTo>
                  <a:lnTo>
                    <a:pt x="1131736" y="2695265"/>
                  </a:lnTo>
                  <a:lnTo>
                    <a:pt x="1101415" y="2725586"/>
                  </a:lnTo>
                  <a:lnTo>
                    <a:pt x="1065060" y="2748699"/>
                  </a:lnTo>
                  <a:lnTo>
                    <a:pt x="1023849" y="2763428"/>
                  </a:lnTo>
                  <a:lnTo>
                    <a:pt x="978955" y="2768600"/>
                  </a:lnTo>
                  <a:lnTo>
                    <a:pt x="195794" y="2768600"/>
                  </a:lnTo>
                  <a:lnTo>
                    <a:pt x="150900" y="2763428"/>
                  </a:lnTo>
                  <a:lnTo>
                    <a:pt x="109689" y="2748699"/>
                  </a:lnTo>
                  <a:lnTo>
                    <a:pt x="73335" y="2725586"/>
                  </a:lnTo>
                  <a:lnTo>
                    <a:pt x="43013" y="2695265"/>
                  </a:lnTo>
                  <a:lnTo>
                    <a:pt x="19900" y="2658911"/>
                  </a:lnTo>
                  <a:lnTo>
                    <a:pt x="5171" y="2617699"/>
                  </a:lnTo>
                  <a:lnTo>
                    <a:pt x="0" y="2572806"/>
                  </a:lnTo>
                  <a:lnTo>
                    <a:pt x="0" y="195794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42380" y="2049831"/>
            <a:ext cx="9017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10" dirty="0">
                <a:latin typeface="Times New Roman"/>
                <a:cs typeface="Times New Roman"/>
              </a:rPr>
              <a:t>Directory Structure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1617" y="1205281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File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path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12895" y="1554532"/>
            <a:ext cx="2847340" cy="2438400"/>
            <a:chOff x="4912895" y="1554532"/>
            <a:chExt cx="2847340" cy="2438400"/>
          </a:xfrm>
        </p:grpSpPr>
        <p:sp>
          <p:nvSpPr>
            <p:cNvPr id="12" name="object 12"/>
            <p:cNvSpPr/>
            <p:nvPr/>
          </p:nvSpPr>
          <p:spPr>
            <a:xfrm>
              <a:off x="4912895" y="1554532"/>
              <a:ext cx="439420" cy="1619885"/>
            </a:xfrm>
            <a:custGeom>
              <a:avLst/>
              <a:gdLst/>
              <a:ahLst/>
              <a:cxnLst/>
              <a:rect l="l" t="t" r="r" b="b"/>
              <a:pathLst>
                <a:path w="439420" h="1619885">
                  <a:moveTo>
                    <a:pt x="413734" y="1568017"/>
                  </a:moveTo>
                  <a:lnTo>
                    <a:pt x="343907" y="1608749"/>
                  </a:lnTo>
                  <a:lnTo>
                    <a:pt x="342883" y="1612638"/>
                  </a:lnTo>
                  <a:lnTo>
                    <a:pt x="346417" y="1618696"/>
                  </a:lnTo>
                  <a:lnTo>
                    <a:pt x="350305" y="1619719"/>
                  </a:lnTo>
                  <a:lnTo>
                    <a:pt x="428051" y="1574366"/>
                  </a:lnTo>
                  <a:lnTo>
                    <a:pt x="426335" y="1574366"/>
                  </a:lnTo>
                  <a:lnTo>
                    <a:pt x="426335" y="1573502"/>
                  </a:lnTo>
                  <a:lnTo>
                    <a:pt x="423136" y="1573502"/>
                  </a:lnTo>
                  <a:lnTo>
                    <a:pt x="413734" y="1568017"/>
                  </a:lnTo>
                  <a:close/>
                </a:path>
                <a:path w="439420" h="1619885">
                  <a:moveTo>
                    <a:pt x="12700" y="0"/>
                  </a:moveTo>
                  <a:lnTo>
                    <a:pt x="0" y="0"/>
                  </a:lnTo>
                  <a:lnTo>
                    <a:pt x="0" y="1574366"/>
                  </a:lnTo>
                  <a:lnTo>
                    <a:pt x="402849" y="1574366"/>
                  </a:lnTo>
                  <a:lnTo>
                    <a:pt x="413734" y="1568017"/>
                  </a:lnTo>
                  <a:lnTo>
                    <a:pt x="12700" y="1568016"/>
                  </a:lnTo>
                  <a:lnTo>
                    <a:pt x="6350" y="1561666"/>
                  </a:lnTo>
                  <a:lnTo>
                    <a:pt x="12700" y="1561666"/>
                  </a:lnTo>
                  <a:lnTo>
                    <a:pt x="12700" y="0"/>
                  </a:lnTo>
                  <a:close/>
                </a:path>
                <a:path w="439420" h="1619885">
                  <a:moveTo>
                    <a:pt x="428051" y="1561666"/>
                  </a:moveTo>
                  <a:lnTo>
                    <a:pt x="426335" y="1561666"/>
                  </a:lnTo>
                  <a:lnTo>
                    <a:pt x="426335" y="1574366"/>
                  </a:lnTo>
                  <a:lnTo>
                    <a:pt x="428051" y="1574366"/>
                  </a:lnTo>
                  <a:lnTo>
                    <a:pt x="438937" y="1568016"/>
                  </a:lnTo>
                  <a:lnTo>
                    <a:pt x="428051" y="1561666"/>
                  </a:lnTo>
                  <a:close/>
                </a:path>
                <a:path w="439420" h="1619885">
                  <a:moveTo>
                    <a:pt x="423136" y="1562533"/>
                  </a:moveTo>
                  <a:lnTo>
                    <a:pt x="413734" y="1568017"/>
                  </a:lnTo>
                  <a:lnTo>
                    <a:pt x="423136" y="1573502"/>
                  </a:lnTo>
                  <a:lnTo>
                    <a:pt x="423136" y="1562533"/>
                  </a:lnTo>
                  <a:close/>
                </a:path>
                <a:path w="439420" h="1619885">
                  <a:moveTo>
                    <a:pt x="426335" y="1562533"/>
                  </a:moveTo>
                  <a:lnTo>
                    <a:pt x="423136" y="1562533"/>
                  </a:lnTo>
                  <a:lnTo>
                    <a:pt x="423136" y="1573502"/>
                  </a:lnTo>
                  <a:lnTo>
                    <a:pt x="426335" y="1573502"/>
                  </a:lnTo>
                  <a:lnTo>
                    <a:pt x="426335" y="1562533"/>
                  </a:lnTo>
                  <a:close/>
                </a:path>
                <a:path w="439420" h="1619885">
                  <a:moveTo>
                    <a:pt x="350305" y="1516315"/>
                  </a:moveTo>
                  <a:lnTo>
                    <a:pt x="346417" y="1517338"/>
                  </a:lnTo>
                  <a:lnTo>
                    <a:pt x="342883" y="1523396"/>
                  </a:lnTo>
                  <a:lnTo>
                    <a:pt x="343907" y="1527285"/>
                  </a:lnTo>
                  <a:lnTo>
                    <a:pt x="413735" y="1568016"/>
                  </a:lnTo>
                  <a:lnTo>
                    <a:pt x="423136" y="1562533"/>
                  </a:lnTo>
                  <a:lnTo>
                    <a:pt x="426335" y="1562533"/>
                  </a:lnTo>
                  <a:lnTo>
                    <a:pt x="426335" y="1561666"/>
                  </a:lnTo>
                  <a:lnTo>
                    <a:pt x="428051" y="1561666"/>
                  </a:lnTo>
                  <a:lnTo>
                    <a:pt x="350305" y="1516315"/>
                  </a:lnTo>
                  <a:close/>
                </a:path>
                <a:path w="439420" h="1619885">
                  <a:moveTo>
                    <a:pt x="12700" y="1561666"/>
                  </a:moveTo>
                  <a:lnTo>
                    <a:pt x="6350" y="1561666"/>
                  </a:lnTo>
                  <a:lnTo>
                    <a:pt x="12700" y="1568016"/>
                  </a:lnTo>
                  <a:lnTo>
                    <a:pt x="12700" y="1561666"/>
                  </a:lnTo>
                  <a:close/>
                </a:path>
                <a:path w="439420" h="1619885">
                  <a:moveTo>
                    <a:pt x="402847" y="1561666"/>
                  </a:moveTo>
                  <a:lnTo>
                    <a:pt x="12700" y="1561666"/>
                  </a:lnTo>
                  <a:lnTo>
                    <a:pt x="12700" y="1568016"/>
                  </a:lnTo>
                  <a:lnTo>
                    <a:pt x="413732" y="1568016"/>
                  </a:lnTo>
                  <a:lnTo>
                    <a:pt x="402847" y="1561666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73319" y="3551607"/>
              <a:ext cx="641350" cy="438150"/>
            </a:xfrm>
            <a:custGeom>
              <a:avLst/>
              <a:gdLst/>
              <a:ahLst/>
              <a:cxnLst/>
              <a:rect l="l" t="t" r="r" b="b"/>
              <a:pathLst>
                <a:path w="641350" h="438150">
                  <a:moveTo>
                    <a:pt x="641350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641350" y="438150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73319" y="3551607"/>
              <a:ext cx="641350" cy="438150"/>
            </a:xfrm>
            <a:custGeom>
              <a:avLst/>
              <a:gdLst/>
              <a:ahLst/>
              <a:cxnLst/>
              <a:rect l="l" t="t" r="r" b="b"/>
              <a:pathLst>
                <a:path w="641350" h="438150">
                  <a:moveTo>
                    <a:pt x="0" y="0"/>
                  </a:moveTo>
                  <a:lnTo>
                    <a:pt x="641350" y="0"/>
                  </a:lnTo>
                  <a:lnTo>
                    <a:pt x="641350" y="438150"/>
                  </a:lnTo>
                  <a:lnTo>
                    <a:pt x="0" y="4381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09653" y="3334153"/>
              <a:ext cx="1350645" cy="438784"/>
            </a:xfrm>
            <a:custGeom>
              <a:avLst/>
              <a:gdLst/>
              <a:ahLst/>
              <a:cxnLst/>
              <a:rect l="l" t="t" r="r" b="b"/>
              <a:pathLst>
                <a:path w="1350645" h="438785">
                  <a:moveTo>
                    <a:pt x="1314148" y="28161"/>
                  </a:moveTo>
                  <a:lnTo>
                    <a:pt x="0" y="426478"/>
                  </a:lnTo>
                  <a:lnTo>
                    <a:pt x="3683" y="438632"/>
                  </a:lnTo>
                  <a:lnTo>
                    <a:pt x="1317832" y="40315"/>
                  </a:lnTo>
                  <a:lnTo>
                    <a:pt x="1326408" y="31081"/>
                  </a:lnTo>
                  <a:lnTo>
                    <a:pt x="1314148" y="28161"/>
                  </a:lnTo>
                  <a:close/>
                </a:path>
                <a:path w="1350645" h="438785">
                  <a:moveTo>
                    <a:pt x="1340337" y="21342"/>
                  </a:moveTo>
                  <a:lnTo>
                    <a:pt x="1336647" y="21342"/>
                  </a:lnTo>
                  <a:lnTo>
                    <a:pt x="1340331" y="33496"/>
                  </a:lnTo>
                  <a:lnTo>
                    <a:pt x="1317832" y="40315"/>
                  </a:lnTo>
                  <a:lnTo>
                    <a:pt x="1271399" y="90316"/>
                  </a:lnTo>
                  <a:lnTo>
                    <a:pt x="1271548" y="94334"/>
                  </a:lnTo>
                  <a:lnTo>
                    <a:pt x="1276687" y="99106"/>
                  </a:lnTo>
                  <a:lnTo>
                    <a:pt x="1280704" y="98958"/>
                  </a:lnTo>
                  <a:lnTo>
                    <a:pt x="1350529" y="23769"/>
                  </a:lnTo>
                  <a:lnTo>
                    <a:pt x="1340337" y="21342"/>
                  </a:lnTo>
                  <a:close/>
                </a:path>
                <a:path w="1350645" h="438785">
                  <a:moveTo>
                    <a:pt x="1326408" y="31081"/>
                  </a:moveTo>
                  <a:lnTo>
                    <a:pt x="1317832" y="40315"/>
                  </a:lnTo>
                  <a:lnTo>
                    <a:pt x="1339979" y="33602"/>
                  </a:lnTo>
                  <a:lnTo>
                    <a:pt x="1336997" y="33602"/>
                  </a:lnTo>
                  <a:lnTo>
                    <a:pt x="1326408" y="31081"/>
                  </a:lnTo>
                  <a:close/>
                </a:path>
                <a:path w="1350645" h="438785">
                  <a:moveTo>
                    <a:pt x="1333816" y="23103"/>
                  </a:moveTo>
                  <a:lnTo>
                    <a:pt x="1326408" y="31081"/>
                  </a:lnTo>
                  <a:lnTo>
                    <a:pt x="1336997" y="33602"/>
                  </a:lnTo>
                  <a:lnTo>
                    <a:pt x="1333816" y="23103"/>
                  </a:lnTo>
                  <a:close/>
                </a:path>
                <a:path w="1350645" h="438785">
                  <a:moveTo>
                    <a:pt x="1337181" y="23103"/>
                  </a:moveTo>
                  <a:lnTo>
                    <a:pt x="1333816" y="23103"/>
                  </a:lnTo>
                  <a:lnTo>
                    <a:pt x="1336997" y="33602"/>
                  </a:lnTo>
                  <a:lnTo>
                    <a:pt x="1339979" y="33602"/>
                  </a:lnTo>
                  <a:lnTo>
                    <a:pt x="1340331" y="33496"/>
                  </a:lnTo>
                  <a:lnTo>
                    <a:pt x="1337181" y="23103"/>
                  </a:lnTo>
                  <a:close/>
                </a:path>
                <a:path w="1350645" h="438785">
                  <a:moveTo>
                    <a:pt x="1336647" y="21342"/>
                  </a:moveTo>
                  <a:lnTo>
                    <a:pt x="1314148" y="28161"/>
                  </a:lnTo>
                  <a:lnTo>
                    <a:pt x="1326408" y="31081"/>
                  </a:lnTo>
                  <a:lnTo>
                    <a:pt x="1333816" y="23103"/>
                  </a:lnTo>
                  <a:lnTo>
                    <a:pt x="1337181" y="23103"/>
                  </a:lnTo>
                  <a:lnTo>
                    <a:pt x="1336647" y="21342"/>
                  </a:lnTo>
                  <a:close/>
                </a:path>
                <a:path w="1350645" h="438785">
                  <a:moveTo>
                    <a:pt x="1250711" y="0"/>
                  </a:moveTo>
                  <a:lnTo>
                    <a:pt x="1247287" y="2106"/>
                  </a:lnTo>
                  <a:lnTo>
                    <a:pt x="1245661" y="8929"/>
                  </a:lnTo>
                  <a:lnTo>
                    <a:pt x="1247768" y="12354"/>
                  </a:lnTo>
                  <a:lnTo>
                    <a:pt x="1314148" y="28161"/>
                  </a:lnTo>
                  <a:lnTo>
                    <a:pt x="1336647" y="21342"/>
                  </a:lnTo>
                  <a:lnTo>
                    <a:pt x="1340337" y="21342"/>
                  </a:lnTo>
                  <a:lnTo>
                    <a:pt x="125071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030744" y="1738682"/>
            <a:ext cx="1181100" cy="2774950"/>
            <a:chOff x="8030744" y="1738682"/>
            <a:chExt cx="1181100" cy="277495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3919" y="1741857"/>
              <a:ext cx="1174750" cy="276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33919" y="1741857"/>
              <a:ext cx="1174750" cy="2768600"/>
            </a:xfrm>
            <a:custGeom>
              <a:avLst/>
              <a:gdLst/>
              <a:ahLst/>
              <a:cxnLst/>
              <a:rect l="l" t="t" r="r" b="b"/>
              <a:pathLst>
                <a:path w="1174750" h="2768600">
                  <a:moveTo>
                    <a:pt x="0" y="195794"/>
                  </a:moveTo>
                  <a:lnTo>
                    <a:pt x="5171" y="150900"/>
                  </a:lnTo>
                  <a:lnTo>
                    <a:pt x="19900" y="109688"/>
                  </a:lnTo>
                  <a:lnTo>
                    <a:pt x="43013" y="73334"/>
                  </a:lnTo>
                  <a:lnTo>
                    <a:pt x="73335" y="43013"/>
                  </a:lnTo>
                  <a:lnTo>
                    <a:pt x="109689" y="19900"/>
                  </a:lnTo>
                  <a:lnTo>
                    <a:pt x="150900" y="5171"/>
                  </a:lnTo>
                  <a:lnTo>
                    <a:pt x="195794" y="0"/>
                  </a:lnTo>
                  <a:lnTo>
                    <a:pt x="978955" y="0"/>
                  </a:lnTo>
                  <a:lnTo>
                    <a:pt x="1023849" y="5171"/>
                  </a:lnTo>
                  <a:lnTo>
                    <a:pt x="1065060" y="19900"/>
                  </a:lnTo>
                  <a:lnTo>
                    <a:pt x="1101415" y="43013"/>
                  </a:lnTo>
                  <a:lnTo>
                    <a:pt x="1131736" y="73334"/>
                  </a:lnTo>
                  <a:lnTo>
                    <a:pt x="1154849" y="109688"/>
                  </a:lnTo>
                  <a:lnTo>
                    <a:pt x="1169578" y="150900"/>
                  </a:lnTo>
                  <a:lnTo>
                    <a:pt x="1174750" y="195794"/>
                  </a:lnTo>
                  <a:lnTo>
                    <a:pt x="1174750" y="2572806"/>
                  </a:lnTo>
                  <a:lnTo>
                    <a:pt x="1169578" y="2617699"/>
                  </a:lnTo>
                  <a:lnTo>
                    <a:pt x="1154849" y="2658911"/>
                  </a:lnTo>
                  <a:lnTo>
                    <a:pt x="1131736" y="2695265"/>
                  </a:lnTo>
                  <a:lnTo>
                    <a:pt x="1101415" y="2725586"/>
                  </a:lnTo>
                  <a:lnTo>
                    <a:pt x="1065060" y="2748699"/>
                  </a:lnTo>
                  <a:lnTo>
                    <a:pt x="1023849" y="2763428"/>
                  </a:lnTo>
                  <a:lnTo>
                    <a:pt x="978955" y="2768600"/>
                  </a:lnTo>
                  <a:lnTo>
                    <a:pt x="195794" y="2768600"/>
                  </a:lnTo>
                  <a:lnTo>
                    <a:pt x="150900" y="2763428"/>
                  </a:lnTo>
                  <a:lnTo>
                    <a:pt x="109689" y="2748699"/>
                  </a:lnTo>
                  <a:lnTo>
                    <a:pt x="73335" y="2725586"/>
                  </a:lnTo>
                  <a:lnTo>
                    <a:pt x="43013" y="2695265"/>
                  </a:lnTo>
                  <a:lnTo>
                    <a:pt x="19900" y="2658911"/>
                  </a:lnTo>
                  <a:lnTo>
                    <a:pt x="5171" y="2617699"/>
                  </a:lnTo>
                  <a:lnTo>
                    <a:pt x="0" y="2572806"/>
                  </a:lnTo>
                  <a:lnTo>
                    <a:pt x="0" y="195794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133494" y="2049831"/>
            <a:ext cx="95885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Times New Roman"/>
                <a:cs typeface="Times New Roman"/>
              </a:rPr>
              <a:t>File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Index Structure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0423" y="2799131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File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272044" y="3148382"/>
            <a:ext cx="2115185" cy="643255"/>
            <a:chOff x="8272044" y="3148382"/>
            <a:chExt cx="2115185" cy="643255"/>
          </a:xfrm>
        </p:grpSpPr>
        <p:sp>
          <p:nvSpPr>
            <p:cNvPr id="22" name="object 22"/>
            <p:cNvSpPr/>
            <p:nvPr/>
          </p:nvSpPr>
          <p:spPr>
            <a:xfrm>
              <a:off x="8275219" y="3151557"/>
              <a:ext cx="641350" cy="438150"/>
            </a:xfrm>
            <a:custGeom>
              <a:avLst/>
              <a:gdLst/>
              <a:ahLst/>
              <a:cxnLst/>
              <a:rect l="l" t="t" r="r" b="b"/>
              <a:pathLst>
                <a:path w="641350" h="438150">
                  <a:moveTo>
                    <a:pt x="641350" y="0"/>
                  </a:moveTo>
                  <a:lnTo>
                    <a:pt x="0" y="0"/>
                  </a:lnTo>
                  <a:lnTo>
                    <a:pt x="0" y="438150"/>
                  </a:lnTo>
                  <a:lnTo>
                    <a:pt x="641350" y="438150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75219" y="3151557"/>
              <a:ext cx="641350" cy="438150"/>
            </a:xfrm>
            <a:custGeom>
              <a:avLst/>
              <a:gdLst/>
              <a:ahLst/>
              <a:cxnLst/>
              <a:rect l="l" t="t" r="r" b="b"/>
              <a:pathLst>
                <a:path w="641350" h="438150">
                  <a:moveTo>
                    <a:pt x="0" y="0"/>
                  </a:moveTo>
                  <a:lnTo>
                    <a:pt x="641350" y="0"/>
                  </a:lnTo>
                  <a:lnTo>
                    <a:pt x="641350" y="438150"/>
                  </a:lnTo>
                  <a:lnTo>
                    <a:pt x="0" y="4381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11730" y="3358154"/>
              <a:ext cx="1475740" cy="433070"/>
            </a:xfrm>
            <a:custGeom>
              <a:avLst/>
              <a:gdLst/>
              <a:ahLst/>
              <a:cxnLst/>
              <a:rect l="l" t="t" r="r" b="b"/>
              <a:pathLst>
                <a:path w="1475740" h="433070">
                  <a:moveTo>
                    <a:pt x="1438826" y="402887"/>
                  </a:moveTo>
                  <a:lnTo>
                    <a:pt x="1372936" y="420625"/>
                  </a:lnTo>
                  <a:lnTo>
                    <a:pt x="1370929" y="424110"/>
                  </a:lnTo>
                  <a:lnTo>
                    <a:pt x="1372753" y="430883"/>
                  </a:lnTo>
                  <a:lnTo>
                    <a:pt x="1376236" y="432888"/>
                  </a:lnTo>
                  <a:lnTo>
                    <a:pt x="1464813" y="409044"/>
                  </a:lnTo>
                  <a:lnTo>
                    <a:pt x="1461503" y="409044"/>
                  </a:lnTo>
                  <a:lnTo>
                    <a:pt x="1438826" y="402887"/>
                  </a:lnTo>
                  <a:close/>
                </a:path>
                <a:path w="1475740" h="433070">
                  <a:moveTo>
                    <a:pt x="1450994" y="399611"/>
                  </a:moveTo>
                  <a:lnTo>
                    <a:pt x="1438826" y="402887"/>
                  </a:lnTo>
                  <a:lnTo>
                    <a:pt x="1461503" y="409044"/>
                  </a:lnTo>
                  <a:lnTo>
                    <a:pt x="1461958" y="407369"/>
                  </a:lnTo>
                  <a:lnTo>
                    <a:pt x="1458631" y="407369"/>
                  </a:lnTo>
                  <a:lnTo>
                    <a:pt x="1450994" y="399611"/>
                  </a:lnTo>
                  <a:close/>
                </a:path>
                <a:path w="1475740" h="433070">
                  <a:moveTo>
                    <a:pt x="1399308" y="333066"/>
                  </a:moveTo>
                  <a:lnTo>
                    <a:pt x="1394311" y="337986"/>
                  </a:lnTo>
                  <a:lnTo>
                    <a:pt x="1394279" y="342007"/>
                  </a:lnTo>
                  <a:lnTo>
                    <a:pt x="1442153" y="390631"/>
                  </a:lnTo>
                  <a:lnTo>
                    <a:pt x="1464830" y="396788"/>
                  </a:lnTo>
                  <a:lnTo>
                    <a:pt x="1461503" y="409044"/>
                  </a:lnTo>
                  <a:lnTo>
                    <a:pt x="1464813" y="409044"/>
                  </a:lnTo>
                  <a:lnTo>
                    <a:pt x="1475319" y="406215"/>
                  </a:lnTo>
                  <a:lnTo>
                    <a:pt x="1403329" y="333096"/>
                  </a:lnTo>
                  <a:lnTo>
                    <a:pt x="1399308" y="333066"/>
                  </a:lnTo>
                  <a:close/>
                </a:path>
                <a:path w="1475740" h="433070">
                  <a:moveTo>
                    <a:pt x="1461505" y="396782"/>
                  </a:moveTo>
                  <a:lnTo>
                    <a:pt x="1450994" y="399611"/>
                  </a:lnTo>
                  <a:lnTo>
                    <a:pt x="1458631" y="407369"/>
                  </a:lnTo>
                  <a:lnTo>
                    <a:pt x="1461505" y="396782"/>
                  </a:lnTo>
                  <a:close/>
                </a:path>
                <a:path w="1475740" h="433070">
                  <a:moveTo>
                    <a:pt x="1464807" y="396782"/>
                  </a:moveTo>
                  <a:lnTo>
                    <a:pt x="1461504" y="396788"/>
                  </a:lnTo>
                  <a:lnTo>
                    <a:pt x="1458631" y="407369"/>
                  </a:lnTo>
                  <a:lnTo>
                    <a:pt x="1461958" y="407369"/>
                  </a:lnTo>
                  <a:lnTo>
                    <a:pt x="1464830" y="396788"/>
                  </a:lnTo>
                  <a:close/>
                </a:path>
                <a:path w="1475740" h="433070">
                  <a:moveTo>
                    <a:pt x="3327" y="0"/>
                  </a:moveTo>
                  <a:lnTo>
                    <a:pt x="0" y="12255"/>
                  </a:lnTo>
                  <a:lnTo>
                    <a:pt x="1438826" y="402887"/>
                  </a:lnTo>
                  <a:lnTo>
                    <a:pt x="1450994" y="399611"/>
                  </a:lnTo>
                  <a:lnTo>
                    <a:pt x="1442153" y="390631"/>
                  </a:lnTo>
                  <a:lnTo>
                    <a:pt x="3327" y="0"/>
                  </a:lnTo>
                  <a:close/>
                </a:path>
                <a:path w="1475740" h="433070">
                  <a:moveTo>
                    <a:pt x="1442153" y="390631"/>
                  </a:moveTo>
                  <a:lnTo>
                    <a:pt x="1450994" y="399611"/>
                  </a:lnTo>
                  <a:lnTo>
                    <a:pt x="1461505" y="396782"/>
                  </a:lnTo>
                  <a:lnTo>
                    <a:pt x="1464807" y="396782"/>
                  </a:lnTo>
                  <a:lnTo>
                    <a:pt x="1442153" y="39063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148593" y="4767632"/>
            <a:ext cx="850900" cy="1155700"/>
            <a:chOff x="11148593" y="4767632"/>
            <a:chExt cx="850900" cy="115570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767" y="4770807"/>
              <a:ext cx="844552" cy="11493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151768" y="4770807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596144" y="3611932"/>
            <a:ext cx="368300" cy="1276350"/>
            <a:chOff x="10596144" y="3611932"/>
            <a:chExt cx="368300" cy="1276350"/>
          </a:xfrm>
        </p:grpSpPr>
        <p:sp>
          <p:nvSpPr>
            <p:cNvPr id="29" name="object 29"/>
            <p:cNvSpPr/>
            <p:nvPr/>
          </p:nvSpPr>
          <p:spPr>
            <a:xfrm>
              <a:off x="10599319" y="3615107"/>
              <a:ext cx="361950" cy="317500"/>
            </a:xfrm>
            <a:custGeom>
              <a:avLst/>
              <a:gdLst/>
              <a:ahLst/>
              <a:cxnLst/>
              <a:rect l="l" t="t" r="r" b="b"/>
              <a:pathLst>
                <a:path w="361950" h="317500">
                  <a:moveTo>
                    <a:pt x="36195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361950" y="31750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99319" y="3615107"/>
              <a:ext cx="361950" cy="317500"/>
            </a:xfrm>
            <a:custGeom>
              <a:avLst/>
              <a:gdLst/>
              <a:ahLst/>
              <a:cxnLst/>
              <a:rect l="l" t="t" r="r" b="b"/>
              <a:pathLst>
                <a:path w="361950" h="317500">
                  <a:moveTo>
                    <a:pt x="0" y="0"/>
                  </a:moveTo>
                  <a:lnTo>
                    <a:pt x="361950" y="0"/>
                  </a:lnTo>
                  <a:lnTo>
                    <a:pt x="3619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99319" y="393260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3619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61950" y="3238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99319" y="393260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0" y="0"/>
                  </a:moveTo>
                  <a:lnTo>
                    <a:pt x="361950" y="0"/>
                  </a:lnTo>
                  <a:lnTo>
                    <a:pt x="3619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99319" y="4243757"/>
              <a:ext cx="361950" cy="317500"/>
            </a:xfrm>
            <a:custGeom>
              <a:avLst/>
              <a:gdLst/>
              <a:ahLst/>
              <a:cxnLst/>
              <a:rect l="l" t="t" r="r" b="b"/>
              <a:pathLst>
                <a:path w="361950" h="317500">
                  <a:moveTo>
                    <a:pt x="36195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361950" y="31750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99319" y="4243757"/>
              <a:ext cx="361950" cy="317500"/>
            </a:xfrm>
            <a:custGeom>
              <a:avLst/>
              <a:gdLst/>
              <a:ahLst/>
              <a:cxnLst/>
              <a:rect l="l" t="t" r="r" b="b"/>
              <a:pathLst>
                <a:path w="361950" h="317500">
                  <a:moveTo>
                    <a:pt x="0" y="0"/>
                  </a:moveTo>
                  <a:lnTo>
                    <a:pt x="361950" y="0"/>
                  </a:lnTo>
                  <a:lnTo>
                    <a:pt x="3619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99319" y="456125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3619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61950" y="3238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99319" y="456125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0" y="0"/>
                  </a:moveTo>
                  <a:lnTo>
                    <a:pt x="361950" y="0"/>
                  </a:lnTo>
                  <a:lnTo>
                    <a:pt x="3619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596144" y="5091482"/>
            <a:ext cx="368300" cy="330200"/>
            <a:chOff x="10596144" y="5091482"/>
            <a:chExt cx="368300" cy="330200"/>
          </a:xfrm>
        </p:grpSpPr>
        <p:sp>
          <p:nvSpPr>
            <p:cNvPr id="38" name="object 38"/>
            <p:cNvSpPr/>
            <p:nvPr/>
          </p:nvSpPr>
          <p:spPr>
            <a:xfrm>
              <a:off x="10599319" y="509465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3619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61950" y="3238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99319" y="5094657"/>
              <a:ext cx="361950" cy="323850"/>
            </a:xfrm>
            <a:custGeom>
              <a:avLst/>
              <a:gdLst/>
              <a:ahLst/>
              <a:cxnLst/>
              <a:rect l="l" t="t" r="r" b="b"/>
              <a:pathLst>
                <a:path w="361950" h="323850">
                  <a:moveTo>
                    <a:pt x="0" y="0"/>
                  </a:moveTo>
                  <a:lnTo>
                    <a:pt x="361950" y="0"/>
                  </a:lnTo>
                  <a:lnTo>
                    <a:pt x="3619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674859" y="478668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960643" y="3142032"/>
            <a:ext cx="111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blocks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36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305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8825" algn="l"/>
              </a:tabLst>
            </a:pPr>
            <a:r>
              <a:rPr dirty="0"/>
              <a:t>Components</a:t>
            </a:r>
            <a:r>
              <a:rPr spc="-10" dirty="0"/>
              <a:t> </a:t>
            </a:r>
            <a:r>
              <a:rPr dirty="0"/>
              <a:t>of </a:t>
            </a:r>
            <a:r>
              <a:rPr spc="-50" dirty="0"/>
              <a:t>a</a:t>
            </a:r>
            <a:r>
              <a:rPr dirty="0"/>
              <a:t>	file</a:t>
            </a:r>
            <a:r>
              <a:rPr spc="-20"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2081816"/>
            <a:ext cx="9060815" cy="3232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ts val="401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3200" dirty="0">
                <a:latin typeface="Gulim"/>
                <a:cs typeface="Gulim"/>
              </a:rPr>
              <a:t>Open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performs</a:t>
            </a:r>
            <a:r>
              <a:rPr sz="3200" spc="-140" dirty="0">
                <a:latin typeface="Gulim"/>
                <a:cs typeface="Gulim"/>
              </a:rPr>
              <a:t> </a:t>
            </a:r>
            <a:r>
              <a:rPr sz="3350" spc="-90" dirty="0">
                <a:latin typeface="Gulim"/>
                <a:cs typeface="Gulim"/>
              </a:rPr>
              <a:t>name</a:t>
            </a:r>
            <a:r>
              <a:rPr sz="3350" spc="-195" dirty="0">
                <a:latin typeface="Gulim"/>
                <a:cs typeface="Gulim"/>
              </a:rPr>
              <a:t> </a:t>
            </a:r>
            <a:r>
              <a:rPr sz="3350" spc="-10" dirty="0">
                <a:latin typeface="Gulim"/>
                <a:cs typeface="Gulim"/>
              </a:rPr>
              <a:t>resolution</a:t>
            </a:r>
            <a:endParaRPr sz="3350">
              <a:latin typeface="Gulim"/>
              <a:cs typeface="Gulim"/>
            </a:endParaRPr>
          </a:p>
          <a:p>
            <a:pPr marL="698500" lvl="1" indent="-228600">
              <a:lnSpc>
                <a:spcPts val="3529"/>
              </a:lnSpc>
              <a:buFont typeface="Arial"/>
              <a:buChar char="•"/>
              <a:tabLst>
                <a:tab pos="698500" algn="l"/>
              </a:tabLst>
            </a:pPr>
            <a:r>
              <a:rPr sz="2800" spc="-95" dirty="0">
                <a:latin typeface="Gulim"/>
                <a:cs typeface="Gulim"/>
              </a:rPr>
              <a:t>Translates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950" spc="-65" dirty="0">
                <a:latin typeface="Gulim"/>
                <a:cs typeface="Gulim"/>
              </a:rPr>
              <a:t>pathname</a:t>
            </a:r>
            <a:r>
              <a:rPr sz="295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into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35" dirty="0">
                <a:latin typeface="Gulim"/>
                <a:cs typeface="Gulim"/>
              </a:rPr>
              <a:t>“</a:t>
            </a:r>
            <a:r>
              <a:rPr sz="2950" spc="-135" dirty="0">
                <a:latin typeface="Gulim"/>
                <a:cs typeface="Gulim"/>
              </a:rPr>
              <a:t>file</a:t>
            </a:r>
            <a:r>
              <a:rPr sz="2950" spc="-145" dirty="0">
                <a:latin typeface="Gulim"/>
                <a:cs typeface="Gulim"/>
              </a:rPr>
              <a:t> </a:t>
            </a:r>
            <a:r>
              <a:rPr sz="2950" spc="-10" dirty="0">
                <a:latin typeface="Gulim"/>
                <a:cs typeface="Gulim"/>
              </a:rPr>
              <a:t>number</a:t>
            </a:r>
            <a:r>
              <a:rPr sz="2800" spc="-10" dirty="0">
                <a:latin typeface="Gulim"/>
                <a:cs typeface="Gulim"/>
              </a:rPr>
              <a:t>”</a:t>
            </a:r>
            <a:endParaRPr sz="2800">
              <a:latin typeface="Gulim"/>
              <a:cs typeface="Gulim"/>
            </a:endParaRPr>
          </a:p>
          <a:p>
            <a:pPr marL="1155700" lvl="2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60" dirty="0">
                <a:latin typeface="Dotum"/>
                <a:cs typeface="Dotum"/>
              </a:rPr>
              <a:t>Used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“index”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locate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1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blocks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60" dirty="0">
                <a:latin typeface="Gulim"/>
                <a:cs typeface="Gulim"/>
              </a:rPr>
              <a:t>Creates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descriptor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85" dirty="0">
                <a:latin typeface="Gulim"/>
                <a:cs typeface="Gulim"/>
              </a:rPr>
              <a:t>PCB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within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kernel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Gulim"/>
                <a:cs typeface="Gulim"/>
              </a:rPr>
              <a:t>Returns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10" dirty="0">
                <a:latin typeface="Gulim"/>
                <a:cs typeface="Gulim"/>
              </a:rPr>
              <a:t>“handle”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(another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int)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user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process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85" dirty="0">
                <a:latin typeface="Gulim"/>
                <a:cs typeface="Gulim"/>
              </a:rPr>
              <a:t>Read,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spc="60" dirty="0">
                <a:latin typeface="Gulim"/>
                <a:cs typeface="Gulim"/>
              </a:rPr>
              <a:t>Write,</a:t>
            </a:r>
            <a:r>
              <a:rPr sz="3200" spc="-145" dirty="0">
                <a:latin typeface="Gulim"/>
                <a:cs typeface="Gulim"/>
              </a:rPr>
              <a:t> </a:t>
            </a:r>
            <a:r>
              <a:rPr sz="3200" spc="-95" dirty="0">
                <a:latin typeface="Gulim"/>
                <a:cs typeface="Gulim"/>
              </a:rPr>
              <a:t>Seek,</a:t>
            </a:r>
            <a:r>
              <a:rPr sz="3200" spc="-14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and</a:t>
            </a:r>
            <a:r>
              <a:rPr sz="3200" spc="-150" dirty="0">
                <a:latin typeface="Gulim"/>
                <a:cs typeface="Gulim"/>
              </a:rPr>
              <a:t> </a:t>
            </a:r>
            <a:r>
              <a:rPr sz="3200" spc="-165" dirty="0">
                <a:latin typeface="Gulim"/>
                <a:cs typeface="Gulim"/>
              </a:rPr>
              <a:t>Sync</a:t>
            </a:r>
            <a:r>
              <a:rPr sz="3200" spc="-15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operate</a:t>
            </a:r>
            <a:r>
              <a:rPr sz="3200" spc="-145" dirty="0">
                <a:latin typeface="Gulim"/>
                <a:cs typeface="Gulim"/>
              </a:rPr>
              <a:t> </a:t>
            </a:r>
            <a:r>
              <a:rPr sz="3200" dirty="0">
                <a:latin typeface="Gulim"/>
                <a:cs typeface="Gulim"/>
              </a:rPr>
              <a:t>on</a:t>
            </a:r>
            <a:r>
              <a:rPr sz="3200" spc="-150" dirty="0">
                <a:latin typeface="Gulim"/>
                <a:cs typeface="Gulim"/>
              </a:rPr>
              <a:t> </a:t>
            </a:r>
            <a:r>
              <a:rPr sz="3200" spc="-10" dirty="0">
                <a:latin typeface="Gulim"/>
                <a:cs typeface="Gulim"/>
              </a:rPr>
              <a:t>handle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50" dirty="0">
                <a:latin typeface="Gulim"/>
                <a:cs typeface="Gulim"/>
              </a:rPr>
              <a:t>Mapped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descriptor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blocks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2095" y="1178664"/>
            <a:ext cx="962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marR="5080" indent="-194945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2000" i="1" spc="-3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3366FF"/>
                </a:solidFill>
                <a:latin typeface="Times New Roman"/>
                <a:cs typeface="Times New Roman"/>
              </a:rPr>
              <a:t>name </a:t>
            </a:r>
            <a:r>
              <a:rPr sz="20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offset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6650" y="1380962"/>
            <a:ext cx="1299845" cy="103505"/>
          </a:xfrm>
          <a:custGeom>
            <a:avLst/>
            <a:gdLst/>
            <a:ahLst/>
            <a:cxnLst/>
            <a:rect l="l" t="t" r="r" b="b"/>
            <a:pathLst>
              <a:path w="1299845" h="103505">
                <a:moveTo>
                  <a:pt x="1210811" y="0"/>
                </a:moveTo>
                <a:lnTo>
                  <a:pt x="1206924" y="1023"/>
                </a:lnTo>
                <a:lnTo>
                  <a:pt x="1203389" y="7081"/>
                </a:lnTo>
                <a:lnTo>
                  <a:pt x="1204413" y="10970"/>
                </a:lnTo>
                <a:lnTo>
                  <a:pt x="1263353" y="45352"/>
                </a:lnTo>
                <a:lnTo>
                  <a:pt x="1286842" y="45352"/>
                </a:lnTo>
                <a:lnTo>
                  <a:pt x="1286842" y="58052"/>
                </a:lnTo>
                <a:lnTo>
                  <a:pt x="1263353" y="58052"/>
                </a:lnTo>
                <a:lnTo>
                  <a:pt x="1204413" y="92434"/>
                </a:lnTo>
                <a:lnTo>
                  <a:pt x="1203389" y="96323"/>
                </a:lnTo>
                <a:lnTo>
                  <a:pt x="1206924" y="102381"/>
                </a:lnTo>
                <a:lnTo>
                  <a:pt x="1210811" y="103404"/>
                </a:lnTo>
                <a:lnTo>
                  <a:pt x="1288559" y="58052"/>
                </a:lnTo>
                <a:lnTo>
                  <a:pt x="1286842" y="58052"/>
                </a:lnTo>
                <a:lnTo>
                  <a:pt x="1288561" y="58051"/>
                </a:lnTo>
                <a:lnTo>
                  <a:pt x="1299444" y="51702"/>
                </a:lnTo>
                <a:lnTo>
                  <a:pt x="1210811" y="0"/>
                </a:lnTo>
                <a:close/>
              </a:path>
              <a:path w="1299845" h="103505">
                <a:moveTo>
                  <a:pt x="1274239" y="51702"/>
                </a:moveTo>
                <a:lnTo>
                  <a:pt x="1263353" y="58052"/>
                </a:lnTo>
                <a:lnTo>
                  <a:pt x="1286842" y="58052"/>
                </a:lnTo>
                <a:lnTo>
                  <a:pt x="1286842" y="57188"/>
                </a:lnTo>
                <a:lnTo>
                  <a:pt x="1283642" y="57188"/>
                </a:lnTo>
                <a:lnTo>
                  <a:pt x="1274239" y="51702"/>
                </a:lnTo>
                <a:close/>
              </a:path>
              <a:path w="1299845" h="103505">
                <a:moveTo>
                  <a:pt x="0" y="45351"/>
                </a:moveTo>
                <a:lnTo>
                  <a:pt x="0" y="58051"/>
                </a:lnTo>
                <a:lnTo>
                  <a:pt x="1263355" y="58051"/>
                </a:lnTo>
                <a:lnTo>
                  <a:pt x="1274239" y="51702"/>
                </a:lnTo>
                <a:lnTo>
                  <a:pt x="1263353" y="45352"/>
                </a:lnTo>
                <a:lnTo>
                  <a:pt x="0" y="45351"/>
                </a:lnTo>
                <a:close/>
              </a:path>
              <a:path w="1299845" h="103505">
                <a:moveTo>
                  <a:pt x="1283642" y="46217"/>
                </a:moveTo>
                <a:lnTo>
                  <a:pt x="1274239" y="51702"/>
                </a:lnTo>
                <a:lnTo>
                  <a:pt x="1283642" y="57188"/>
                </a:lnTo>
                <a:lnTo>
                  <a:pt x="1283642" y="46217"/>
                </a:lnTo>
                <a:close/>
              </a:path>
              <a:path w="1299845" h="103505">
                <a:moveTo>
                  <a:pt x="1286842" y="46217"/>
                </a:moveTo>
                <a:lnTo>
                  <a:pt x="1283642" y="46217"/>
                </a:lnTo>
                <a:lnTo>
                  <a:pt x="1283642" y="57188"/>
                </a:lnTo>
                <a:lnTo>
                  <a:pt x="1286842" y="57188"/>
                </a:lnTo>
                <a:lnTo>
                  <a:pt x="1286842" y="46217"/>
                </a:lnTo>
                <a:close/>
              </a:path>
              <a:path w="1299845" h="103505">
                <a:moveTo>
                  <a:pt x="1263353" y="45352"/>
                </a:moveTo>
                <a:lnTo>
                  <a:pt x="1274239" y="51702"/>
                </a:lnTo>
                <a:lnTo>
                  <a:pt x="1283642" y="46217"/>
                </a:lnTo>
                <a:lnTo>
                  <a:pt x="1286842" y="46217"/>
                </a:lnTo>
                <a:lnTo>
                  <a:pt x="1286842" y="45352"/>
                </a:lnTo>
                <a:lnTo>
                  <a:pt x="1263353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14381" y="1502514"/>
            <a:ext cx="85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directory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4876" y="1146914"/>
            <a:ext cx="11880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marR="5080" indent="-30734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2000" i="1" spc="-3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3366FF"/>
                </a:solidFill>
                <a:latin typeface="Times New Roman"/>
                <a:cs typeface="Times New Roman"/>
              </a:rPr>
              <a:t>number offset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73850" y="1298412"/>
            <a:ext cx="1299845" cy="103505"/>
          </a:xfrm>
          <a:custGeom>
            <a:avLst/>
            <a:gdLst/>
            <a:ahLst/>
            <a:cxnLst/>
            <a:rect l="l" t="t" r="r" b="b"/>
            <a:pathLst>
              <a:path w="1299845" h="103505">
                <a:moveTo>
                  <a:pt x="1210811" y="0"/>
                </a:moveTo>
                <a:lnTo>
                  <a:pt x="1206924" y="1023"/>
                </a:lnTo>
                <a:lnTo>
                  <a:pt x="1203389" y="7081"/>
                </a:lnTo>
                <a:lnTo>
                  <a:pt x="1204413" y="10970"/>
                </a:lnTo>
                <a:lnTo>
                  <a:pt x="1263353" y="45352"/>
                </a:lnTo>
                <a:lnTo>
                  <a:pt x="1286842" y="45352"/>
                </a:lnTo>
                <a:lnTo>
                  <a:pt x="1286842" y="58052"/>
                </a:lnTo>
                <a:lnTo>
                  <a:pt x="1263353" y="58052"/>
                </a:lnTo>
                <a:lnTo>
                  <a:pt x="1204413" y="92434"/>
                </a:lnTo>
                <a:lnTo>
                  <a:pt x="1203389" y="96323"/>
                </a:lnTo>
                <a:lnTo>
                  <a:pt x="1206924" y="102381"/>
                </a:lnTo>
                <a:lnTo>
                  <a:pt x="1210811" y="103404"/>
                </a:lnTo>
                <a:lnTo>
                  <a:pt x="1288559" y="58052"/>
                </a:lnTo>
                <a:lnTo>
                  <a:pt x="1286842" y="58052"/>
                </a:lnTo>
                <a:lnTo>
                  <a:pt x="1288561" y="58051"/>
                </a:lnTo>
                <a:lnTo>
                  <a:pt x="1299444" y="51702"/>
                </a:lnTo>
                <a:lnTo>
                  <a:pt x="1210811" y="0"/>
                </a:lnTo>
                <a:close/>
              </a:path>
              <a:path w="1299845" h="103505">
                <a:moveTo>
                  <a:pt x="1274239" y="51702"/>
                </a:moveTo>
                <a:lnTo>
                  <a:pt x="1263353" y="58052"/>
                </a:lnTo>
                <a:lnTo>
                  <a:pt x="1286842" y="58052"/>
                </a:lnTo>
                <a:lnTo>
                  <a:pt x="1286842" y="57188"/>
                </a:lnTo>
                <a:lnTo>
                  <a:pt x="1283642" y="57188"/>
                </a:lnTo>
                <a:lnTo>
                  <a:pt x="1274239" y="51702"/>
                </a:lnTo>
                <a:close/>
              </a:path>
              <a:path w="1299845" h="103505">
                <a:moveTo>
                  <a:pt x="0" y="45351"/>
                </a:moveTo>
                <a:lnTo>
                  <a:pt x="0" y="58051"/>
                </a:lnTo>
                <a:lnTo>
                  <a:pt x="1263355" y="58051"/>
                </a:lnTo>
                <a:lnTo>
                  <a:pt x="1274239" y="51702"/>
                </a:lnTo>
                <a:lnTo>
                  <a:pt x="1263353" y="45352"/>
                </a:lnTo>
                <a:lnTo>
                  <a:pt x="0" y="45351"/>
                </a:lnTo>
                <a:close/>
              </a:path>
              <a:path w="1299845" h="103505">
                <a:moveTo>
                  <a:pt x="1283642" y="46217"/>
                </a:moveTo>
                <a:lnTo>
                  <a:pt x="1274239" y="51702"/>
                </a:lnTo>
                <a:lnTo>
                  <a:pt x="1283642" y="57188"/>
                </a:lnTo>
                <a:lnTo>
                  <a:pt x="1283642" y="46217"/>
                </a:lnTo>
                <a:close/>
              </a:path>
              <a:path w="1299845" h="103505">
                <a:moveTo>
                  <a:pt x="1286842" y="46217"/>
                </a:moveTo>
                <a:lnTo>
                  <a:pt x="1283642" y="46217"/>
                </a:lnTo>
                <a:lnTo>
                  <a:pt x="1283642" y="57188"/>
                </a:lnTo>
                <a:lnTo>
                  <a:pt x="1286842" y="57188"/>
                </a:lnTo>
                <a:lnTo>
                  <a:pt x="1286842" y="46217"/>
                </a:lnTo>
                <a:close/>
              </a:path>
              <a:path w="1299845" h="103505">
                <a:moveTo>
                  <a:pt x="1263353" y="45352"/>
                </a:moveTo>
                <a:lnTo>
                  <a:pt x="1274239" y="51702"/>
                </a:lnTo>
                <a:lnTo>
                  <a:pt x="1283642" y="46217"/>
                </a:lnTo>
                <a:lnTo>
                  <a:pt x="1286842" y="46217"/>
                </a:lnTo>
                <a:lnTo>
                  <a:pt x="1286842" y="45352"/>
                </a:lnTo>
                <a:lnTo>
                  <a:pt x="1263353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07106" y="1419964"/>
            <a:ext cx="139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index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structure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43865" y="1248514"/>
            <a:ext cx="142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3366FF"/>
                </a:solidFill>
                <a:latin typeface="Times New Roman"/>
                <a:cs typeface="Times New Roman"/>
              </a:rPr>
              <a:t>Storage</a:t>
            </a:r>
            <a:r>
              <a:rPr sz="2000" i="1" spc="-3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3366FF"/>
                </a:solidFill>
                <a:latin typeface="Times New Roman"/>
                <a:cs typeface="Times New Roman"/>
              </a:rPr>
              <a:t>block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1675860"/>
            <a:ext cx="11691620" cy="5030470"/>
            <a:chOff x="308474" y="1675860"/>
            <a:chExt cx="11691620" cy="503047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3743" y="6434955"/>
              <a:ext cx="2519786" cy="2709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6529" y="1675860"/>
              <a:ext cx="9432965" cy="495667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37</a:t>
            </a:r>
            <a:endParaRPr sz="1800">
              <a:latin typeface="Gulim"/>
              <a:cs typeface="Guli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Directories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7354" y="1073403"/>
            <a:ext cx="491744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Gulim"/>
                <a:cs typeface="Gulim"/>
              </a:rPr>
              <a:t>Hierarchical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structure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files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latin typeface="Dotum"/>
                <a:cs typeface="Dotum"/>
              </a:rPr>
              <a:t>Files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directory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marR="1379855" indent="-228600">
              <a:lnSpc>
                <a:spcPts val="3000"/>
              </a:lnSpc>
              <a:spcBef>
                <a:spcPts val="11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List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files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at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25" dirty="0">
                <a:latin typeface="Gulim"/>
                <a:cs typeface="Gulim"/>
              </a:rPr>
              <a:t>the </a:t>
            </a:r>
            <a:r>
              <a:rPr sz="2800" spc="-75" dirty="0">
                <a:latin typeface="Gulim"/>
                <a:cs typeface="Gulim"/>
              </a:rPr>
              <a:t>same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hierarchy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level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38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2516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Directory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7999095" cy="39350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latin typeface="Gulim"/>
                <a:cs typeface="Gulim"/>
              </a:rPr>
              <a:t>Basically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hierarchical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latin typeface="Gulim"/>
                <a:cs typeface="Gulim"/>
              </a:rPr>
              <a:t>Each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entry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collection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of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Files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Directories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800" spc="95" dirty="0">
                <a:latin typeface="Dotum"/>
                <a:cs typeface="Dotum"/>
              </a:rPr>
              <a:t>A</a:t>
            </a:r>
            <a:r>
              <a:rPr sz="1800" spc="-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link</a:t>
            </a:r>
            <a:r>
              <a:rPr sz="1800" spc="-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to</a:t>
            </a:r>
            <a:r>
              <a:rPr sz="1800" spc="-5" dirty="0">
                <a:latin typeface="Dotum"/>
                <a:cs typeface="Dotum"/>
              </a:rPr>
              <a:t> </a:t>
            </a:r>
            <a:r>
              <a:rPr sz="1800" dirty="0">
                <a:latin typeface="Dotum"/>
                <a:cs typeface="Dotum"/>
              </a:rPr>
              <a:t>another</a:t>
            </a:r>
            <a:r>
              <a:rPr sz="1800" spc="-10" dirty="0">
                <a:latin typeface="Dotum"/>
                <a:cs typeface="Dotum"/>
              </a:rPr>
              <a:t> entries</a:t>
            </a:r>
            <a:endParaRPr sz="18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latin typeface="Gulim"/>
                <a:cs typeface="Gulim"/>
              </a:rPr>
              <a:t>Each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has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name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attributes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latin typeface="Dotum"/>
                <a:cs typeface="Dotum"/>
              </a:rPr>
              <a:t>Files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have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names,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sizes,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created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dates,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etc.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Links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(hard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links)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make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it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DAG,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not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just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tree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Softlinks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(aliases)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another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name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entry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39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74851"/>
            <a:ext cx="6202045" cy="44780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latin typeface="Dotum"/>
                <a:cs typeface="Dotum"/>
              </a:rPr>
              <a:t>Named</a:t>
            </a:r>
            <a:r>
              <a:rPr sz="3600" spc="-95" dirty="0">
                <a:latin typeface="Dotum"/>
                <a:cs typeface="Dotum"/>
              </a:rPr>
              <a:t> </a:t>
            </a:r>
            <a:r>
              <a:rPr sz="3600" dirty="0">
                <a:latin typeface="Dotum"/>
                <a:cs typeface="Dotum"/>
              </a:rPr>
              <a:t>permanent</a:t>
            </a:r>
            <a:r>
              <a:rPr sz="3600" spc="-90" dirty="0">
                <a:latin typeface="Dotum"/>
                <a:cs typeface="Dotum"/>
              </a:rPr>
              <a:t> </a:t>
            </a:r>
            <a:r>
              <a:rPr sz="3600" spc="-10" dirty="0">
                <a:latin typeface="Dotum"/>
                <a:cs typeface="Dotum"/>
              </a:rPr>
              <a:t>storage</a:t>
            </a:r>
            <a:endParaRPr sz="36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1300" algn="l"/>
              </a:tabLst>
            </a:pPr>
            <a:r>
              <a:rPr sz="3600" spc="-10" dirty="0">
                <a:latin typeface="Dotum"/>
                <a:cs typeface="Dotum"/>
              </a:rPr>
              <a:t>Contains</a:t>
            </a:r>
            <a:endParaRPr sz="3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8500" algn="l"/>
              </a:tabLst>
            </a:pPr>
            <a:r>
              <a:rPr sz="3200" spc="-20" dirty="0">
                <a:latin typeface="Gulim"/>
                <a:cs typeface="Gulim"/>
              </a:rPr>
              <a:t>Data</a:t>
            </a:r>
            <a:endParaRPr sz="3200">
              <a:latin typeface="Gulim"/>
              <a:cs typeface="Gulim"/>
            </a:endParaRPr>
          </a:p>
          <a:p>
            <a:pPr marL="1155700" lvl="2" indent="-229235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spc="-95" dirty="0">
                <a:latin typeface="Dotum"/>
                <a:cs typeface="Dotum"/>
              </a:rPr>
              <a:t>Blocks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somewhere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3200" spc="60" dirty="0">
                <a:latin typeface="Gulim"/>
                <a:cs typeface="Gulim"/>
              </a:rPr>
              <a:t>Metadata</a:t>
            </a:r>
            <a:r>
              <a:rPr sz="3200" spc="-160" dirty="0">
                <a:latin typeface="Gulim"/>
                <a:cs typeface="Gulim"/>
              </a:rPr>
              <a:t> </a:t>
            </a:r>
            <a:r>
              <a:rPr sz="3200" spc="-10" dirty="0">
                <a:latin typeface="Gulim"/>
                <a:cs typeface="Gulim"/>
              </a:rPr>
              <a:t>(Attributes)</a:t>
            </a:r>
            <a:endParaRPr sz="3200">
              <a:latin typeface="Gulim"/>
              <a:cs typeface="Gulim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spc="50" dirty="0">
                <a:latin typeface="Dotum"/>
                <a:cs typeface="Dotum"/>
              </a:rPr>
              <a:t>Owner,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95" dirty="0">
                <a:latin typeface="Dotum"/>
                <a:cs typeface="Dotum"/>
              </a:rPr>
              <a:t>size,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last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opened,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…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700" algn="l"/>
              </a:tabLst>
            </a:pPr>
            <a:r>
              <a:rPr sz="2400" spc="-130" dirty="0">
                <a:latin typeface="Dotum"/>
                <a:cs typeface="Dotum"/>
              </a:rPr>
              <a:t>Access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rights</a:t>
            </a:r>
            <a:endParaRPr sz="2400">
              <a:latin typeface="Dotum"/>
              <a:cs typeface="Dotum"/>
            </a:endParaRPr>
          </a:p>
          <a:p>
            <a:pPr marL="1612900" lvl="3" indent="-22923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2000" spc="-130" dirty="0">
                <a:latin typeface="Dotum"/>
                <a:cs typeface="Dotum"/>
              </a:rPr>
              <a:t>R,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W,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70" dirty="0">
                <a:latin typeface="Dotum"/>
                <a:cs typeface="Dotum"/>
              </a:rPr>
              <a:t>X</a:t>
            </a:r>
            <a:endParaRPr sz="2000">
              <a:latin typeface="Dotum"/>
              <a:cs typeface="Dotum"/>
            </a:endParaRPr>
          </a:p>
          <a:p>
            <a:pPr marL="1612900" lvl="3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2000" dirty="0">
                <a:latin typeface="Dotum"/>
                <a:cs typeface="Dotum"/>
              </a:rPr>
              <a:t>Owner,</a:t>
            </a:r>
            <a:r>
              <a:rPr sz="2000" spc="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Group,</a:t>
            </a:r>
            <a:r>
              <a:rPr sz="2000" spc="5" dirty="0">
                <a:latin typeface="Dotum"/>
                <a:cs typeface="Dotum"/>
              </a:rPr>
              <a:t> </a:t>
            </a:r>
            <a:r>
              <a:rPr sz="2000" spc="55" dirty="0">
                <a:latin typeface="Dotum"/>
                <a:cs typeface="Dotum"/>
              </a:rPr>
              <a:t>Other</a:t>
            </a:r>
            <a:r>
              <a:rPr sz="2000" spc="1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(in</a:t>
            </a:r>
            <a:r>
              <a:rPr sz="2000" spc="2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Unix</a:t>
            </a:r>
            <a:r>
              <a:rPr sz="2000" spc="25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systems)</a:t>
            </a:r>
            <a:endParaRPr sz="2000">
              <a:latin typeface="Dotum"/>
              <a:cs typeface="Dotum"/>
            </a:endParaRPr>
          </a:p>
          <a:p>
            <a:pPr marL="1612900" lvl="3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2000" spc="-114" dirty="0">
                <a:latin typeface="Dotum"/>
                <a:cs typeface="Dotum"/>
              </a:rPr>
              <a:t>Access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control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list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60" dirty="0">
                <a:latin typeface="Dotum"/>
                <a:cs typeface="Dotum"/>
              </a:rPr>
              <a:t>Windows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system</a:t>
            </a:r>
            <a:endParaRPr sz="20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3834" y="3109453"/>
            <a:ext cx="1734820" cy="93281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905"/>
              </a:spcBef>
            </a:pPr>
            <a:r>
              <a:rPr sz="2150" dirty="0">
                <a:latin typeface="Times New Roman"/>
                <a:cs typeface="Times New Roman"/>
              </a:rPr>
              <a:t>File</a:t>
            </a:r>
            <a:r>
              <a:rPr sz="2150" spc="-10" dirty="0">
                <a:latin typeface="Times New Roman"/>
                <a:cs typeface="Times New Roman"/>
              </a:rPr>
              <a:t> handle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1721485" algn="l"/>
              </a:tabLst>
            </a:pPr>
            <a:r>
              <a:rPr sz="2400" u="sng" dirty="0">
                <a:uFill>
                  <a:solidFill>
                    <a:srgbClr val="4472C4"/>
                  </a:solidFill>
                </a:uFill>
                <a:latin typeface="Times New Roman"/>
                <a:cs typeface="Times New Roman"/>
              </a:rPr>
              <a:t>	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46037" y="3268173"/>
            <a:ext cx="1026794" cy="1402080"/>
            <a:chOff x="10046037" y="3268173"/>
            <a:chExt cx="1026794" cy="14020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9866" y="3272002"/>
              <a:ext cx="1018570" cy="13938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9866" y="3272002"/>
              <a:ext cx="1019175" cy="1393825"/>
            </a:xfrm>
            <a:custGeom>
              <a:avLst/>
              <a:gdLst/>
              <a:ahLst/>
              <a:cxnLst/>
              <a:rect l="l" t="t" r="r" b="b"/>
              <a:pathLst>
                <a:path w="1019175" h="1393825">
                  <a:moveTo>
                    <a:pt x="1018569" y="127321"/>
                  </a:moveTo>
                  <a:lnTo>
                    <a:pt x="1000376" y="161168"/>
                  </a:lnTo>
                  <a:lnTo>
                    <a:pt x="949036" y="191582"/>
                  </a:lnTo>
                  <a:lnTo>
                    <a:pt x="912453" y="205123"/>
                  </a:lnTo>
                  <a:lnTo>
                    <a:pt x="869403" y="217350"/>
                  </a:lnTo>
                  <a:lnTo>
                    <a:pt x="820493" y="228113"/>
                  </a:lnTo>
                  <a:lnTo>
                    <a:pt x="766330" y="237259"/>
                  </a:lnTo>
                  <a:lnTo>
                    <a:pt x="707521" y="244636"/>
                  </a:lnTo>
                  <a:lnTo>
                    <a:pt x="644672" y="250094"/>
                  </a:lnTo>
                  <a:lnTo>
                    <a:pt x="578391" y="253479"/>
                  </a:lnTo>
                  <a:lnTo>
                    <a:pt x="509284" y="254642"/>
                  </a:lnTo>
                  <a:lnTo>
                    <a:pt x="440177" y="253479"/>
                  </a:lnTo>
                  <a:lnTo>
                    <a:pt x="373896" y="250094"/>
                  </a:lnTo>
                  <a:lnTo>
                    <a:pt x="311048" y="244636"/>
                  </a:lnTo>
                  <a:lnTo>
                    <a:pt x="252238" y="237259"/>
                  </a:lnTo>
                  <a:lnTo>
                    <a:pt x="198075" y="228113"/>
                  </a:lnTo>
                  <a:lnTo>
                    <a:pt x="149166" y="217350"/>
                  </a:lnTo>
                  <a:lnTo>
                    <a:pt x="106115" y="205123"/>
                  </a:lnTo>
                  <a:lnTo>
                    <a:pt x="69532" y="191582"/>
                  </a:lnTo>
                  <a:lnTo>
                    <a:pt x="18192" y="161168"/>
                  </a:lnTo>
                  <a:lnTo>
                    <a:pt x="0" y="127321"/>
                  </a:lnTo>
                  <a:lnTo>
                    <a:pt x="4649" y="110044"/>
                  </a:lnTo>
                  <a:lnTo>
                    <a:pt x="40022" y="77761"/>
                  </a:lnTo>
                  <a:lnTo>
                    <a:pt x="106115" y="49518"/>
                  </a:lnTo>
                  <a:lnTo>
                    <a:pt x="149166" y="37291"/>
                  </a:lnTo>
                  <a:lnTo>
                    <a:pt x="198075" y="26528"/>
                  </a:lnTo>
                  <a:lnTo>
                    <a:pt x="252238" y="17383"/>
                  </a:lnTo>
                  <a:lnTo>
                    <a:pt x="311048" y="10005"/>
                  </a:lnTo>
                  <a:lnTo>
                    <a:pt x="373896" y="4548"/>
                  </a:lnTo>
                  <a:lnTo>
                    <a:pt x="440177" y="1162"/>
                  </a:lnTo>
                  <a:lnTo>
                    <a:pt x="509284" y="0"/>
                  </a:lnTo>
                  <a:lnTo>
                    <a:pt x="578391" y="1162"/>
                  </a:lnTo>
                  <a:lnTo>
                    <a:pt x="644672" y="4548"/>
                  </a:lnTo>
                  <a:lnTo>
                    <a:pt x="707521" y="10005"/>
                  </a:lnTo>
                  <a:lnTo>
                    <a:pt x="766330" y="17383"/>
                  </a:lnTo>
                  <a:lnTo>
                    <a:pt x="820493" y="26528"/>
                  </a:lnTo>
                  <a:lnTo>
                    <a:pt x="869403" y="37291"/>
                  </a:lnTo>
                  <a:lnTo>
                    <a:pt x="912453" y="49518"/>
                  </a:lnTo>
                  <a:lnTo>
                    <a:pt x="949036" y="63059"/>
                  </a:lnTo>
                  <a:lnTo>
                    <a:pt x="1000376" y="93474"/>
                  </a:lnTo>
                  <a:lnTo>
                    <a:pt x="1018569" y="127321"/>
                  </a:lnTo>
                  <a:lnTo>
                    <a:pt x="1018569" y="1266508"/>
                  </a:lnTo>
                  <a:lnTo>
                    <a:pt x="1000376" y="1300355"/>
                  </a:lnTo>
                  <a:lnTo>
                    <a:pt x="949036" y="1330769"/>
                  </a:lnTo>
                  <a:lnTo>
                    <a:pt x="912453" y="1344310"/>
                  </a:lnTo>
                  <a:lnTo>
                    <a:pt x="869403" y="1356537"/>
                  </a:lnTo>
                  <a:lnTo>
                    <a:pt x="820493" y="1367300"/>
                  </a:lnTo>
                  <a:lnTo>
                    <a:pt x="766330" y="1376446"/>
                  </a:lnTo>
                  <a:lnTo>
                    <a:pt x="707521" y="1383823"/>
                  </a:lnTo>
                  <a:lnTo>
                    <a:pt x="644672" y="1389281"/>
                  </a:lnTo>
                  <a:lnTo>
                    <a:pt x="578391" y="1392667"/>
                  </a:lnTo>
                  <a:lnTo>
                    <a:pt x="509284" y="1393829"/>
                  </a:lnTo>
                  <a:lnTo>
                    <a:pt x="440177" y="1392667"/>
                  </a:lnTo>
                  <a:lnTo>
                    <a:pt x="373896" y="1389281"/>
                  </a:lnTo>
                  <a:lnTo>
                    <a:pt x="311048" y="1383823"/>
                  </a:lnTo>
                  <a:lnTo>
                    <a:pt x="252238" y="1376446"/>
                  </a:lnTo>
                  <a:lnTo>
                    <a:pt x="198075" y="1367300"/>
                  </a:lnTo>
                  <a:lnTo>
                    <a:pt x="149166" y="1356537"/>
                  </a:lnTo>
                  <a:lnTo>
                    <a:pt x="106115" y="1344310"/>
                  </a:lnTo>
                  <a:lnTo>
                    <a:pt x="69532" y="1330769"/>
                  </a:lnTo>
                  <a:lnTo>
                    <a:pt x="18192" y="1300355"/>
                  </a:lnTo>
                  <a:lnTo>
                    <a:pt x="0" y="1266508"/>
                  </a:lnTo>
                  <a:lnTo>
                    <a:pt x="1" y="127321"/>
                  </a:lnTo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379757" y="1874344"/>
            <a:ext cx="444500" cy="1539875"/>
            <a:chOff x="9379757" y="1874344"/>
            <a:chExt cx="444500" cy="1539875"/>
          </a:xfrm>
        </p:grpSpPr>
        <p:sp>
          <p:nvSpPr>
            <p:cNvPr id="10" name="object 10"/>
            <p:cNvSpPr/>
            <p:nvPr/>
          </p:nvSpPr>
          <p:spPr>
            <a:xfrm>
              <a:off x="9383586" y="1878173"/>
              <a:ext cx="436880" cy="391160"/>
            </a:xfrm>
            <a:custGeom>
              <a:avLst/>
              <a:gdLst/>
              <a:ahLst/>
              <a:cxnLst/>
              <a:rect l="l" t="t" r="r" b="b"/>
              <a:pathLst>
                <a:path w="436879" h="391160">
                  <a:moveTo>
                    <a:pt x="436528" y="0"/>
                  </a:moveTo>
                  <a:lnTo>
                    <a:pt x="0" y="0"/>
                  </a:lnTo>
                  <a:lnTo>
                    <a:pt x="0" y="390578"/>
                  </a:lnTo>
                  <a:lnTo>
                    <a:pt x="436528" y="390578"/>
                  </a:lnTo>
                  <a:lnTo>
                    <a:pt x="43652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83586" y="1878173"/>
              <a:ext cx="436880" cy="391160"/>
            </a:xfrm>
            <a:custGeom>
              <a:avLst/>
              <a:gdLst/>
              <a:ahLst/>
              <a:cxnLst/>
              <a:rect l="l" t="t" r="r" b="b"/>
              <a:pathLst>
                <a:path w="436879" h="391160">
                  <a:moveTo>
                    <a:pt x="0" y="0"/>
                  </a:moveTo>
                  <a:lnTo>
                    <a:pt x="436528" y="0"/>
                  </a:lnTo>
                  <a:lnTo>
                    <a:pt x="436528" y="390578"/>
                  </a:lnTo>
                  <a:lnTo>
                    <a:pt x="0" y="390578"/>
                  </a:lnTo>
                  <a:lnTo>
                    <a:pt x="0" y="0"/>
                  </a:lnTo>
                  <a:close/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3586" y="2268752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436528" y="0"/>
                  </a:moveTo>
                  <a:lnTo>
                    <a:pt x="0" y="0"/>
                  </a:lnTo>
                  <a:lnTo>
                    <a:pt x="0" y="382920"/>
                  </a:lnTo>
                  <a:lnTo>
                    <a:pt x="436528" y="382920"/>
                  </a:lnTo>
                  <a:lnTo>
                    <a:pt x="43652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3586" y="2268752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0" y="0"/>
                  </a:moveTo>
                  <a:lnTo>
                    <a:pt x="436528" y="0"/>
                  </a:lnTo>
                  <a:lnTo>
                    <a:pt x="436528" y="382920"/>
                  </a:lnTo>
                  <a:lnTo>
                    <a:pt x="0" y="382920"/>
                  </a:lnTo>
                  <a:lnTo>
                    <a:pt x="0" y="0"/>
                  </a:lnTo>
                  <a:close/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83586" y="2636354"/>
              <a:ext cx="436880" cy="391160"/>
            </a:xfrm>
            <a:custGeom>
              <a:avLst/>
              <a:gdLst/>
              <a:ahLst/>
              <a:cxnLst/>
              <a:rect l="l" t="t" r="r" b="b"/>
              <a:pathLst>
                <a:path w="436879" h="391160">
                  <a:moveTo>
                    <a:pt x="436528" y="0"/>
                  </a:moveTo>
                  <a:lnTo>
                    <a:pt x="0" y="0"/>
                  </a:lnTo>
                  <a:lnTo>
                    <a:pt x="0" y="390578"/>
                  </a:lnTo>
                  <a:lnTo>
                    <a:pt x="436528" y="390578"/>
                  </a:lnTo>
                  <a:lnTo>
                    <a:pt x="43652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83586" y="2636354"/>
              <a:ext cx="436880" cy="391160"/>
            </a:xfrm>
            <a:custGeom>
              <a:avLst/>
              <a:gdLst/>
              <a:ahLst/>
              <a:cxnLst/>
              <a:rect l="l" t="t" r="r" b="b"/>
              <a:pathLst>
                <a:path w="436879" h="391160">
                  <a:moveTo>
                    <a:pt x="0" y="0"/>
                  </a:moveTo>
                  <a:lnTo>
                    <a:pt x="436528" y="0"/>
                  </a:lnTo>
                  <a:lnTo>
                    <a:pt x="436528" y="390578"/>
                  </a:lnTo>
                  <a:lnTo>
                    <a:pt x="0" y="390578"/>
                  </a:lnTo>
                  <a:lnTo>
                    <a:pt x="0" y="0"/>
                  </a:lnTo>
                  <a:close/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83586" y="3026933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436528" y="0"/>
                  </a:moveTo>
                  <a:lnTo>
                    <a:pt x="0" y="0"/>
                  </a:lnTo>
                  <a:lnTo>
                    <a:pt x="0" y="382920"/>
                  </a:lnTo>
                  <a:lnTo>
                    <a:pt x="436528" y="382920"/>
                  </a:lnTo>
                  <a:lnTo>
                    <a:pt x="43652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83586" y="3026933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0" y="0"/>
                  </a:moveTo>
                  <a:lnTo>
                    <a:pt x="436528" y="0"/>
                  </a:lnTo>
                  <a:lnTo>
                    <a:pt x="436528" y="382920"/>
                  </a:lnTo>
                  <a:lnTo>
                    <a:pt x="0" y="382920"/>
                  </a:lnTo>
                  <a:lnTo>
                    <a:pt x="0" y="0"/>
                  </a:lnTo>
                  <a:close/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379757" y="3666409"/>
            <a:ext cx="444500" cy="391160"/>
            <a:chOff x="9379757" y="3666409"/>
            <a:chExt cx="444500" cy="391160"/>
          </a:xfrm>
        </p:grpSpPr>
        <p:sp>
          <p:nvSpPr>
            <p:cNvPr id="19" name="object 19"/>
            <p:cNvSpPr/>
            <p:nvPr/>
          </p:nvSpPr>
          <p:spPr>
            <a:xfrm>
              <a:off x="9383586" y="3670239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436528" y="0"/>
                  </a:moveTo>
                  <a:lnTo>
                    <a:pt x="0" y="0"/>
                  </a:lnTo>
                  <a:lnTo>
                    <a:pt x="0" y="382920"/>
                  </a:lnTo>
                  <a:lnTo>
                    <a:pt x="436528" y="382920"/>
                  </a:lnTo>
                  <a:lnTo>
                    <a:pt x="43652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83586" y="3670239"/>
              <a:ext cx="436880" cy="383540"/>
            </a:xfrm>
            <a:custGeom>
              <a:avLst/>
              <a:gdLst/>
              <a:ahLst/>
              <a:cxnLst/>
              <a:rect l="l" t="t" r="r" b="b"/>
              <a:pathLst>
                <a:path w="436879" h="383539">
                  <a:moveTo>
                    <a:pt x="0" y="0"/>
                  </a:moveTo>
                  <a:lnTo>
                    <a:pt x="436528" y="0"/>
                  </a:lnTo>
                  <a:lnTo>
                    <a:pt x="436528" y="382920"/>
                  </a:lnTo>
                  <a:lnTo>
                    <a:pt x="0" y="382920"/>
                  </a:lnTo>
                  <a:lnTo>
                    <a:pt x="0" y="0"/>
                  </a:lnTo>
                  <a:close/>
                </a:path>
              </a:pathLst>
            </a:custGeom>
            <a:ln w="765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75416" y="3293764"/>
            <a:ext cx="30162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20" dirty="0">
                <a:latin typeface="Times New Roman"/>
                <a:cs typeface="Times New Roman"/>
              </a:rPr>
              <a:t>…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14037" y="1317897"/>
            <a:ext cx="133540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dirty="0">
                <a:latin typeface="Times New Roman"/>
                <a:cs typeface="Times New Roman"/>
              </a:rPr>
              <a:t>Data </a:t>
            </a:r>
            <a:r>
              <a:rPr sz="2150" spc="-10" dirty="0">
                <a:latin typeface="Times New Roman"/>
                <a:cs typeface="Times New Roman"/>
              </a:rPr>
              <a:t>blocks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5420" y="4176013"/>
            <a:ext cx="2547620" cy="126619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150" dirty="0">
                <a:latin typeface="Times New Roman"/>
                <a:cs typeface="Times New Roman"/>
              </a:rPr>
              <a:t>File</a:t>
            </a:r>
            <a:r>
              <a:rPr sz="2150" spc="-10" dirty="0">
                <a:latin typeface="Times New Roman"/>
                <a:cs typeface="Times New Roman"/>
              </a:rPr>
              <a:t> descriptor</a:t>
            </a:r>
            <a:endParaRPr sz="2150">
              <a:latin typeface="Times New Roman"/>
              <a:cs typeface="Times New Roman"/>
            </a:endParaRPr>
          </a:p>
          <a:p>
            <a:pPr marL="566420" marR="5080">
              <a:lnSpc>
                <a:spcPct val="102800"/>
              </a:lnSpc>
              <a:spcBef>
                <a:spcPts val="910"/>
              </a:spcBef>
            </a:pPr>
            <a:r>
              <a:rPr sz="2150" dirty="0">
                <a:latin typeface="Times New Roman"/>
                <a:cs typeface="Times New Roman"/>
              </a:rPr>
              <a:t>Fileobject</a:t>
            </a:r>
            <a:r>
              <a:rPr sz="2150" spc="-15" dirty="0">
                <a:latin typeface="Times New Roman"/>
                <a:cs typeface="Times New Roman"/>
              </a:rPr>
              <a:t> </a:t>
            </a:r>
            <a:r>
              <a:rPr sz="2150" spc="-10" dirty="0">
                <a:latin typeface="Times New Roman"/>
                <a:cs typeface="Times New Roman"/>
              </a:rPr>
              <a:t>(inode) Position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136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1195" algn="l"/>
              </a:tabLst>
            </a:pPr>
            <a:r>
              <a:rPr spc="-10" dirty="0"/>
              <a:t>Cache,</a:t>
            </a:r>
            <a:r>
              <a:rPr dirty="0"/>
              <a:t>	where</a:t>
            </a:r>
            <a:r>
              <a:rPr spc="-65" dirty="0"/>
              <a:t> </a:t>
            </a:r>
            <a:r>
              <a:rPr dirty="0"/>
              <a:t>CA</a:t>
            </a:r>
            <a:r>
              <a:rPr spc="-300" dirty="0"/>
              <a:t> </a:t>
            </a:r>
            <a:r>
              <a:rPr dirty="0"/>
              <a:t>meets</a:t>
            </a:r>
            <a:r>
              <a:rPr spc="-55" dirty="0"/>
              <a:t> </a:t>
            </a:r>
            <a:r>
              <a:rPr spc="-35" dirty="0"/>
              <a:t>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8538210" cy="214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Gulim"/>
                <a:cs typeface="Gulim"/>
              </a:rPr>
              <a:t>Cache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performance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locate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faster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access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memory,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nearby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cpu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larger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takes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10x~100x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times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access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memory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latin typeface="Dotum"/>
                <a:cs typeface="Dotum"/>
              </a:rPr>
              <a:t>e.g.)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85" dirty="0">
                <a:latin typeface="Dotum"/>
                <a:cs typeface="Dotum"/>
              </a:rPr>
              <a:t>DRAM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access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time: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1ms,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250" dirty="0">
                <a:latin typeface="Dotum"/>
                <a:cs typeface="Dotum"/>
              </a:rPr>
              <a:t>$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access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time: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20us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Cache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hit/miss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553" y="3178556"/>
            <a:ext cx="6519545" cy="11582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hit: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data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200" dirty="0">
                <a:latin typeface="Dotum"/>
                <a:cs typeface="Dotum"/>
              </a:rPr>
              <a:t>$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75" dirty="0">
                <a:latin typeface="Dotum"/>
                <a:cs typeface="Dotum"/>
              </a:rPr>
              <a:t>hit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ratio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70" dirty="0">
                <a:latin typeface="Dotum"/>
                <a:cs typeface="Dotum"/>
              </a:rPr>
              <a:t>90%,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average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access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time?</a:t>
            </a:r>
            <a:endParaRPr sz="2400">
              <a:latin typeface="Dotum"/>
              <a:cs typeface="Dotum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135" dirty="0">
                <a:latin typeface="Dotum"/>
                <a:cs typeface="Dotum"/>
              </a:rPr>
              <a:t>90%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*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20us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135" dirty="0">
                <a:latin typeface="Dotum"/>
                <a:cs typeface="Dotum"/>
              </a:rPr>
              <a:t>+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135" dirty="0">
                <a:latin typeface="Dotum"/>
                <a:cs typeface="Dotum"/>
              </a:rPr>
              <a:t>10%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*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(1ms+20us)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125" dirty="0">
                <a:latin typeface="Dotum"/>
                <a:cs typeface="Dotum"/>
              </a:rPr>
              <a:t>=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120us</a:t>
            </a:r>
            <a:endParaRPr sz="2000">
              <a:latin typeface="Dotum"/>
              <a:cs typeface="Dot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30276" y="3542082"/>
            <a:ext cx="1320800" cy="1219200"/>
            <a:chOff x="8530276" y="3542082"/>
            <a:chExt cx="1320800" cy="12192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3451" y="3545257"/>
              <a:ext cx="1314450" cy="12128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33451" y="3545257"/>
              <a:ext cx="1314450" cy="1212850"/>
            </a:xfrm>
            <a:custGeom>
              <a:avLst/>
              <a:gdLst/>
              <a:ahLst/>
              <a:cxnLst/>
              <a:rect l="l" t="t" r="r" b="b"/>
              <a:pathLst>
                <a:path w="1314450" h="1212850">
                  <a:moveTo>
                    <a:pt x="0" y="0"/>
                  </a:moveTo>
                  <a:lnTo>
                    <a:pt x="1314450" y="0"/>
                  </a:lnTo>
                  <a:lnTo>
                    <a:pt x="1314450" y="1212850"/>
                  </a:lnTo>
                  <a:lnTo>
                    <a:pt x="0" y="1212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36626" y="3859581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CPU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15876" y="5135932"/>
            <a:ext cx="2565400" cy="927100"/>
            <a:chOff x="7615876" y="5135932"/>
            <a:chExt cx="2565400" cy="927100"/>
          </a:xfrm>
        </p:grpSpPr>
        <p:sp>
          <p:nvSpPr>
            <p:cNvPr id="11" name="object 11"/>
            <p:cNvSpPr/>
            <p:nvPr/>
          </p:nvSpPr>
          <p:spPr>
            <a:xfrm>
              <a:off x="7622226" y="5142282"/>
              <a:ext cx="2552700" cy="914400"/>
            </a:xfrm>
            <a:custGeom>
              <a:avLst/>
              <a:gdLst/>
              <a:ahLst/>
              <a:cxnLst/>
              <a:rect l="l" t="t" r="r" b="b"/>
              <a:pathLst>
                <a:path w="2552700" h="914400">
                  <a:moveTo>
                    <a:pt x="2400297" y="0"/>
                  </a:moveTo>
                  <a:lnTo>
                    <a:pt x="152402" y="0"/>
                  </a:lnTo>
                  <a:lnTo>
                    <a:pt x="104231" y="7769"/>
                  </a:lnTo>
                  <a:lnTo>
                    <a:pt x="62395" y="29404"/>
                  </a:lnTo>
                  <a:lnTo>
                    <a:pt x="29404" y="62395"/>
                  </a:lnTo>
                  <a:lnTo>
                    <a:pt x="7769" y="104231"/>
                  </a:lnTo>
                  <a:lnTo>
                    <a:pt x="0" y="152402"/>
                  </a:lnTo>
                  <a:lnTo>
                    <a:pt x="0" y="761996"/>
                  </a:lnTo>
                  <a:lnTo>
                    <a:pt x="7769" y="810167"/>
                  </a:lnTo>
                  <a:lnTo>
                    <a:pt x="29404" y="852003"/>
                  </a:lnTo>
                  <a:lnTo>
                    <a:pt x="62395" y="884994"/>
                  </a:lnTo>
                  <a:lnTo>
                    <a:pt x="104231" y="906629"/>
                  </a:lnTo>
                  <a:lnTo>
                    <a:pt x="152402" y="914399"/>
                  </a:lnTo>
                  <a:lnTo>
                    <a:pt x="2400297" y="914399"/>
                  </a:lnTo>
                  <a:lnTo>
                    <a:pt x="2448468" y="906629"/>
                  </a:lnTo>
                  <a:lnTo>
                    <a:pt x="2490304" y="884994"/>
                  </a:lnTo>
                  <a:lnTo>
                    <a:pt x="2523295" y="852003"/>
                  </a:lnTo>
                  <a:lnTo>
                    <a:pt x="2544930" y="810167"/>
                  </a:lnTo>
                  <a:lnTo>
                    <a:pt x="2552700" y="761996"/>
                  </a:lnTo>
                  <a:lnTo>
                    <a:pt x="2552700" y="152402"/>
                  </a:lnTo>
                  <a:lnTo>
                    <a:pt x="2544930" y="104231"/>
                  </a:lnTo>
                  <a:lnTo>
                    <a:pt x="2523295" y="62395"/>
                  </a:lnTo>
                  <a:lnTo>
                    <a:pt x="2490304" y="29404"/>
                  </a:lnTo>
                  <a:lnTo>
                    <a:pt x="2448468" y="7769"/>
                  </a:lnTo>
                  <a:lnTo>
                    <a:pt x="2400297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2226" y="5142282"/>
              <a:ext cx="2552700" cy="914400"/>
            </a:xfrm>
            <a:custGeom>
              <a:avLst/>
              <a:gdLst/>
              <a:ahLst/>
              <a:cxnLst/>
              <a:rect l="l" t="t" r="r" b="b"/>
              <a:pathLst>
                <a:path w="2552700" h="914400">
                  <a:moveTo>
                    <a:pt x="0" y="152402"/>
                  </a:moveTo>
                  <a:lnTo>
                    <a:pt x="7769" y="104231"/>
                  </a:lnTo>
                  <a:lnTo>
                    <a:pt x="29404" y="62395"/>
                  </a:lnTo>
                  <a:lnTo>
                    <a:pt x="62395" y="29404"/>
                  </a:lnTo>
                  <a:lnTo>
                    <a:pt x="104231" y="7769"/>
                  </a:lnTo>
                  <a:lnTo>
                    <a:pt x="152402" y="0"/>
                  </a:lnTo>
                  <a:lnTo>
                    <a:pt x="2400297" y="0"/>
                  </a:lnTo>
                  <a:lnTo>
                    <a:pt x="2448468" y="7769"/>
                  </a:lnTo>
                  <a:lnTo>
                    <a:pt x="2490304" y="29404"/>
                  </a:lnTo>
                  <a:lnTo>
                    <a:pt x="2523295" y="62395"/>
                  </a:lnTo>
                  <a:lnTo>
                    <a:pt x="2544930" y="104231"/>
                  </a:lnTo>
                  <a:lnTo>
                    <a:pt x="2552700" y="152402"/>
                  </a:lnTo>
                  <a:lnTo>
                    <a:pt x="2552700" y="761997"/>
                  </a:lnTo>
                  <a:lnTo>
                    <a:pt x="2544930" y="810168"/>
                  </a:lnTo>
                  <a:lnTo>
                    <a:pt x="2523295" y="852004"/>
                  </a:lnTo>
                  <a:lnTo>
                    <a:pt x="2490304" y="884995"/>
                  </a:lnTo>
                  <a:lnTo>
                    <a:pt x="2448468" y="906630"/>
                  </a:lnTo>
                  <a:lnTo>
                    <a:pt x="2400297" y="914400"/>
                  </a:lnTo>
                  <a:lnTo>
                    <a:pt x="152402" y="914400"/>
                  </a:lnTo>
                  <a:lnTo>
                    <a:pt x="104231" y="906630"/>
                  </a:lnTo>
                  <a:lnTo>
                    <a:pt x="62395" y="884995"/>
                  </a:lnTo>
                  <a:lnTo>
                    <a:pt x="29404" y="852004"/>
                  </a:lnTo>
                  <a:lnTo>
                    <a:pt x="7769" y="810168"/>
                  </a:lnTo>
                  <a:lnTo>
                    <a:pt x="0" y="761997"/>
                  </a:lnTo>
                  <a:lnTo>
                    <a:pt x="0" y="152402"/>
                  </a:lnTo>
                  <a:close/>
                </a:path>
              </a:pathLst>
            </a:custGeom>
            <a:ln w="1270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48051" y="5453432"/>
            <a:ext cx="899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Malgun Gothic"/>
                <a:cs typeface="Malgun Gothic"/>
              </a:rPr>
              <a:t>Memory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533451" y="4196132"/>
            <a:ext cx="911225" cy="558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sz="1800" dirty="0">
                <a:solidFill>
                  <a:srgbClr val="FFFFFF"/>
                </a:solidFill>
                <a:latin typeface="Malgun Gothic"/>
                <a:cs typeface="Malgun Gothic"/>
              </a:rPr>
              <a:t>$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90" dirty="0"/>
              <a:t> </a:t>
            </a:r>
            <a:r>
              <a:rPr dirty="0"/>
              <a:t>(File</a:t>
            </a:r>
            <a:r>
              <a:rPr spc="-285" dirty="0"/>
              <a:t> </a:t>
            </a:r>
            <a:r>
              <a:rPr dirty="0"/>
              <a:t>Allocation</a:t>
            </a:r>
            <a:r>
              <a:rPr spc="-85" dirty="0"/>
              <a:t> </a:t>
            </a:r>
            <a:r>
              <a:rPr spc="-65" dirty="0"/>
              <a:t>Table)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4" y="1072388"/>
            <a:ext cx="5336540" cy="36804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latin typeface="Dotum"/>
                <a:cs typeface="Dotum"/>
              </a:rPr>
              <a:t>Assume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(for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85" dirty="0">
                <a:latin typeface="Dotum"/>
                <a:cs typeface="Dotum"/>
              </a:rPr>
              <a:t>now)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have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way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40" dirty="0">
                <a:latin typeface="Dotum"/>
                <a:cs typeface="Dotum"/>
              </a:rPr>
              <a:t>to </a:t>
            </a:r>
            <a:r>
              <a:rPr sz="2400" dirty="0">
                <a:latin typeface="Dotum"/>
                <a:cs typeface="Dotum"/>
              </a:rPr>
              <a:t>translate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path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“file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number”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5" dirty="0">
                <a:latin typeface="Dotum"/>
                <a:cs typeface="Dotum"/>
              </a:rPr>
              <a:t>i.e.,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directory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structure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Storage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collection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latin typeface="Dotum"/>
                <a:cs typeface="Dotum"/>
              </a:rPr>
              <a:t>Just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hold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file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data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latin typeface="Dotum"/>
                <a:cs typeface="Dotum"/>
              </a:rPr>
              <a:t>Example: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file_read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31,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95" dirty="0">
                <a:latin typeface="Dotum"/>
                <a:cs typeface="Dotum"/>
              </a:rPr>
              <a:t>&lt;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2,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x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&gt;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Index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into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FAT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130" dirty="0">
                <a:latin typeface="Dotum"/>
                <a:cs typeface="Dotum"/>
              </a:rPr>
              <a:t>with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number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Follow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linked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latin typeface="Dotum"/>
                <a:cs typeface="Dotum"/>
              </a:rPr>
              <a:t>Read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into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mem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7944" y="1489814"/>
            <a:ext cx="673735" cy="4311650"/>
            <a:chOff x="8487944" y="1489814"/>
            <a:chExt cx="673735" cy="4311650"/>
          </a:xfrm>
        </p:grpSpPr>
        <p:sp>
          <p:nvSpPr>
            <p:cNvPr id="6" name="object 6"/>
            <p:cNvSpPr/>
            <p:nvPr/>
          </p:nvSpPr>
          <p:spPr>
            <a:xfrm>
              <a:off x="8491119" y="21470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91119" y="21470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91119" y="1492989"/>
              <a:ext cx="444500" cy="4305300"/>
            </a:xfrm>
            <a:custGeom>
              <a:avLst/>
              <a:gdLst/>
              <a:ahLst/>
              <a:cxnLst/>
              <a:rect l="l" t="t" r="r" b="b"/>
              <a:pathLst>
                <a:path w="444500" h="4305300">
                  <a:moveTo>
                    <a:pt x="0" y="0"/>
                  </a:moveTo>
                  <a:lnTo>
                    <a:pt x="444500" y="0"/>
                  </a:lnTo>
                  <a:lnTo>
                    <a:pt x="44450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9111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111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54644" y="2175614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381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381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92744" y="2632814"/>
              <a:ext cx="368935" cy="2254250"/>
            </a:xfrm>
            <a:custGeom>
              <a:avLst/>
              <a:gdLst/>
              <a:ahLst/>
              <a:cxnLst/>
              <a:rect l="l" t="t" r="r" b="b"/>
              <a:pathLst>
                <a:path w="368934" h="2254250">
                  <a:moveTo>
                    <a:pt x="249238" y="2178050"/>
                  </a:moveTo>
                  <a:lnTo>
                    <a:pt x="173038" y="2216150"/>
                  </a:lnTo>
                  <a:lnTo>
                    <a:pt x="249238" y="2254250"/>
                  </a:lnTo>
                  <a:lnTo>
                    <a:pt x="249238" y="2222500"/>
                  </a:lnTo>
                  <a:lnTo>
                    <a:pt x="236538" y="2222500"/>
                  </a:lnTo>
                  <a:lnTo>
                    <a:pt x="236538" y="2209800"/>
                  </a:lnTo>
                  <a:lnTo>
                    <a:pt x="249238" y="2209800"/>
                  </a:lnTo>
                  <a:lnTo>
                    <a:pt x="249238" y="2178050"/>
                  </a:lnTo>
                  <a:close/>
                </a:path>
                <a:path w="368934" h="2254250">
                  <a:moveTo>
                    <a:pt x="249238" y="2209800"/>
                  </a:moveTo>
                  <a:lnTo>
                    <a:pt x="236538" y="2209800"/>
                  </a:lnTo>
                  <a:lnTo>
                    <a:pt x="236538" y="2222500"/>
                  </a:lnTo>
                  <a:lnTo>
                    <a:pt x="249238" y="2222500"/>
                  </a:lnTo>
                  <a:lnTo>
                    <a:pt x="249238" y="2209800"/>
                  </a:lnTo>
                  <a:close/>
                </a:path>
                <a:path w="368934" h="2254250">
                  <a:moveTo>
                    <a:pt x="342145" y="2209800"/>
                  </a:moveTo>
                  <a:lnTo>
                    <a:pt x="249238" y="2209800"/>
                  </a:lnTo>
                  <a:lnTo>
                    <a:pt x="249238" y="2222500"/>
                  </a:lnTo>
                  <a:lnTo>
                    <a:pt x="354766" y="2222500"/>
                  </a:lnTo>
                  <a:lnTo>
                    <a:pt x="354806" y="2216110"/>
                  </a:lnTo>
                  <a:lnTo>
                    <a:pt x="342106" y="2216110"/>
                  </a:lnTo>
                  <a:lnTo>
                    <a:pt x="342145" y="2209800"/>
                  </a:lnTo>
                  <a:close/>
                </a:path>
                <a:path w="368934" h="2254250">
                  <a:moveTo>
                    <a:pt x="355600" y="38060"/>
                  </a:moveTo>
                  <a:lnTo>
                    <a:pt x="342106" y="2216110"/>
                  </a:lnTo>
                  <a:lnTo>
                    <a:pt x="348456" y="2209800"/>
                  </a:lnTo>
                  <a:lnTo>
                    <a:pt x="354845" y="2209799"/>
                  </a:lnTo>
                  <a:lnTo>
                    <a:pt x="368260" y="44450"/>
                  </a:lnTo>
                  <a:lnTo>
                    <a:pt x="361950" y="44450"/>
                  </a:lnTo>
                  <a:lnTo>
                    <a:pt x="355600" y="38060"/>
                  </a:lnTo>
                  <a:close/>
                </a:path>
                <a:path w="368934" h="2254250">
                  <a:moveTo>
                    <a:pt x="354845" y="2209799"/>
                  </a:moveTo>
                  <a:lnTo>
                    <a:pt x="348456" y="2209800"/>
                  </a:lnTo>
                  <a:lnTo>
                    <a:pt x="342106" y="2216110"/>
                  </a:lnTo>
                  <a:lnTo>
                    <a:pt x="354806" y="2216110"/>
                  </a:lnTo>
                  <a:lnTo>
                    <a:pt x="354845" y="2209799"/>
                  </a:lnTo>
                  <a:close/>
                </a:path>
                <a:path w="36893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893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8934" h="2254250">
                  <a:moveTo>
                    <a:pt x="368339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55560" y="44450"/>
                  </a:lnTo>
                  <a:lnTo>
                    <a:pt x="355600" y="38060"/>
                  </a:lnTo>
                  <a:lnTo>
                    <a:pt x="368300" y="38060"/>
                  </a:lnTo>
                  <a:lnTo>
                    <a:pt x="368339" y="31750"/>
                  </a:lnTo>
                  <a:close/>
                </a:path>
                <a:path w="368934" h="2254250">
                  <a:moveTo>
                    <a:pt x="368300" y="38060"/>
                  </a:moveTo>
                  <a:lnTo>
                    <a:pt x="355600" y="38060"/>
                  </a:lnTo>
                  <a:lnTo>
                    <a:pt x="361950" y="44450"/>
                  </a:lnTo>
                  <a:lnTo>
                    <a:pt x="368260" y="44450"/>
                  </a:lnTo>
                  <a:lnTo>
                    <a:pt x="368300" y="3806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589669" y="1489814"/>
          <a:ext cx="1403350" cy="4304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9739680" y="1127863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7699" y="1127863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24416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76254" y="146441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45326" y="143901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25653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28334" y="2112113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1333" y="1502513"/>
            <a:ext cx="108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26095" y="1847385"/>
            <a:ext cx="425450" cy="446405"/>
          </a:xfrm>
          <a:custGeom>
            <a:avLst/>
            <a:gdLst/>
            <a:ahLst/>
            <a:cxnLst/>
            <a:rect l="l" t="t" r="r" b="b"/>
            <a:pathLst>
              <a:path w="425450" h="446405">
                <a:moveTo>
                  <a:pt x="329953" y="405055"/>
                </a:moveTo>
                <a:lnTo>
                  <a:pt x="326431" y="406995"/>
                </a:lnTo>
                <a:lnTo>
                  <a:pt x="324482" y="413734"/>
                </a:lnTo>
                <a:lnTo>
                  <a:pt x="326423" y="417254"/>
                </a:lnTo>
                <a:lnTo>
                  <a:pt x="424987" y="445778"/>
                </a:lnTo>
                <a:lnTo>
                  <a:pt x="423861" y="441032"/>
                </a:lnTo>
                <a:lnTo>
                  <a:pt x="411698" y="441032"/>
                </a:lnTo>
                <a:lnTo>
                  <a:pt x="395499" y="424024"/>
                </a:lnTo>
                <a:lnTo>
                  <a:pt x="329953" y="405055"/>
                </a:lnTo>
                <a:close/>
              </a:path>
              <a:path w="425450" h="446405">
                <a:moveTo>
                  <a:pt x="395499" y="424024"/>
                </a:moveTo>
                <a:lnTo>
                  <a:pt x="411698" y="441032"/>
                </a:lnTo>
                <a:lnTo>
                  <a:pt x="414757" y="438119"/>
                </a:lnTo>
                <a:lnTo>
                  <a:pt x="410118" y="438119"/>
                </a:lnTo>
                <a:lnTo>
                  <a:pt x="407605" y="427528"/>
                </a:lnTo>
                <a:lnTo>
                  <a:pt x="395499" y="424024"/>
                </a:lnTo>
                <a:close/>
              </a:path>
              <a:path w="425450" h="446405">
                <a:moveTo>
                  <a:pt x="397878" y="343830"/>
                </a:moveTo>
                <a:lnTo>
                  <a:pt x="391053" y="345450"/>
                </a:lnTo>
                <a:lnTo>
                  <a:pt x="388943" y="348872"/>
                </a:lnTo>
                <a:lnTo>
                  <a:pt x="404696" y="415265"/>
                </a:lnTo>
                <a:lnTo>
                  <a:pt x="420894" y="432273"/>
                </a:lnTo>
                <a:lnTo>
                  <a:pt x="411698" y="441032"/>
                </a:lnTo>
                <a:lnTo>
                  <a:pt x="423861" y="441032"/>
                </a:lnTo>
                <a:lnTo>
                  <a:pt x="401300" y="345940"/>
                </a:lnTo>
                <a:lnTo>
                  <a:pt x="397878" y="343830"/>
                </a:lnTo>
                <a:close/>
              </a:path>
              <a:path w="425450" h="446405">
                <a:moveTo>
                  <a:pt x="407605" y="427528"/>
                </a:moveTo>
                <a:lnTo>
                  <a:pt x="410118" y="438119"/>
                </a:lnTo>
                <a:lnTo>
                  <a:pt x="418061" y="430554"/>
                </a:lnTo>
                <a:lnTo>
                  <a:pt x="407605" y="427528"/>
                </a:lnTo>
                <a:close/>
              </a:path>
              <a:path w="425450" h="446405">
                <a:moveTo>
                  <a:pt x="404696" y="415265"/>
                </a:moveTo>
                <a:lnTo>
                  <a:pt x="407605" y="427528"/>
                </a:lnTo>
                <a:lnTo>
                  <a:pt x="418061" y="430554"/>
                </a:lnTo>
                <a:lnTo>
                  <a:pt x="410118" y="438119"/>
                </a:lnTo>
                <a:lnTo>
                  <a:pt x="414757" y="438119"/>
                </a:lnTo>
                <a:lnTo>
                  <a:pt x="420894" y="432273"/>
                </a:lnTo>
                <a:lnTo>
                  <a:pt x="404696" y="415265"/>
                </a:lnTo>
                <a:close/>
              </a:path>
              <a:path w="425450" h="446405">
                <a:moveTo>
                  <a:pt x="9197" y="0"/>
                </a:moveTo>
                <a:lnTo>
                  <a:pt x="0" y="8757"/>
                </a:lnTo>
                <a:lnTo>
                  <a:pt x="395499" y="424024"/>
                </a:lnTo>
                <a:lnTo>
                  <a:pt x="407605" y="427528"/>
                </a:lnTo>
                <a:lnTo>
                  <a:pt x="404696" y="415265"/>
                </a:lnTo>
                <a:lnTo>
                  <a:pt x="919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46369" y="3683739"/>
            <a:ext cx="1390650" cy="128905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mem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148593" y="5039464"/>
            <a:ext cx="850900" cy="1155700"/>
            <a:chOff x="11148593" y="5039464"/>
            <a:chExt cx="850900" cy="115570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1767" y="5042639"/>
              <a:ext cx="844552" cy="11493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151768" y="5042639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90" dirty="0"/>
              <a:t> </a:t>
            </a:r>
            <a:r>
              <a:rPr dirty="0"/>
              <a:t>(File</a:t>
            </a:r>
            <a:r>
              <a:rPr spc="-285" dirty="0"/>
              <a:t> </a:t>
            </a:r>
            <a:r>
              <a:rPr dirty="0"/>
              <a:t>Allocation</a:t>
            </a:r>
            <a:r>
              <a:rPr spc="-85" dirty="0"/>
              <a:t> </a:t>
            </a:r>
            <a:r>
              <a:rPr spc="-65" dirty="0"/>
              <a:t>Table)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80948"/>
            <a:ext cx="4685665" cy="309816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collection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65" dirty="0">
                <a:latin typeface="Dotum"/>
                <a:cs typeface="Dotum"/>
              </a:rPr>
              <a:t>1-</a:t>
            </a:r>
            <a:r>
              <a:rPr sz="2400" dirty="0">
                <a:latin typeface="Dotum"/>
                <a:cs typeface="Dotum"/>
              </a:rPr>
              <a:t>1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marR="165100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Number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root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of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offset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(o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150" dirty="0">
                <a:latin typeface="Dotum"/>
                <a:cs typeface="Dotum"/>
              </a:rPr>
              <a:t>=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B:x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Follow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get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#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Unused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70" dirty="0">
                <a:latin typeface="MS Gothic"/>
                <a:cs typeface="MS Gothic"/>
              </a:rPr>
              <a:t>&lt;=</a:t>
            </a:r>
            <a:r>
              <a:rPr sz="2400" spc="-500" dirty="0">
                <a:latin typeface="MS Gothic"/>
                <a:cs typeface="MS Gothic"/>
              </a:rPr>
              <a:t> </a:t>
            </a: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list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69275" y="1433456"/>
            <a:ext cx="450850" cy="4305300"/>
            <a:chOff x="8169275" y="1433456"/>
            <a:chExt cx="450850" cy="4305300"/>
          </a:xfrm>
        </p:grpSpPr>
        <p:sp>
          <p:nvSpPr>
            <p:cNvPr id="6" name="object 6"/>
            <p:cNvSpPr/>
            <p:nvPr/>
          </p:nvSpPr>
          <p:spPr>
            <a:xfrm>
              <a:off x="8172450" y="2090681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2450" y="2090681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2450" y="1436631"/>
              <a:ext cx="444500" cy="4298950"/>
            </a:xfrm>
            <a:custGeom>
              <a:avLst/>
              <a:gdLst/>
              <a:ahLst/>
              <a:cxnLst/>
              <a:rect l="l" t="t" r="r" b="b"/>
              <a:pathLst>
                <a:path w="444500" h="4298950">
                  <a:moveTo>
                    <a:pt x="0" y="0"/>
                  </a:moveTo>
                  <a:lnTo>
                    <a:pt x="444500" y="0"/>
                  </a:lnTo>
                  <a:lnTo>
                    <a:pt x="444500" y="4298950"/>
                  </a:lnTo>
                  <a:lnTo>
                    <a:pt x="0" y="4298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271000" y="1427106"/>
          <a:ext cx="1403350" cy="430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418470" y="1065156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6489" y="1065156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3206" y="5383156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045" y="140170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117" y="138265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4443" y="5383156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7122" y="2049406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6710" y="1865256"/>
            <a:ext cx="108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5675" y="2181855"/>
            <a:ext cx="421005" cy="103505"/>
          </a:xfrm>
          <a:custGeom>
            <a:avLst/>
            <a:gdLst/>
            <a:ahLst/>
            <a:cxnLst/>
            <a:rect l="l" t="t" r="r" b="b"/>
            <a:pathLst>
              <a:path w="421004" h="103505">
                <a:moveTo>
                  <a:pt x="331765" y="0"/>
                </a:moveTo>
                <a:lnTo>
                  <a:pt x="327878" y="1023"/>
                </a:lnTo>
                <a:lnTo>
                  <a:pt x="324344" y="7082"/>
                </a:lnTo>
                <a:lnTo>
                  <a:pt x="325367" y="10970"/>
                </a:lnTo>
                <a:lnTo>
                  <a:pt x="384308" y="45352"/>
                </a:lnTo>
                <a:lnTo>
                  <a:pt x="407797" y="45352"/>
                </a:lnTo>
                <a:lnTo>
                  <a:pt x="407797" y="58052"/>
                </a:lnTo>
                <a:lnTo>
                  <a:pt x="384307" y="58052"/>
                </a:lnTo>
                <a:lnTo>
                  <a:pt x="325367" y="92434"/>
                </a:lnTo>
                <a:lnTo>
                  <a:pt x="324344" y="96323"/>
                </a:lnTo>
                <a:lnTo>
                  <a:pt x="327878" y="102381"/>
                </a:lnTo>
                <a:lnTo>
                  <a:pt x="331765" y="103404"/>
                </a:lnTo>
                <a:lnTo>
                  <a:pt x="409512" y="58052"/>
                </a:lnTo>
                <a:lnTo>
                  <a:pt x="407797" y="58052"/>
                </a:lnTo>
                <a:lnTo>
                  <a:pt x="409514" y="58051"/>
                </a:lnTo>
                <a:lnTo>
                  <a:pt x="420397" y="51702"/>
                </a:lnTo>
                <a:lnTo>
                  <a:pt x="331765" y="0"/>
                </a:lnTo>
                <a:close/>
              </a:path>
              <a:path w="421004" h="103505">
                <a:moveTo>
                  <a:pt x="395193" y="51702"/>
                </a:moveTo>
                <a:lnTo>
                  <a:pt x="384307" y="58052"/>
                </a:lnTo>
                <a:lnTo>
                  <a:pt x="407797" y="58052"/>
                </a:lnTo>
                <a:lnTo>
                  <a:pt x="407797" y="57188"/>
                </a:lnTo>
                <a:lnTo>
                  <a:pt x="404596" y="57188"/>
                </a:lnTo>
                <a:lnTo>
                  <a:pt x="395193" y="51702"/>
                </a:lnTo>
                <a:close/>
              </a:path>
              <a:path w="421004" h="103505">
                <a:moveTo>
                  <a:pt x="0" y="45351"/>
                </a:moveTo>
                <a:lnTo>
                  <a:pt x="0" y="58051"/>
                </a:lnTo>
                <a:lnTo>
                  <a:pt x="384309" y="58051"/>
                </a:lnTo>
                <a:lnTo>
                  <a:pt x="395193" y="51702"/>
                </a:lnTo>
                <a:lnTo>
                  <a:pt x="384308" y="45352"/>
                </a:lnTo>
                <a:lnTo>
                  <a:pt x="0" y="45351"/>
                </a:lnTo>
                <a:close/>
              </a:path>
              <a:path w="421004" h="103505">
                <a:moveTo>
                  <a:pt x="404596" y="46217"/>
                </a:moveTo>
                <a:lnTo>
                  <a:pt x="395193" y="51702"/>
                </a:lnTo>
                <a:lnTo>
                  <a:pt x="404596" y="57188"/>
                </a:lnTo>
                <a:lnTo>
                  <a:pt x="404596" y="46217"/>
                </a:lnTo>
                <a:close/>
              </a:path>
              <a:path w="421004" h="103505">
                <a:moveTo>
                  <a:pt x="407797" y="46217"/>
                </a:moveTo>
                <a:lnTo>
                  <a:pt x="404596" y="46217"/>
                </a:lnTo>
                <a:lnTo>
                  <a:pt x="404596" y="57188"/>
                </a:lnTo>
                <a:lnTo>
                  <a:pt x="407797" y="57188"/>
                </a:lnTo>
                <a:lnTo>
                  <a:pt x="407797" y="46217"/>
                </a:lnTo>
                <a:close/>
              </a:path>
              <a:path w="421004" h="103505">
                <a:moveTo>
                  <a:pt x="384308" y="45352"/>
                </a:moveTo>
                <a:lnTo>
                  <a:pt x="395193" y="51702"/>
                </a:lnTo>
                <a:lnTo>
                  <a:pt x="404596" y="46217"/>
                </a:lnTo>
                <a:lnTo>
                  <a:pt x="407797" y="46217"/>
                </a:lnTo>
                <a:lnTo>
                  <a:pt x="407797" y="45352"/>
                </a:lnTo>
                <a:lnTo>
                  <a:pt x="384308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619566" y="1763656"/>
            <a:ext cx="1464310" cy="3219450"/>
            <a:chOff x="7619566" y="1763656"/>
            <a:chExt cx="1464310" cy="3219450"/>
          </a:xfrm>
        </p:grpSpPr>
        <p:sp>
          <p:nvSpPr>
            <p:cNvPr id="20" name="object 20"/>
            <p:cNvSpPr/>
            <p:nvPr/>
          </p:nvSpPr>
          <p:spPr>
            <a:xfrm>
              <a:off x="8172449" y="240818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2449" y="240818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35974" y="2112906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78799" y="465608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78799" y="465608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4074" y="2570106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49"/>
                  </a:moveTo>
                  <a:lnTo>
                    <a:pt x="170392" y="2216149"/>
                  </a:lnTo>
                  <a:lnTo>
                    <a:pt x="246592" y="2254249"/>
                  </a:lnTo>
                  <a:lnTo>
                    <a:pt x="246592" y="2222499"/>
                  </a:lnTo>
                  <a:lnTo>
                    <a:pt x="233892" y="2222499"/>
                  </a:lnTo>
                  <a:lnTo>
                    <a:pt x="233892" y="2209799"/>
                  </a:lnTo>
                  <a:lnTo>
                    <a:pt x="246592" y="2209799"/>
                  </a:lnTo>
                  <a:lnTo>
                    <a:pt x="246592" y="2178049"/>
                  </a:lnTo>
                  <a:close/>
                </a:path>
                <a:path w="362584" h="2254250">
                  <a:moveTo>
                    <a:pt x="246592" y="2209799"/>
                  </a:moveTo>
                  <a:lnTo>
                    <a:pt x="233892" y="2209799"/>
                  </a:lnTo>
                  <a:lnTo>
                    <a:pt x="233892" y="2222499"/>
                  </a:lnTo>
                  <a:lnTo>
                    <a:pt x="246592" y="2222499"/>
                  </a:lnTo>
                  <a:lnTo>
                    <a:pt x="246592" y="2209799"/>
                  </a:lnTo>
                  <a:close/>
                </a:path>
                <a:path w="362584" h="2254250">
                  <a:moveTo>
                    <a:pt x="336060" y="2209799"/>
                  </a:moveTo>
                  <a:lnTo>
                    <a:pt x="246592" y="2209799"/>
                  </a:lnTo>
                  <a:lnTo>
                    <a:pt x="246592" y="2222499"/>
                  </a:lnTo>
                  <a:lnTo>
                    <a:pt x="348682" y="2222499"/>
                  </a:lnTo>
                  <a:lnTo>
                    <a:pt x="348721" y="2216111"/>
                  </a:lnTo>
                  <a:lnTo>
                    <a:pt x="336021" y="2216111"/>
                  </a:lnTo>
                  <a:lnTo>
                    <a:pt x="336060" y="2209799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1"/>
                  </a:lnTo>
                  <a:lnTo>
                    <a:pt x="342371" y="2209799"/>
                  </a:lnTo>
                  <a:lnTo>
                    <a:pt x="348759" y="2209800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800"/>
                  </a:moveTo>
                  <a:lnTo>
                    <a:pt x="342371" y="2209799"/>
                  </a:lnTo>
                  <a:lnTo>
                    <a:pt x="336021" y="2216111"/>
                  </a:lnTo>
                  <a:lnTo>
                    <a:pt x="348721" y="2216111"/>
                  </a:lnTo>
                  <a:lnTo>
                    <a:pt x="348759" y="2209800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5149" y="1766831"/>
              <a:ext cx="444500" cy="3238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85149" y="176683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8799" y="3678181"/>
              <a:ext cx="444500" cy="3238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78799" y="367818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19566" y="3821040"/>
              <a:ext cx="546100" cy="379730"/>
            </a:xfrm>
            <a:custGeom>
              <a:avLst/>
              <a:gdLst/>
              <a:ahLst/>
              <a:cxnLst/>
              <a:rect l="l" t="t" r="r" b="b"/>
              <a:pathLst>
                <a:path w="546100" h="379729">
                  <a:moveTo>
                    <a:pt x="524940" y="14322"/>
                  </a:moveTo>
                  <a:lnTo>
                    <a:pt x="512374" y="15282"/>
                  </a:lnTo>
                  <a:lnTo>
                    <a:pt x="0" y="369107"/>
                  </a:lnTo>
                  <a:lnTo>
                    <a:pt x="7216" y="379557"/>
                  </a:lnTo>
                  <a:lnTo>
                    <a:pt x="519590" y="25732"/>
                  </a:lnTo>
                  <a:lnTo>
                    <a:pt x="524940" y="14322"/>
                  </a:lnTo>
                  <a:close/>
                </a:path>
                <a:path w="546100" h="379729">
                  <a:moveTo>
                    <a:pt x="544773" y="1935"/>
                  </a:moveTo>
                  <a:lnTo>
                    <a:pt x="531702" y="1935"/>
                  </a:lnTo>
                  <a:lnTo>
                    <a:pt x="538918" y="12386"/>
                  </a:lnTo>
                  <a:lnTo>
                    <a:pt x="519590" y="25732"/>
                  </a:lnTo>
                  <a:lnTo>
                    <a:pt x="490627" y="87516"/>
                  </a:lnTo>
                  <a:lnTo>
                    <a:pt x="491995" y="91297"/>
                  </a:lnTo>
                  <a:lnTo>
                    <a:pt x="498345" y="94274"/>
                  </a:lnTo>
                  <a:lnTo>
                    <a:pt x="502127" y="92908"/>
                  </a:lnTo>
                  <a:lnTo>
                    <a:pt x="544773" y="1935"/>
                  </a:lnTo>
                  <a:close/>
                </a:path>
                <a:path w="546100" h="379729">
                  <a:moveTo>
                    <a:pt x="533448" y="4465"/>
                  </a:moveTo>
                  <a:lnTo>
                    <a:pt x="529560" y="4465"/>
                  </a:lnTo>
                  <a:lnTo>
                    <a:pt x="535793" y="13492"/>
                  </a:lnTo>
                  <a:lnTo>
                    <a:pt x="524940" y="14322"/>
                  </a:lnTo>
                  <a:lnTo>
                    <a:pt x="519590" y="25732"/>
                  </a:lnTo>
                  <a:lnTo>
                    <a:pt x="538918" y="12386"/>
                  </a:lnTo>
                  <a:lnTo>
                    <a:pt x="533448" y="4465"/>
                  </a:lnTo>
                  <a:close/>
                </a:path>
                <a:path w="546100" h="379729">
                  <a:moveTo>
                    <a:pt x="545680" y="0"/>
                  </a:moveTo>
                  <a:lnTo>
                    <a:pt x="443368" y="7819"/>
                  </a:lnTo>
                  <a:lnTo>
                    <a:pt x="440750" y="10871"/>
                  </a:lnTo>
                  <a:lnTo>
                    <a:pt x="441285" y="17865"/>
                  </a:lnTo>
                  <a:lnTo>
                    <a:pt x="444337" y="20482"/>
                  </a:lnTo>
                  <a:lnTo>
                    <a:pt x="512374" y="15282"/>
                  </a:lnTo>
                  <a:lnTo>
                    <a:pt x="531702" y="1935"/>
                  </a:lnTo>
                  <a:lnTo>
                    <a:pt x="544773" y="1935"/>
                  </a:lnTo>
                  <a:lnTo>
                    <a:pt x="545680" y="0"/>
                  </a:lnTo>
                  <a:close/>
                </a:path>
                <a:path w="546100" h="379729">
                  <a:moveTo>
                    <a:pt x="531702" y="1935"/>
                  </a:moveTo>
                  <a:lnTo>
                    <a:pt x="512374" y="15282"/>
                  </a:lnTo>
                  <a:lnTo>
                    <a:pt x="524940" y="14322"/>
                  </a:lnTo>
                  <a:lnTo>
                    <a:pt x="529560" y="4465"/>
                  </a:lnTo>
                  <a:lnTo>
                    <a:pt x="533448" y="4465"/>
                  </a:lnTo>
                  <a:lnTo>
                    <a:pt x="531702" y="1935"/>
                  </a:lnTo>
                  <a:close/>
                </a:path>
                <a:path w="546100" h="379729">
                  <a:moveTo>
                    <a:pt x="529560" y="4465"/>
                  </a:moveTo>
                  <a:lnTo>
                    <a:pt x="524940" y="14322"/>
                  </a:lnTo>
                  <a:lnTo>
                    <a:pt x="535793" y="13492"/>
                  </a:lnTo>
                  <a:lnTo>
                    <a:pt x="529560" y="446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10574" y="3738506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2449" y="4002031"/>
              <a:ext cx="444500" cy="3238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72449" y="400203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48674" y="2900306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299"/>
                  </a:moveTo>
                  <a:lnTo>
                    <a:pt x="0" y="1295399"/>
                  </a:lnTo>
                  <a:lnTo>
                    <a:pt x="38100" y="1333499"/>
                  </a:lnTo>
                  <a:lnTo>
                    <a:pt x="69850" y="1301749"/>
                  </a:lnTo>
                  <a:lnTo>
                    <a:pt x="38100" y="1301749"/>
                  </a:lnTo>
                  <a:lnTo>
                    <a:pt x="38100" y="1289049"/>
                  </a:lnTo>
                  <a:lnTo>
                    <a:pt x="69850" y="1289049"/>
                  </a:lnTo>
                  <a:lnTo>
                    <a:pt x="38100" y="1257299"/>
                  </a:lnTo>
                  <a:close/>
                </a:path>
                <a:path w="603884" h="1333500">
                  <a:moveTo>
                    <a:pt x="69850" y="1289049"/>
                  </a:moveTo>
                  <a:lnTo>
                    <a:pt x="38100" y="1289049"/>
                  </a:lnTo>
                  <a:lnTo>
                    <a:pt x="38100" y="1301749"/>
                  </a:lnTo>
                  <a:lnTo>
                    <a:pt x="69850" y="1301749"/>
                  </a:lnTo>
                  <a:lnTo>
                    <a:pt x="76200" y="1295399"/>
                  </a:lnTo>
                  <a:lnTo>
                    <a:pt x="69850" y="1289049"/>
                  </a:lnTo>
                  <a:close/>
                </a:path>
                <a:path w="603884" h="1333500">
                  <a:moveTo>
                    <a:pt x="577311" y="1289049"/>
                  </a:moveTo>
                  <a:lnTo>
                    <a:pt x="69850" y="1289049"/>
                  </a:lnTo>
                  <a:lnTo>
                    <a:pt x="76200" y="1295399"/>
                  </a:lnTo>
                  <a:lnTo>
                    <a:pt x="69850" y="1301749"/>
                  </a:lnTo>
                  <a:lnTo>
                    <a:pt x="589879" y="1301749"/>
                  </a:lnTo>
                  <a:lnTo>
                    <a:pt x="589947" y="1295332"/>
                  </a:lnTo>
                  <a:lnTo>
                    <a:pt x="577245" y="1295332"/>
                  </a:lnTo>
                  <a:lnTo>
                    <a:pt x="577311" y="1289049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2"/>
                  </a:lnTo>
                  <a:lnTo>
                    <a:pt x="583595" y="1289049"/>
                  </a:lnTo>
                  <a:lnTo>
                    <a:pt x="590013" y="1289050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50"/>
                  </a:moveTo>
                  <a:lnTo>
                    <a:pt x="583595" y="1289049"/>
                  </a:lnTo>
                  <a:lnTo>
                    <a:pt x="577245" y="1295332"/>
                  </a:lnTo>
                  <a:lnTo>
                    <a:pt x="589947" y="1295332"/>
                  </a:lnTo>
                  <a:lnTo>
                    <a:pt x="590013" y="1289050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2449" y="2744731"/>
              <a:ext cx="444500" cy="3238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172449" y="2744731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74074" y="1808106"/>
              <a:ext cx="610235" cy="1073150"/>
            </a:xfrm>
            <a:custGeom>
              <a:avLst/>
              <a:gdLst/>
              <a:ahLst/>
              <a:cxnLst/>
              <a:rect l="l" t="t" r="r" b="b"/>
              <a:pathLst>
                <a:path w="610234" h="1073150">
                  <a:moveTo>
                    <a:pt x="38100" y="996950"/>
                  </a:moveTo>
                  <a:lnTo>
                    <a:pt x="0" y="1035050"/>
                  </a:lnTo>
                  <a:lnTo>
                    <a:pt x="38100" y="1073150"/>
                  </a:lnTo>
                  <a:lnTo>
                    <a:pt x="69850" y="1041400"/>
                  </a:lnTo>
                  <a:lnTo>
                    <a:pt x="38100" y="1041400"/>
                  </a:lnTo>
                  <a:lnTo>
                    <a:pt x="38100" y="1028700"/>
                  </a:lnTo>
                  <a:lnTo>
                    <a:pt x="69850" y="1028700"/>
                  </a:lnTo>
                  <a:lnTo>
                    <a:pt x="38100" y="996950"/>
                  </a:lnTo>
                  <a:close/>
                </a:path>
                <a:path w="610234" h="1073150">
                  <a:moveTo>
                    <a:pt x="69850" y="1028700"/>
                  </a:moveTo>
                  <a:lnTo>
                    <a:pt x="38100" y="1028700"/>
                  </a:lnTo>
                  <a:lnTo>
                    <a:pt x="38100" y="1041400"/>
                  </a:lnTo>
                  <a:lnTo>
                    <a:pt x="69850" y="1041400"/>
                  </a:lnTo>
                  <a:lnTo>
                    <a:pt x="76200" y="1035050"/>
                  </a:lnTo>
                  <a:lnTo>
                    <a:pt x="69850" y="1028700"/>
                  </a:lnTo>
                  <a:close/>
                </a:path>
                <a:path w="610234" h="1073150">
                  <a:moveTo>
                    <a:pt x="583530" y="1028700"/>
                  </a:moveTo>
                  <a:lnTo>
                    <a:pt x="69850" y="1028700"/>
                  </a:lnTo>
                  <a:lnTo>
                    <a:pt x="76200" y="1035050"/>
                  </a:lnTo>
                  <a:lnTo>
                    <a:pt x="69850" y="1041400"/>
                  </a:lnTo>
                  <a:lnTo>
                    <a:pt x="596059" y="1041400"/>
                  </a:lnTo>
                  <a:lnTo>
                    <a:pt x="596146" y="1034964"/>
                  </a:lnTo>
                  <a:lnTo>
                    <a:pt x="583445" y="1034964"/>
                  </a:lnTo>
                  <a:lnTo>
                    <a:pt x="583530" y="1028700"/>
                  </a:lnTo>
                  <a:close/>
                </a:path>
                <a:path w="610234" h="1073150">
                  <a:moveTo>
                    <a:pt x="596900" y="38014"/>
                  </a:moveTo>
                  <a:lnTo>
                    <a:pt x="583445" y="1034964"/>
                  </a:lnTo>
                  <a:lnTo>
                    <a:pt x="589794" y="1028700"/>
                  </a:lnTo>
                  <a:lnTo>
                    <a:pt x="596230" y="1028700"/>
                  </a:lnTo>
                  <a:lnTo>
                    <a:pt x="609514" y="44450"/>
                  </a:lnTo>
                  <a:lnTo>
                    <a:pt x="603250" y="44450"/>
                  </a:lnTo>
                  <a:lnTo>
                    <a:pt x="596900" y="38014"/>
                  </a:lnTo>
                  <a:close/>
                </a:path>
                <a:path w="610234" h="1073150">
                  <a:moveTo>
                    <a:pt x="596230" y="1028700"/>
                  </a:moveTo>
                  <a:lnTo>
                    <a:pt x="589794" y="1028700"/>
                  </a:lnTo>
                  <a:lnTo>
                    <a:pt x="583445" y="1034964"/>
                  </a:lnTo>
                  <a:lnTo>
                    <a:pt x="596146" y="1034964"/>
                  </a:lnTo>
                  <a:lnTo>
                    <a:pt x="596230" y="1028700"/>
                  </a:lnTo>
                  <a:close/>
                </a:path>
                <a:path w="610234" h="1073150">
                  <a:moveTo>
                    <a:pt x="248859" y="0"/>
                  </a:moveTo>
                  <a:lnTo>
                    <a:pt x="172659" y="38100"/>
                  </a:lnTo>
                  <a:lnTo>
                    <a:pt x="248859" y="76200"/>
                  </a:lnTo>
                  <a:lnTo>
                    <a:pt x="248859" y="44450"/>
                  </a:lnTo>
                  <a:lnTo>
                    <a:pt x="236159" y="44450"/>
                  </a:lnTo>
                  <a:lnTo>
                    <a:pt x="236159" y="31750"/>
                  </a:lnTo>
                  <a:lnTo>
                    <a:pt x="248859" y="31750"/>
                  </a:lnTo>
                  <a:lnTo>
                    <a:pt x="248859" y="0"/>
                  </a:lnTo>
                  <a:close/>
                </a:path>
                <a:path w="610234" h="1073150">
                  <a:moveTo>
                    <a:pt x="248859" y="31750"/>
                  </a:moveTo>
                  <a:lnTo>
                    <a:pt x="236159" y="31750"/>
                  </a:lnTo>
                  <a:lnTo>
                    <a:pt x="236159" y="44450"/>
                  </a:lnTo>
                  <a:lnTo>
                    <a:pt x="248859" y="44450"/>
                  </a:lnTo>
                  <a:lnTo>
                    <a:pt x="248859" y="31750"/>
                  </a:lnTo>
                  <a:close/>
                </a:path>
                <a:path w="610234" h="1073150">
                  <a:moveTo>
                    <a:pt x="609686" y="31750"/>
                  </a:moveTo>
                  <a:lnTo>
                    <a:pt x="248859" y="31750"/>
                  </a:lnTo>
                  <a:lnTo>
                    <a:pt x="248859" y="44450"/>
                  </a:lnTo>
                  <a:lnTo>
                    <a:pt x="596813" y="44450"/>
                  </a:lnTo>
                  <a:lnTo>
                    <a:pt x="596900" y="38014"/>
                  </a:lnTo>
                  <a:lnTo>
                    <a:pt x="609601" y="38014"/>
                  </a:lnTo>
                  <a:lnTo>
                    <a:pt x="609686" y="31750"/>
                  </a:lnTo>
                  <a:close/>
                </a:path>
                <a:path w="610234" h="1073150">
                  <a:moveTo>
                    <a:pt x="609601" y="38014"/>
                  </a:moveTo>
                  <a:lnTo>
                    <a:pt x="596900" y="38014"/>
                  </a:lnTo>
                  <a:lnTo>
                    <a:pt x="603250" y="44450"/>
                  </a:lnTo>
                  <a:lnTo>
                    <a:pt x="609514" y="44450"/>
                  </a:lnTo>
                  <a:lnTo>
                    <a:pt x="609601" y="3801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102350" y="4725931"/>
            <a:ext cx="1390650" cy="12827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mem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829923" y="4976756"/>
            <a:ext cx="850900" cy="1155700"/>
            <a:chOff x="10829923" y="4976756"/>
            <a:chExt cx="850900" cy="115570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3098" y="4979931"/>
              <a:ext cx="844552" cy="11493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833098" y="4979931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130844" y="4005206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90" dirty="0"/>
              <a:t> </a:t>
            </a:r>
            <a:r>
              <a:rPr dirty="0"/>
              <a:t>(File</a:t>
            </a:r>
            <a:r>
              <a:rPr spc="-285" dirty="0"/>
              <a:t> </a:t>
            </a:r>
            <a:r>
              <a:rPr dirty="0"/>
              <a:t>Allocation</a:t>
            </a:r>
            <a:r>
              <a:rPr spc="-85" dirty="0"/>
              <a:t> </a:t>
            </a:r>
            <a:r>
              <a:rPr spc="-65" dirty="0"/>
              <a:t>Table)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80948"/>
            <a:ext cx="4685665" cy="355536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collection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65" dirty="0">
                <a:latin typeface="Dotum"/>
                <a:cs typeface="Dotum"/>
              </a:rPr>
              <a:t>1-</a:t>
            </a:r>
            <a:r>
              <a:rPr sz="2400" dirty="0">
                <a:latin typeface="Dotum"/>
                <a:cs typeface="Dotum"/>
              </a:rPr>
              <a:t>1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marR="165100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Number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root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of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offset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(o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150" dirty="0">
                <a:latin typeface="Dotum"/>
                <a:cs typeface="Dotum"/>
              </a:rPr>
              <a:t>=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B:x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Follow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get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#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Unused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70" dirty="0">
                <a:latin typeface="MS Gothic"/>
                <a:cs typeface="MS Gothic"/>
              </a:rPr>
              <a:t>&lt;=</a:t>
            </a:r>
            <a:r>
              <a:rPr sz="2400" spc="-500" dirty="0">
                <a:latin typeface="MS Gothic"/>
                <a:cs typeface="MS Gothic"/>
              </a:rPr>
              <a:t> </a:t>
            </a: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list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latin typeface="Dotum"/>
                <a:cs typeface="Dotum"/>
              </a:rPr>
              <a:t>Example:</a:t>
            </a:r>
            <a:r>
              <a:rPr sz="2400" spc="-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file_write(51, </a:t>
            </a:r>
            <a:r>
              <a:rPr sz="2400" spc="-120" dirty="0">
                <a:latin typeface="Dotum"/>
                <a:cs typeface="Dotum"/>
              </a:rPr>
              <a:t>&lt;3,</a:t>
            </a:r>
            <a:r>
              <a:rPr sz="2400" spc="-5" dirty="0">
                <a:latin typeface="Dotum"/>
                <a:cs typeface="Dotum"/>
              </a:rPr>
              <a:t> </a:t>
            </a:r>
            <a:r>
              <a:rPr sz="2400" spc="-130" dirty="0">
                <a:latin typeface="Dotum"/>
                <a:cs typeface="Dotum"/>
              </a:rPr>
              <a:t>y&gt;</a:t>
            </a:r>
            <a:r>
              <a:rPr sz="240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)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69275" y="1496164"/>
            <a:ext cx="450850" cy="4305300"/>
            <a:chOff x="8169275" y="1496164"/>
            <a:chExt cx="450850" cy="4305300"/>
          </a:xfrm>
        </p:grpSpPr>
        <p:sp>
          <p:nvSpPr>
            <p:cNvPr id="6" name="object 6"/>
            <p:cNvSpPr/>
            <p:nvPr/>
          </p:nvSpPr>
          <p:spPr>
            <a:xfrm>
              <a:off x="8172450" y="2153389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2450" y="2153389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2450" y="1499339"/>
              <a:ext cx="444500" cy="4298950"/>
            </a:xfrm>
            <a:custGeom>
              <a:avLst/>
              <a:gdLst/>
              <a:ahLst/>
              <a:cxnLst/>
              <a:rect l="l" t="t" r="r" b="b"/>
              <a:pathLst>
                <a:path w="444500" h="4298950">
                  <a:moveTo>
                    <a:pt x="0" y="0"/>
                  </a:moveTo>
                  <a:lnTo>
                    <a:pt x="444500" y="0"/>
                  </a:lnTo>
                  <a:lnTo>
                    <a:pt x="444500" y="4298950"/>
                  </a:lnTo>
                  <a:lnTo>
                    <a:pt x="0" y="4298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271000" y="1489814"/>
          <a:ext cx="1403350" cy="430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418470" y="1127863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6489" y="1127863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3206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045" y="146441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117" y="144536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4443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7122" y="2112113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6710" y="1927963"/>
            <a:ext cx="108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5675" y="2244562"/>
            <a:ext cx="421005" cy="103505"/>
          </a:xfrm>
          <a:custGeom>
            <a:avLst/>
            <a:gdLst/>
            <a:ahLst/>
            <a:cxnLst/>
            <a:rect l="l" t="t" r="r" b="b"/>
            <a:pathLst>
              <a:path w="421004" h="103505">
                <a:moveTo>
                  <a:pt x="331765" y="0"/>
                </a:moveTo>
                <a:lnTo>
                  <a:pt x="327878" y="1023"/>
                </a:lnTo>
                <a:lnTo>
                  <a:pt x="324344" y="7082"/>
                </a:lnTo>
                <a:lnTo>
                  <a:pt x="325367" y="10970"/>
                </a:lnTo>
                <a:lnTo>
                  <a:pt x="384308" y="45352"/>
                </a:lnTo>
                <a:lnTo>
                  <a:pt x="407797" y="45352"/>
                </a:lnTo>
                <a:lnTo>
                  <a:pt x="407797" y="58052"/>
                </a:lnTo>
                <a:lnTo>
                  <a:pt x="384307" y="58052"/>
                </a:lnTo>
                <a:lnTo>
                  <a:pt x="325367" y="92434"/>
                </a:lnTo>
                <a:lnTo>
                  <a:pt x="324344" y="96323"/>
                </a:lnTo>
                <a:lnTo>
                  <a:pt x="327878" y="102381"/>
                </a:lnTo>
                <a:lnTo>
                  <a:pt x="331765" y="103404"/>
                </a:lnTo>
                <a:lnTo>
                  <a:pt x="409512" y="58052"/>
                </a:lnTo>
                <a:lnTo>
                  <a:pt x="407797" y="58052"/>
                </a:lnTo>
                <a:lnTo>
                  <a:pt x="409514" y="58051"/>
                </a:lnTo>
                <a:lnTo>
                  <a:pt x="420397" y="51702"/>
                </a:lnTo>
                <a:lnTo>
                  <a:pt x="331765" y="0"/>
                </a:lnTo>
                <a:close/>
              </a:path>
              <a:path w="421004" h="103505">
                <a:moveTo>
                  <a:pt x="395193" y="51702"/>
                </a:moveTo>
                <a:lnTo>
                  <a:pt x="384307" y="58052"/>
                </a:lnTo>
                <a:lnTo>
                  <a:pt x="407797" y="58052"/>
                </a:lnTo>
                <a:lnTo>
                  <a:pt x="407797" y="57188"/>
                </a:lnTo>
                <a:lnTo>
                  <a:pt x="404596" y="57188"/>
                </a:lnTo>
                <a:lnTo>
                  <a:pt x="395193" y="51702"/>
                </a:lnTo>
                <a:close/>
              </a:path>
              <a:path w="421004" h="103505">
                <a:moveTo>
                  <a:pt x="0" y="45351"/>
                </a:moveTo>
                <a:lnTo>
                  <a:pt x="0" y="58051"/>
                </a:lnTo>
                <a:lnTo>
                  <a:pt x="384309" y="58051"/>
                </a:lnTo>
                <a:lnTo>
                  <a:pt x="395193" y="51702"/>
                </a:lnTo>
                <a:lnTo>
                  <a:pt x="384308" y="45352"/>
                </a:lnTo>
                <a:lnTo>
                  <a:pt x="0" y="45351"/>
                </a:lnTo>
                <a:close/>
              </a:path>
              <a:path w="421004" h="103505">
                <a:moveTo>
                  <a:pt x="404596" y="46217"/>
                </a:moveTo>
                <a:lnTo>
                  <a:pt x="395193" y="51702"/>
                </a:lnTo>
                <a:lnTo>
                  <a:pt x="404596" y="57188"/>
                </a:lnTo>
                <a:lnTo>
                  <a:pt x="404596" y="46217"/>
                </a:lnTo>
                <a:close/>
              </a:path>
              <a:path w="421004" h="103505">
                <a:moveTo>
                  <a:pt x="407797" y="46217"/>
                </a:moveTo>
                <a:lnTo>
                  <a:pt x="404596" y="46217"/>
                </a:lnTo>
                <a:lnTo>
                  <a:pt x="404596" y="57188"/>
                </a:lnTo>
                <a:lnTo>
                  <a:pt x="407797" y="57188"/>
                </a:lnTo>
                <a:lnTo>
                  <a:pt x="407797" y="46217"/>
                </a:lnTo>
                <a:close/>
              </a:path>
              <a:path w="421004" h="103505">
                <a:moveTo>
                  <a:pt x="384308" y="45352"/>
                </a:moveTo>
                <a:lnTo>
                  <a:pt x="395193" y="51702"/>
                </a:lnTo>
                <a:lnTo>
                  <a:pt x="404596" y="46217"/>
                </a:lnTo>
                <a:lnTo>
                  <a:pt x="407797" y="46217"/>
                </a:lnTo>
                <a:lnTo>
                  <a:pt x="407797" y="45352"/>
                </a:lnTo>
                <a:lnTo>
                  <a:pt x="384308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619566" y="1826364"/>
            <a:ext cx="1464310" cy="3219450"/>
            <a:chOff x="7619566" y="1826364"/>
            <a:chExt cx="1464310" cy="3219450"/>
          </a:xfrm>
        </p:grpSpPr>
        <p:sp>
          <p:nvSpPr>
            <p:cNvPr id="20" name="object 20"/>
            <p:cNvSpPr/>
            <p:nvPr/>
          </p:nvSpPr>
          <p:spPr>
            <a:xfrm>
              <a:off x="817244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244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35974" y="2175614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7879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7879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4074" y="2632814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50"/>
                  </a:moveTo>
                  <a:lnTo>
                    <a:pt x="170392" y="2216150"/>
                  </a:lnTo>
                  <a:lnTo>
                    <a:pt x="246592" y="2254250"/>
                  </a:lnTo>
                  <a:lnTo>
                    <a:pt x="246592" y="2222500"/>
                  </a:lnTo>
                  <a:lnTo>
                    <a:pt x="233892" y="2222500"/>
                  </a:lnTo>
                  <a:lnTo>
                    <a:pt x="233892" y="2209800"/>
                  </a:lnTo>
                  <a:lnTo>
                    <a:pt x="246592" y="2209800"/>
                  </a:lnTo>
                  <a:lnTo>
                    <a:pt x="246592" y="2178050"/>
                  </a:lnTo>
                  <a:close/>
                </a:path>
                <a:path w="362584" h="2254250">
                  <a:moveTo>
                    <a:pt x="246592" y="2209800"/>
                  </a:moveTo>
                  <a:lnTo>
                    <a:pt x="233892" y="2209800"/>
                  </a:lnTo>
                  <a:lnTo>
                    <a:pt x="233892" y="2222500"/>
                  </a:lnTo>
                  <a:lnTo>
                    <a:pt x="246592" y="2222500"/>
                  </a:lnTo>
                  <a:lnTo>
                    <a:pt x="246592" y="2209800"/>
                  </a:lnTo>
                  <a:close/>
                </a:path>
                <a:path w="362584" h="2254250">
                  <a:moveTo>
                    <a:pt x="336060" y="2209800"/>
                  </a:moveTo>
                  <a:lnTo>
                    <a:pt x="246592" y="2209800"/>
                  </a:lnTo>
                  <a:lnTo>
                    <a:pt x="246592" y="2222500"/>
                  </a:lnTo>
                  <a:lnTo>
                    <a:pt x="348682" y="2222500"/>
                  </a:lnTo>
                  <a:lnTo>
                    <a:pt x="348721" y="2216111"/>
                  </a:lnTo>
                  <a:lnTo>
                    <a:pt x="336021" y="2216111"/>
                  </a:lnTo>
                  <a:lnTo>
                    <a:pt x="336060" y="2209800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1"/>
                  </a:lnTo>
                  <a:lnTo>
                    <a:pt x="342371" y="2209800"/>
                  </a:lnTo>
                  <a:lnTo>
                    <a:pt x="348759" y="2209800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800"/>
                  </a:moveTo>
                  <a:lnTo>
                    <a:pt x="342371" y="2209800"/>
                  </a:lnTo>
                  <a:lnTo>
                    <a:pt x="336021" y="2216111"/>
                  </a:lnTo>
                  <a:lnTo>
                    <a:pt x="348721" y="2216111"/>
                  </a:lnTo>
                  <a:lnTo>
                    <a:pt x="348759" y="2209800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5149" y="1829539"/>
              <a:ext cx="444500" cy="3238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85149" y="18295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8799" y="3740889"/>
              <a:ext cx="444500" cy="3238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78799" y="374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19566" y="3883747"/>
              <a:ext cx="546100" cy="379730"/>
            </a:xfrm>
            <a:custGeom>
              <a:avLst/>
              <a:gdLst/>
              <a:ahLst/>
              <a:cxnLst/>
              <a:rect l="l" t="t" r="r" b="b"/>
              <a:pathLst>
                <a:path w="546100" h="379729">
                  <a:moveTo>
                    <a:pt x="524940" y="14322"/>
                  </a:moveTo>
                  <a:lnTo>
                    <a:pt x="512374" y="15282"/>
                  </a:lnTo>
                  <a:lnTo>
                    <a:pt x="0" y="369107"/>
                  </a:lnTo>
                  <a:lnTo>
                    <a:pt x="7216" y="379557"/>
                  </a:lnTo>
                  <a:lnTo>
                    <a:pt x="519590" y="25732"/>
                  </a:lnTo>
                  <a:lnTo>
                    <a:pt x="524940" y="14322"/>
                  </a:lnTo>
                  <a:close/>
                </a:path>
                <a:path w="546100" h="379729">
                  <a:moveTo>
                    <a:pt x="544773" y="1935"/>
                  </a:moveTo>
                  <a:lnTo>
                    <a:pt x="531702" y="1935"/>
                  </a:lnTo>
                  <a:lnTo>
                    <a:pt x="538918" y="12386"/>
                  </a:lnTo>
                  <a:lnTo>
                    <a:pt x="519590" y="25732"/>
                  </a:lnTo>
                  <a:lnTo>
                    <a:pt x="490627" y="87516"/>
                  </a:lnTo>
                  <a:lnTo>
                    <a:pt x="491995" y="91297"/>
                  </a:lnTo>
                  <a:lnTo>
                    <a:pt x="498345" y="94274"/>
                  </a:lnTo>
                  <a:lnTo>
                    <a:pt x="502127" y="92908"/>
                  </a:lnTo>
                  <a:lnTo>
                    <a:pt x="544773" y="1935"/>
                  </a:lnTo>
                  <a:close/>
                </a:path>
                <a:path w="546100" h="379729">
                  <a:moveTo>
                    <a:pt x="533448" y="4465"/>
                  </a:moveTo>
                  <a:lnTo>
                    <a:pt x="529560" y="4465"/>
                  </a:lnTo>
                  <a:lnTo>
                    <a:pt x="535793" y="13492"/>
                  </a:lnTo>
                  <a:lnTo>
                    <a:pt x="524940" y="14322"/>
                  </a:lnTo>
                  <a:lnTo>
                    <a:pt x="519590" y="25732"/>
                  </a:lnTo>
                  <a:lnTo>
                    <a:pt x="538918" y="12386"/>
                  </a:lnTo>
                  <a:lnTo>
                    <a:pt x="533448" y="4465"/>
                  </a:lnTo>
                  <a:close/>
                </a:path>
                <a:path w="546100" h="379729">
                  <a:moveTo>
                    <a:pt x="545680" y="0"/>
                  </a:moveTo>
                  <a:lnTo>
                    <a:pt x="443368" y="7819"/>
                  </a:lnTo>
                  <a:lnTo>
                    <a:pt x="440750" y="10871"/>
                  </a:lnTo>
                  <a:lnTo>
                    <a:pt x="441285" y="17865"/>
                  </a:lnTo>
                  <a:lnTo>
                    <a:pt x="444337" y="20482"/>
                  </a:lnTo>
                  <a:lnTo>
                    <a:pt x="512374" y="15282"/>
                  </a:lnTo>
                  <a:lnTo>
                    <a:pt x="531702" y="1935"/>
                  </a:lnTo>
                  <a:lnTo>
                    <a:pt x="544773" y="1935"/>
                  </a:lnTo>
                  <a:lnTo>
                    <a:pt x="545680" y="0"/>
                  </a:lnTo>
                  <a:close/>
                </a:path>
                <a:path w="546100" h="379729">
                  <a:moveTo>
                    <a:pt x="531702" y="1935"/>
                  </a:moveTo>
                  <a:lnTo>
                    <a:pt x="512374" y="15282"/>
                  </a:lnTo>
                  <a:lnTo>
                    <a:pt x="524940" y="14322"/>
                  </a:lnTo>
                  <a:lnTo>
                    <a:pt x="529560" y="4465"/>
                  </a:lnTo>
                  <a:lnTo>
                    <a:pt x="533448" y="4465"/>
                  </a:lnTo>
                  <a:lnTo>
                    <a:pt x="531702" y="1935"/>
                  </a:lnTo>
                  <a:close/>
                </a:path>
                <a:path w="546100" h="379729">
                  <a:moveTo>
                    <a:pt x="529560" y="4465"/>
                  </a:moveTo>
                  <a:lnTo>
                    <a:pt x="524940" y="14322"/>
                  </a:lnTo>
                  <a:lnTo>
                    <a:pt x="535793" y="13492"/>
                  </a:lnTo>
                  <a:lnTo>
                    <a:pt x="529560" y="446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10574" y="3801214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2449" y="4064739"/>
              <a:ext cx="444500" cy="3238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172449" y="40647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48674" y="2963014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300"/>
                  </a:moveTo>
                  <a:lnTo>
                    <a:pt x="0" y="1295400"/>
                  </a:lnTo>
                  <a:lnTo>
                    <a:pt x="38100" y="1333500"/>
                  </a:lnTo>
                  <a:lnTo>
                    <a:pt x="69850" y="1301750"/>
                  </a:lnTo>
                  <a:lnTo>
                    <a:pt x="38100" y="1301750"/>
                  </a:lnTo>
                  <a:lnTo>
                    <a:pt x="38100" y="1289050"/>
                  </a:lnTo>
                  <a:lnTo>
                    <a:pt x="69850" y="1289050"/>
                  </a:lnTo>
                  <a:lnTo>
                    <a:pt x="38100" y="1257300"/>
                  </a:lnTo>
                  <a:close/>
                </a:path>
                <a:path w="603884" h="1333500">
                  <a:moveTo>
                    <a:pt x="69850" y="1289050"/>
                  </a:moveTo>
                  <a:lnTo>
                    <a:pt x="38100" y="1289050"/>
                  </a:lnTo>
                  <a:lnTo>
                    <a:pt x="38100" y="1301750"/>
                  </a:lnTo>
                  <a:lnTo>
                    <a:pt x="69850" y="1301750"/>
                  </a:lnTo>
                  <a:lnTo>
                    <a:pt x="76200" y="1295400"/>
                  </a:lnTo>
                  <a:lnTo>
                    <a:pt x="69850" y="1289050"/>
                  </a:lnTo>
                  <a:close/>
                </a:path>
                <a:path w="603884" h="1333500">
                  <a:moveTo>
                    <a:pt x="577311" y="1289050"/>
                  </a:moveTo>
                  <a:lnTo>
                    <a:pt x="69850" y="1289050"/>
                  </a:lnTo>
                  <a:lnTo>
                    <a:pt x="76200" y="1295400"/>
                  </a:lnTo>
                  <a:lnTo>
                    <a:pt x="69850" y="1301750"/>
                  </a:lnTo>
                  <a:lnTo>
                    <a:pt x="589879" y="1301750"/>
                  </a:lnTo>
                  <a:lnTo>
                    <a:pt x="589947" y="1295332"/>
                  </a:lnTo>
                  <a:lnTo>
                    <a:pt x="577245" y="1295332"/>
                  </a:lnTo>
                  <a:lnTo>
                    <a:pt x="577311" y="1289050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2"/>
                  </a:lnTo>
                  <a:lnTo>
                    <a:pt x="583595" y="1289050"/>
                  </a:lnTo>
                  <a:lnTo>
                    <a:pt x="590013" y="1289050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50"/>
                  </a:moveTo>
                  <a:lnTo>
                    <a:pt x="583595" y="1289050"/>
                  </a:lnTo>
                  <a:lnTo>
                    <a:pt x="577245" y="1295332"/>
                  </a:lnTo>
                  <a:lnTo>
                    <a:pt x="589947" y="1295332"/>
                  </a:lnTo>
                  <a:lnTo>
                    <a:pt x="590013" y="1289050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2449" y="2807439"/>
              <a:ext cx="444500" cy="3238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172449" y="28074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74074" y="1870814"/>
              <a:ext cx="610235" cy="1073150"/>
            </a:xfrm>
            <a:custGeom>
              <a:avLst/>
              <a:gdLst/>
              <a:ahLst/>
              <a:cxnLst/>
              <a:rect l="l" t="t" r="r" b="b"/>
              <a:pathLst>
                <a:path w="610234" h="1073150">
                  <a:moveTo>
                    <a:pt x="38100" y="996950"/>
                  </a:moveTo>
                  <a:lnTo>
                    <a:pt x="0" y="1035050"/>
                  </a:lnTo>
                  <a:lnTo>
                    <a:pt x="38100" y="1073150"/>
                  </a:lnTo>
                  <a:lnTo>
                    <a:pt x="69850" y="1041400"/>
                  </a:lnTo>
                  <a:lnTo>
                    <a:pt x="38100" y="1041400"/>
                  </a:lnTo>
                  <a:lnTo>
                    <a:pt x="38100" y="1028700"/>
                  </a:lnTo>
                  <a:lnTo>
                    <a:pt x="69850" y="1028700"/>
                  </a:lnTo>
                  <a:lnTo>
                    <a:pt x="38100" y="996950"/>
                  </a:lnTo>
                  <a:close/>
                </a:path>
                <a:path w="610234" h="1073150">
                  <a:moveTo>
                    <a:pt x="69850" y="1028700"/>
                  </a:moveTo>
                  <a:lnTo>
                    <a:pt x="38100" y="1028700"/>
                  </a:lnTo>
                  <a:lnTo>
                    <a:pt x="38100" y="1041400"/>
                  </a:lnTo>
                  <a:lnTo>
                    <a:pt x="69850" y="1041400"/>
                  </a:lnTo>
                  <a:lnTo>
                    <a:pt x="76200" y="1035050"/>
                  </a:lnTo>
                  <a:lnTo>
                    <a:pt x="69850" y="1028700"/>
                  </a:lnTo>
                  <a:close/>
                </a:path>
                <a:path w="610234" h="1073150">
                  <a:moveTo>
                    <a:pt x="583530" y="1028700"/>
                  </a:moveTo>
                  <a:lnTo>
                    <a:pt x="69850" y="1028700"/>
                  </a:lnTo>
                  <a:lnTo>
                    <a:pt x="76200" y="1035050"/>
                  </a:lnTo>
                  <a:lnTo>
                    <a:pt x="69850" y="1041400"/>
                  </a:lnTo>
                  <a:lnTo>
                    <a:pt x="596059" y="1041400"/>
                  </a:lnTo>
                  <a:lnTo>
                    <a:pt x="596146" y="1034964"/>
                  </a:lnTo>
                  <a:lnTo>
                    <a:pt x="583445" y="1034964"/>
                  </a:lnTo>
                  <a:lnTo>
                    <a:pt x="583530" y="1028700"/>
                  </a:lnTo>
                  <a:close/>
                </a:path>
                <a:path w="610234" h="1073150">
                  <a:moveTo>
                    <a:pt x="596900" y="38014"/>
                  </a:moveTo>
                  <a:lnTo>
                    <a:pt x="583445" y="1034964"/>
                  </a:lnTo>
                  <a:lnTo>
                    <a:pt x="589794" y="1028700"/>
                  </a:lnTo>
                  <a:lnTo>
                    <a:pt x="596230" y="1028700"/>
                  </a:lnTo>
                  <a:lnTo>
                    <a:pt x="609514" y="44450"/>
                  </a:lnTo>
                  <a:lnTo>
                    <a:pt x="603250" y="44450"/>
                  </a:lnTo>
                  <a:lnTo>
                    <a:pt x="596900" y="38014"/>
                  </a:lnTo>
                  <a:close/>
                </a:path>
                <a:path w="610234" h="1073150">
                  <a:moveTo>
                    <a:pt x="596230" y="1028700"/>
                  </a:moveTo>
                  <a:lnTo>
                    <a:pt x="589794" y="1028700"/>
                  </a:lnTo>
                  <a:lnTo>
                    <a:pt x="583445" y="1034964"/>
                  </a:lnTo>
                  <a:lnTo>
                    <a:pt x="596146" y="1034964"/>
                  </a:lnTo>
                  <a:lnTo>
                    <a:pt x="596230" y="1028700"/>
                  </a:lnTo>
                  <a:close/>
                </a:path>
                <a:path w="610234" h="1073150">
                  <a:moveTo>
                    <a:pt x="248859" y="0"/>
                  </a:moveTo>
                  <a:lnTo>
                    <a:pt x="172659" y="38100"/>
                  </a:lnTo>
                  <a:lnTo>
                    <a:pt x="248859" y="76200"/>
                  </a:lnTo>
                  <a:lnTo>
                    <a:pt x="248859" y="44450"/>
                  </a:lnTo>
                  <a:lnTo>
                    <a:pt x="236159" y="44450"/>
                  </a:lnTo>
                  <a:lnTo>
                    <a:pt x="236159" y="31750"/>
                  </a:lnTo>
                  <a:lnTo>
                    <a:pt x="248859" y="31750"/>
                  </a:lnTo>
                  <a:lnTo>
                    <a:pt x="248859" y="0"/>
                  </a:lnTo>
                  <a:close/>
                </a:path>
                <a:path w="610234" h="1073150">
                  <a:moveTo>
                    <a:pt x="248859" y="31750"/>
                  </a:moveTo>
                  <a:lnTo>
                    <a:pt x="236159" y="31750"/>
                  </a:lnTo>
                  <a:lnTo>
                    <a:pt x="236159" y="44450"/>
                  </a:lnTo>
                  <a:lnTo>
                    <a:pt x="248859" y="44450"/>
                  </a:lnTo>
                  <a:lnTo>
                    <a:pt x="248859" y="31750"/>
                  </a:lnTo>
                  <a:close/>
                </a:path>
                <a:path w="610234" h="1073150">
                  <a:moveTo>
                    <a:pt x="609686" y="31750"/>
                  </a:moveTo>
                  <a:lnTo>
                    <a:pt x="248859" y="31750"/>
                  </a:lnTo>
                  <a:lnTo>
                    <a:pt x="248859" y="44450"/>
                  </a:lnTo>
                  <a:lnTo>
                    <a:pt x="596813" y="44450"/>
                  </a:lnTo>
                  <a:lnTo>
                    <a:pt x="596900" y="38014"/>
                  </a:lnTo>
                  <a:lnTo>
                    <a:pt x="609601" y="38014"/>
                  </a:lnTo>
                  <a:lnTo>
                    <a:pt x="609686" y="31750"/>
                  </a:lnTo>
                  <a:close/>
                </a:path>
                <a:path w="610234" h="1073150">
                  <a:moveTo>
                    <a:pt x="609601" y="38014"/>
                  </a:moveTo>
                  <a:lnTo>
                    <a:pt x="596900" y="38014"/>
                  </a:lnTo>
                  <a:lnTo>
                    <a:pt x="603250" y="44450"/>
                  </a:lnTo>
                  <a:lnTo>
                    <a:pt x="609514" y="44450"/>
                  </a:lnTo>
                  <a:lnTo>
                    <a:pt x="609601" y="3801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22759" y="4180872"/>
              <a:ext cx="542925" cy="103505"/>
            </a:xfrm>
            <a:custGeom>
              <a:avLst/>
              <a:gdLst/>
              <a:ahLst/>
              <a:cxnLst/>
              <a:rect l="l" t="t" r="r" b="b"/>
              <a:pathLst>
                <a:path w="542925" h="103504">
                  <a:moveTo>
                    <a:pt x="531440" y="40278"/>
                  </a:moveTo>
                  <a:lnTo>
                    <a:pt x="529501" y="40278"/>
                  </a:lnTo>
                  <a:lnTo>
                    <a:pt x="530331" y="52950"/>
                  </a:lnTo>
                  <a:lnTo>
                    <a:pt x="506894" y="54487"/>
                  </a:lnTo>
                  <a:lnTo>
                    <a:pt x="450330" y="92655"/>
                  </a:lnTo>
                  <a:lnTo>
                    <a:pt x="449564" y="96602"/>
                  </a:lnTo>
                  <a:lnTo>
                    <a:pt x="453487" y="102416"/>
                  </a:lnTo>
                  <a:lnTo>
                    <a:pt x="457434" y="103182"/>
                  </a:lnTo>
                  <a:lnTo>
                    <a:pt x="542491" y="45788"/>
                  </a:lnTo>
                  <a:lnTo>
                    <a:pt x="531440" y="40278"/>
                  </a:lnTo>
                  <a:close/>
                </a:path>
                <a:path w="542925" h="103504">
                  <a:moveTo>
                    <a:pt x="506062" y="41815"/>
                  </a:moveTo>
                  <a:lnTo>
                    <a:pt x="0" y="75017"/>
                  </a:lnTo>
                  <a:lnTo>
                    <a:pt x="830" y="87690"/>
                  </a:lnTo>
                  <a:lnTo>
                    <a:pt x="506894" y="54487"/>
                  </a:lnTo>
                  <a:lnTo>
                    <a:pt x="517340" y="47439"/>
                  </a:lnTo>
                  <a:lnTo>
                    <a:pt x="506062" y="41815"/>
                  </a:lnTo>
                  <a:close/>
                </a:path>
                <a:path w="542925" h="103504">
                  <a:moveTo>
                    <a:pt x="517340" y="47439"/>
                  </a:moveTo>
                  <a:lnTo>
                    <a:pt x="506894" y="54487"/>
                  </a:lnTo>
                  <a:lnTo>
                    <a:pt x="530331" y="52950"/>
                  </a:lnTo>
                  <a:lnTo>
                    <a:pt x="530288" y="52297"/>
                  </a:lnTo>
                  <a:lnTo>
                    <a:pt x="527083" y="52297"/>
                  </a:lnTo>
                  <a:lnTo>
                    <a:pt x="517340" y="47439"/>
                  </a:lnTo>
                  <a:close/>
                </a:path>
                <a:path w="542925" h="103504">
                  <a:moveTo>
                    <a:pt x="526364" y="41349"/>
                  </a:moveTo>
                  <a:lnTo>
                    <a:pt x="517340" y="47439"/>
                  </a:lnTo>
                  <a:lnTo>
                    <a:pt x="527083" y="52297"/>
                  </a:lnTo>
                  <a:lnTo>
                    <a:pt x="526364" y="41349"/>
                  </a:lnTo>
                  <a:close/>
                </a:path>
                <a:path w="542925" h="103504">
                  <a:moveTo>
                    <a:pt x="529571" y="41349"/>
                  </a:moveTo>
                  <a:lnTo>
                    <a:pt x="526364" y="41349"/>
                  </a:lnTo>
                  <a:lnTo>
                    <a:pt x="527083" y="52297"/>
                  </a:lnTo>
                  <a:lnTo>
                    <a:pt x="530288" y="52297"/>
                  </a:lnTo>
                  <a:lnTo>
                    <a:pt x="529571" y="41349"/>
                  </a:lnTo>
                  <a:close/>
                </a:path>
                <a:path w="542925" h="103504">
                  <a:moveTo>
                    <a:pt x="529501" y="40278"/>
                  </a:moveTo>
                  <a:lnTo>
                    <a:pt x="506062" y="41815"/>
                  </a:lnTo>
                  <a:lnTo>
                    <a:pt x="517340" y="47439"/>
                  </a:lnTo>
                  <a:lnTo>
                    <a:pt x="526364" y="41349"/>
                  </a:lnTo>
                  <a:lnTo>
                    <a:pt x="529571" y="41349"/>
                  </a:lnTo>
                  <a:lnTo>
                    <a:pt x="529501" y="40278"/>
                  </a:lnTo>
                  <a:close/>
                </a:path>
                <a:path w="542925" h="103504">
                  <a:moveTo>
                    <a:pt x="450664" y="0"/>
                  </a:moveTo>
                  <a:lnTo>
                    <a:pt x="446852" y="1276"/>
                  </a:lnTo>
                  <a:lnTo>
                    <a:pt x="443721" y="7552"/>
                  </a:lnTo>
                  <a:lnTo>
                    <a:pt x="444997" y="11366"/>
                  </a:lnTo>
                  <a:lnTo>
                    <a:pt x="506062" y="41815"/>
                  </a:lnTo>
                  <a:lnTo>
                    <a:pt x="529501" y="40278"/>
                  </a:lnTo>
                  <a:lnTo>
                    <a:pt x="531440" y="40278"/>
                  </a:lnTo>
                  <a:lnTo>
                    <a:pt x="4506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59749" y="3747239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4508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50850" y="323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59749" y="3747239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0" y="0"/>
                  </a:moveTo>
                  <a:lnTo>
                    <a:pt x="450850" y="0"/>
                  </a:lnTo>
                  <a:lnTo>
                    <a:pt x="4508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10574" y="3940914"/>
              <a:ext cx="489584" cy="1028700"/>
            </a:xfrm>
            <a:custGeom>
              <a:avLst/>
              <a:gdLst/>
              <a:ahLst/>
              <a:cxnLst/>
              <a:rect l="l" t="t" r="r" b="b"/>
              <a:pathLst>
                <a:path w="489584" h="1028700">
                  <a:moveTo>
                    <a:pt x="38100" y="952500"/>
                  </a:moveTo>
                  <a:lnTo>
                    <a:pt x="23269" y="955494"/>
                  </a:lnTo>
                  <a:lnTo>
                    <a:pt x="11159" y="963659"/>
                  </a:lnTo>
                  <a:lnTo>
                    <a:pt x="2994" y="975769"/>
                  </a:lnTo>
                  <a:lnTo>
                    <a:pt x="0" y="990600"/>
                  </a:lnTo>
                  <a:lnTo>
                    <a:pt x="2994" y="1005429"/>
                  </a:lnTo>
                  <a:lnTo>
                    <a:pt x="11159" y="1017540"/>
                  </a:lnTo>
                  <a:lnTo>
                    <a:pt x="23269" y="1025705"/>
                  </a:lnTo>
                  <a:lnTo>
                    <a:pt x="38100" y="1028700"/>
                  </a:lnTo>
                  <a:lnTo>
                    <a:pt x="52930" y="1025705"/>
                  </a:lnTo>
                  <a:lnTo>
                    <a:pt x="65040" y="1017540"/>
                  </a:lnTo>
                  <a:lnTo>
                    <a:pt x="73205" y="1005429"/>
                  </a:lnTo>
                  <a:lnTo>
                    <a:pt x="74918" y="996950"/>
                  </a:lnTo>
                  <a:lnTo>
                    <a:pt x="38100" y="996950"/>
                  </a:lnTo>
                  <a:lnTo>
                    <a:pt x="38100" y="984250"/>
                  </a:lnTo>
                  <a:lnTo>
                    <a:pt x="74918" y="984250"/>
                  </a:lnTo>
                  <a:lnTo>
                    <a:pt x="73205" y="975769"/>
                  </a:lnTo>
                  <a:lnTo>
                    <a:pt x="65040" y="963659"/>
                  </a:lnTo>
                  <a:lnTo>
                    <a:pt x="52930" y="955494"/>
                  </a:lnTo>
                  <a:lnTo>
                    <a:pt x="38100" y="952500"/>
                  </a:lnTo>
                  <a:close/>
                </a:path>
                <a:path w="489584" h="1028700">
                  <a:moveTo>
                    <a:pt x="74918" y="984250"/>
                  </a:moveTo>
                  <a:lnTo>
                    <a:pt x="38100" y="984250"/>
                  </a:lnTo>
                  <a:lnTo>
                    <a:pt x="38100" y="996950"/>
                  </a:lnTo>
                  <a:lnTo>
                    <a:pt x="74918" y="996950"/>
                  </a:lnTo>
                  <a:lnTo>
                    <a:pt x="76200" y="990600"/>
                  </a:lnTo>
                  <a:lnTo>
                    <a:pt x="74918" y="984250"/>
                  </a:lnTo>
                  <a:close/>
                </a:path>
                <a:path w="489584" h="1028700">
                  <a:moveTo>
                    <a:pt x="476125" y="984250"/>
                  </a:moveTo>
                  <a:lnTo>
                    <a:pt x="74918" y="984250"/>
                  </a:lnTo>
                  <a:lnTo>
                    <a:pt x="76200" y="990600"/>
                  </a:lnTo>
                  <a:lnTo>
                    <a:pt x="74918" y="996950"/>
                  </a:lnTo>
                  <a:lnTo>
                    <a:pt x="489074" y="996950"/>
                  </a:lnTo>
                  <a:lnTo>
                    <a:pt x="488953" y="990723"/>
                  </a:lnTo>
                  <a:lnTo>
                    <a:pt x="476251" y="990723"/>
                  </a:lnTo>
                  <a:lnTo>
                    <a:pt x="476125" y="984250"/>
                  </a:lnTo>
                  <a:close/>
                </a:path>
                <a:path w="489584" h="1028700">
                  <a:moveTo>
                    <a:pt x="470433" y="38223"/>
                  </a:moveTo>
                  <a:lnTo>
                    <a:pt x="457730" y="38223"/>
                  </a:lnTo>
                  <a:lnTo>
                    <a:pt x="464079" y="44450"/>
                  </a:lnTo>
                  <a:lnTo>
                    <a:pt x="457851" y="44450"/>
                  </a:lnTo>
                  <a:lnTo>
                    <a:pt x="476251" y="990723"/>
                  </a:lnTo>
                  <a:lnTo>
                    <a:pt x="482600" y="984250"/>
                  </a:lnTo>
                  <a:lnTo>
                    <a:pt x="488827" y="984250"/>
                  </a:lnTo>
                  <a:lnTo>
                    <a:pt x="470554" y="44450"/>
                  </a:lnTo>
                  <a:lnTo>
                    <a:pt x="464079" y="44450"/>
                  </a:lnTo>
                  <a:lnTo>
                    <a:pt x="457730" y="38223"/>
                  </a:lnTo>
                  <a:lnTo>
                    <a:pt x="470433" y="38223"/>
                  </a:lnTo>
                  <a:close/>
                </a:path>
                <a:path w="489584" h="1028700">
                  <a:moveTo>
                    <a:pt x="488827" y="984250"/>
                  </a:moveTo>
                  <a:lnTo>
                    <a:pt x="482600" y="984250"/>
                  </a:lnTo>
                  <a:lnTo>
                    <a:pt x="476251" y="990723"/>
                  </a:lnTo>
                  <a:lnTo>
                    <a:pt x="488953" y="990723"/>
                  </a:lnTo>
                  <a:lnTo>
                    <a:pt x="488827" y="984250"/>
                  </a:lnTo>
                  <a:close/>
                </a:path>
                <a:path w="489584" h="1028700">
                  <a:moveTo>
                    <a:pt x="299509" y="0"/>
                  </a:moveTo>
                  <a:lnTo>
                    <a:pt x="223309" y="38100"/>
                  </a:lnTo>
                  <a:lnTo>
                    <a:pt x="299509" y="76200"/>
                  </a:lnTo>
                  <a:lnTo>
                    <a:pt x="299509" y="44450"/>
                  </a:lnTo>
                  <a:lnTo>
                    <a:pt x="286809" y="44450"/>
                  </a:lnTo>
                  <a:lnTo>
                    <a:pt x="286809" y="31750"/>
                  </a:lnTo>
                  <a:lnTo>
                    <a:pt x="299509" y="31750"/>
                  </a:lnTo>
                  <a:lnTo>
                    <a:pt x="299509" y="0"/>
                  </a:lnTo>
                  <a:close/>
                </a:path>
                <a:path w="489584" h="1028700">
                  <a:moveTo>
                    <a:pt x="299509" y="31750"/>
                  </a:moveTo>
                  <a:lnTo>
                    <a:pt x="286809" y="31750"/>
                  </a:lnTo>
                  <a:lnTo>
                    <a:pt x="286809" y="44450"/>
                  </a:lnTo>
                  <a:lnTo>
                    <a:pt x="299509" y="44450"/>
                  </a:lnTo>
                  <a:lnTo>
                    <a:pt x="299509" y="31750"/>
                  </a:lnTo>
                  <a:close/>
                </a:path>
                <a:path w="489584" h="1028700">
                  <a:moveTo>
                    <a:pt x="470307" y="31750"/>
                  </a:moveTo>
                  <a:lnTo>
                    <a:pt x="299509" y="31750"/>
                  </a:lnTo>
                  <a:lnTo>
                    <a:pt x="299509" y="44450"/>
                  </a:lnTo>
                  <a:lnTo>
                    <a:pt x="457851" y="44450"/>
                  </a:lnTo>
                  <a:lnTo>
                    <a:pt x="457730" y="38223"/>
                  </a:lnTo>
                  <a:lnTo>
                    <a:pt x="470433" y="38223"/>
                  </a:lnTo>
                  <a:lnTo>
                    <a:pt x="470307" y="317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02350" y="4788639"/>
            <a:ext cx="1390650" cy="12827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mem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829923" y="5039464"/>
            <a:ext cx="850900" cy="1155700"/>
            <a:chOff x="10829923" y="5039464"/>
            <a:chExt cx="850900" cy="1155700"/>
          </a:xfrm>
        </p:grpSpPr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3098" y="5042639"/>
              <a:ext cx="844552" cy="114934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833098" y="5042639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130844" y="4067912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90" dirty="0"/>
              <a:t> </a:t>
            </a:r>
            <a:r>
              <a:rPr dirty="0"/>
              <a:t>(File</a:t>
            </a:r>
            <a:r>
              <a:rPr spc="-285" dirty="0"/>
              <a:t> </a:t>
            </a:r>
            <a:r>
              <a:rPr dirty="0"/>
              <a:t>Allocation</a:t>
            </a:r>
            <a:r>
              <a:rPr spc="-85" dirty="0"/>
              <a:t> </a:t>
            </a:r>
            <a:r>
              <a:rPr spc="-65" dirty="0"/>
              <a:t>Table)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4" y="980948"/>
            <a:ext cx="5026025" cy="38874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collection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65" dirty="0">
                <a:latin typeface="Dotum"/>
                <a:cs typeface="Dotum"/>
              </a:rPr>
              <a:t>1-</a:t>
            </a:r>
            <a:r>
              <a:rPr sz="2400" dirty="0">
                <a:latin typeface="Dotum"/>
                <a:cs typeface="Dotum"/>
              </a:rPr>
              <a:t>1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marR="505459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Number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root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of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offset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(o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150" dirty="0">
                <a:latin typeface="Dotum"/>
                <a:cs typeface="Dotum"/>
              </a:rPr>
              <a:t>=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B:x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Follow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get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#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Unused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70" dirty="0">
                <a:latin typeface="MS Gothic"/>
                <a:cs typeface="MS Gothic"/>
              </a:rPr>
              <a:t>&lt;=</a:t>
            </a:r>
            <a:r>
              <a:rPr sz="2400" spc="-500" dirty="0">
                <a:latin typeface="MS Gothic"/>
                <a:cs typeface="MS Gothic"/>
              </a:rPr>
              <a:t> </a:t>
            </a: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list</a:t>
            </a:r>
            <a:endParaRPr sz="2400">
              <a:latin typeface="Dotum"/>
              <a:cs typeface="Dotum"/>
            </a:endParaRPr>
          </a:p>
          <a:p>
            <a:pPr marL="241300" marR="5080" indent="-228600">
              <a:lnSpc>
                <a:spcPts val="262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25" dirty="0">
                <a:latin typeface="Dotum"/>
                <a:cs typeface="Dotum"/>
              </a:rPr>
              <a:t>Grow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allocating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blocks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linking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them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spc="25" dirty="0">
                <a:latin typeface="Dotum"/>
                <a:cs typeface="Dotum"/>
              </a:rPr>
              <a:t>in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69275" y="1496164"/>
            <a:ext cx="450850" cy="4305300"/>
            <a:chOff x="8169275" y="1496164"/>
            <a:chExt cx="450850" cy="4305300"/>
          </a:xfrm>
        </p:grpSpPr>
        <p:sp>
          <p:nvSpPr>
            <p:cNvPr id="6" name="object 6"/>
            <p:cNvSpPr/>
            <p:nvPr/>
          </p:nvSpPr>
          <p:spPr>
            <a:xfrm>
              <a:off x="8172450" y="2153389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2450" y="2153389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2450" y="1499339"/>
              <a:ext cx="444500" cy="4298950"/>
            </a:xfrm>
            <a:custGeom>
              <a:avLst/>
              <a:gdLst/>
              <a:ahLst/>
              <a:cxnLst/>
              <a:rect l="l" t="t" r="r" b="b"/>
              <a:pathLst>
                <a:path w="444500" h="4298950">
                  <a:moveTo>
                    <a:pt x="0" y="0"/>
                  </a:moveTo>
                  <a:lnTo>
                    <a:pt x="444500" y="0"/>
                  </a:lnTo>
                  <a:lnTo>
                    <a:pt x="444500" y="4298950"/>
                  </a:lnTo>
                  <a:lnTo>
                    <a:pt x="0" y="4298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271000" y="1489814"/>
          <a:ext cx="1403350" cy="430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418470" y="1127863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6489" y="1127863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3206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55045" y="146441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117" y="144536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4443" y="544586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07122" y="2112113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6710" y="1927963"/>
            <a:ext cx="108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05675" y="2244562"/>
            <a:ext cx="421005" cy="103505"/>
          </a:xfrm>
          <a:custGeom>
            <a:avLst/>
            <a:gdLst/>
            <a:ahLst/>
            <a:cxnLst/>
            <a:rect l="l" t="t" r="r" b="b"/>
            <a:pathLst>
              <a:path w="421004" h="103505">
                <a:moveTo>
                  <a:pt x="331765" y="0"/>
                </a:moveTo>
                <a:lnTo>
                  <a:pt x="327878" y="1023"/>
                </a:lnTo>
                <a:lnTo>
                  <a:pt x="324344" y="7082"/>
                </a:lnTo>
                <a:lnTo>
                  <a:pt x="325367" y="10970"/>
                </a:lnTo>
                <a:lnTo>
                  <a:pt x="384308" y="45352"/>
                </a:lnTo>
                <a:lnTo>
                  <a:pt x="407797" y="45352"/>
                </a:lnTo>
                <a:lnTo>
                  <a:pt x="407797" y="58052"/>
                </a:lnTo>
                <a:lnTo>
                  <a:pt x="384307" y="58052"/>
                </a:lnTo>
                <a:lnTo>
                  <a:pt x="325367" y="92434"/>
                </a:lnTo>
                <a:lnTo>
                  <a:pt x="324344" y="96323"/>
                </a:lnTo>
                <a:lnTo>
                  <a:pt x="327878" y="102381"/>
                </a:lnTo>
                <a:lnTo>
                  <a:pt x="331765" y="103404"/>
                </a:lnTo>
                <a:lnTo>
                  <a:pt x="409512" y="58052"/>
                </a:lnTo>
                <a:lnTo>
                  <a:pt x="407797" y="58052"/>
                </a:lnTo>
                <a:lnTo>
                  <a:pt x="409514" y="58051"/>
                </a:lnTo>
                <a:lnTo>
                  <a:pt x="420397" y="51702"/>
                </a:lnTo>
                <a:lnTo>
                  <a:pt x="331765" y="0"/>
                </a:lnTo>
                <a:close/>
              </a:path>
              <a:path w="421004" h="103505">
                <a:moveTo>
                  <a:pt x="395193" y="51702"/>
                </a:moveTo>
                <a:lnTo>
                  <a:pt x="384307" y="58052"/>
                </a:lnTo>
                <a:lnTo>
                  <a:pt x="407797" y="58052"/>
                </a:lnTo>
                <a:lnTo>
                  <a:pt x="407797" y="57188"/>
                </a:lnTo>
                <a:lnTo>
                  <a:pt x="404596" y="57188"/>
                </a:lnTo>
                <a:lnTo>
                  <a:pt x="395193" y="51702"/>
                </a:lnTo>
                <a:close/>
              </a:path>
              <a:path w="421004" h="103505">
                <a:moveTo>
                  <a:pt x="0" y="45351"/>
                </a:moveTo>
                <a:lnTo>
                  <a:pt x="0" y="58051"/>
                </a:lnTo>
                <a:lnTo>
                  <a:pt x="384309" y="58051"/>
                </a:lnTo>
                <a:lnTo>
                  <a:pt x="395193" y="51702"/>
                </a:lnTo>
                <a:lnTo>
                  <a:pt x="384308" y="45352"/>
                </a:lnTo>
                <a:lnTo>
                  <a:pt x="0" y="45351"/>
                </a:lnTo>
                <a:close/>
              </a:path>
              <a:path w="421004" h="103505">
                <a:moveTo>
                  <a:pt x="404596" y="46217"/>
                </a:moveTo>
                <a:lnTo>
                  <a:pt x="395193" y="51702"/>
                </a:lnTo>
                <a:lnTo>
                  <a:pt x="404596" y="57188"/>
                </a:lnTo>
                <a:lnTo>
                  <a:pt x="404596" y="46217"/>
                </a:lnTo>
                <a:close/>
              </a:path>
              <a:path w="421004" h="103505">
                <a:moveTo>
                  <a:pt x="407797" y="46217"/>
                </a:moveTo>
                <a:lnTo>
                  <a:pt x="404596" y="46217"/>
                </a:lnTo>
                <a:lnTo>
                  <a:pt x="404596" y="57188"/>
                </a:lnTo>
                <a:lnTo>
                  <a:pt x="407797" y="57188"/>
                </a:lnTo>
                <a:lnTo>
                  <a:pt x="407797" y="46217"/>
                </a:lnTo>
                <a:close/>
              </a:path>
              <a:path w="421004" h="103505">
                <a:moveTo>
                  <a:pt x="384308" y="45352"/>
                </a:moveTo>
                <a:lnTo>
                  <a:pt x="395193" y="51702"/>
                </a:lnTo>
                <a:lnTo>
                  <a:pt x="404596" y="46217"/>
                </a:lnTo>
                <a:lnTo>
                  <a:pt x="407797" y="46217"/>
                </a:lnTo>
                <a:lnTo>
                  <a:pt x="407797" y="45352"/>
                </a:lnTo>
                <a:lnTo>
                  <a:pt x="384308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622759" y="1826364"/>
            <a:ext cx="1461135" cy="3219450"/>
            <a:chOff x="7622759" y="1826364"/>
            <a:chExt cx="1461135" cy="3219450"/>
          </a:xfrm>
        </p:grpSpPr>
        <p:sp>
          <p:nvSpPr>
            <p:cNvPr id="20" name="object 20"/>
            <p:cNvSpPr/>
            <p:nvPr/>
          </p:nvSpPr>
          <p:spPr>
            <a:xfrm>
              <a:off x="817244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2449" y="247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35974" y="2175614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7879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78799" y="47187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74074" y="2632814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50"/>
                  </a:moveTo>
                  <a:lnTo>
                    <a:pt x="170392" y="2216150"/>
                  </a:lnTo>
                  <a:lnTo>
                    <a:pt x="246592" y="2254250"/>
                  </a:lnTo>
                  <a:lnTo>
                    <a:pt x="246592" y="2222500"/>
                  </a:lnTo>
                  <a:lnTo>
                    <a:pt x="233892" y="2222500"/>
                  </a:lnTo>
                  <a:lnTo>
                    <a:pt x="233892" y="2209800"/>
                  </a:lnTo>
                  <a:lnTo>
                    <a:pt x="246592" y="2209800"/>
                  </a:lnTo>
                  <a:lnTo>
                    <a:pt x="246592" y="2178050"/>
                  </a:lnTo>
                  <a:close/>
                </a:path>
                <a:path w="362584" h="2254250">
                  <a:moveTo>
                    <a:pt x="246592" y="2209800"/>
                  </a:moveTo>
                  <a:lnTo>
                    <a:pt x="233892" y="2209800"/>
                  </a:lnTo>
                  <a:lnTo>
                    <a:pt x="233892" y="2222500"/>
                  </a:lnTo>
                  <a:lnTo>
                    <a:pt x="246592" y="2222500"/>
                  </a:lnTo>
                  <a:lnTo>
                    <a:pt x="246592" y="2209800"/>
                  </a:lnTo>
                  <a:close/>
                </a:path>
                <a:path w="362584" h="2254250">
                  <a:moveTo>
                    <a:pt x="336060" y="2209800"/>
                  </a:moveTo>
                  <a:lnTo>
                    <a:pt x="246592" y="2209800"/>
                  </a:lnTo>
                  <a:lnTo>
                    <a:pt x="246592" y="2222500"/>
                  </a:lnTo>
                  <a:lnTo>
                    <a:pt x="348682" y="2222500"/>
                  </a:lnTo>
                  <a:lnTo>
                    <a:pt x="348721" y="2216111"/>
                  </a:lnTo>
                  <a:lnTo>
                    <a:pt x="336021" y="2216111"/>
                  </a:lnTo>
                  <a:lnTo>
                    <a:pt x="336060" y="2209800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1"/>
                  </a:lnTo>
                  <a:lnTo>
                    <a:pt x="342371" y="2209800"/>
                  </a:lnTo>
                  <a:lnTo>
                    <a:pt x="348759" y="2209800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800"/>
                  </a:moveTo>
                  <a:lnTo>
                    <a:pt x="342371" y="2209800"/>
                  </a:lnTo>
                  <a:lnTo>
                    <a:pt x="336021" y="2216111"/>
                  </a:lnTo>
                  <a:lnTo>
                    <a:pt x="348721" y="2216111"/>
                  </a:lnTo>
                  <a:lnTo>
                    <a:pt x="348759" y="2209800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5149" y="1829539"/>
              <a:ext cx="444500" cy="3238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85149" y="18295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8799" y="3740889"/>
              <a:ext cx="444500" cy="3238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78799" y="374088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10574" y="3801214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2449" y="4064739"/>
              <a:ext cx="444500" cy="3238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72449" y="40647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48674" y="2963014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300"/>
                  </a:moveTo>
                  <a:lnTo>
                    <a:pt x="0" y="1295400"/>
                  </a:lnTo>
                  <a:lnTo>
                    <a:pt x="38100" y="1333500"/>
                  </a:lnTo>
                  <a:lnTo>
                    <a:pt x="69850" y="1301750"/>
                  </a:lnTo>
                  <a:lnTo>
                    <a:pt x="38100" y="1301750"/>
                  </a:lnTo>
                  <a:lnTo>
                    <a:pt x="38100" y="1289050"/>
                  </a:lnTo>
                  <a:lnTo>
                    <a:pt x="69850" y="1289050"/>
                  </a:lnTo>
                  <a:lnTo>
                    <a:pt x="38100" y="1257300"/>
                  </a:lnTo>
                  <a:close/>
                </a:path>
                <a:path w="603884" h="1333500">
                  <a:moveTo>
                    <a:pt x="69850" y="1289050"/>
                  </a:moveTo>
                  <a:lnTo>
                    <a:pt x="38100" y="1289050"/>
                  </a:lnTo>
                  <a:lnTo>
                    <a:pt x="38100" y="1301750"/>
                  </a:lnTo>
                  <a:lnTo>
                    <a:pt x="69850" y="1301750"/>
                  </a:lnTo>
                  <a:lnTo>
                    <a:pt x="76200" y="1295400"/>
                  </a:lnTo>
                  <a:lnTo>
                    <a:pt x="69850" y="1289050"/>
                  </a:lnTo>
                  <a:close/>
                </a:path>
                <a:path w="603884" h="1333500">
                  <a:moveTo>
                    <a:pt x="577311" y="1289050"/>
                  </a:moveTo>
                  <a:lnTo>
                    <a:pt x="69850" y="1289050"/>
                  </a:lnTo>
                  <a:lnTo>
                    <a:pt x="76200" y="1295400"/>
                  </a:lnTo>
                  <a:lnTo>
                    <a:pt x="69850" y="1301750"/>
                  </a:lnTo>
                  <a:lnTo>
                    <a:pt x="589879" y="1301750"/>
                  </a:lnTo>
                  <a:lnTo>
                    <a:pt x="589947" y="1295332"/>
                  </a:lnTo>
                  <a:lnTo>
                    <a:pt x="577245" y="1295332"/>
                  </a:lnTo>
                  <a:lnTo>
                    <a:pt x="577311" y="1289050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2"/>
                  </a:lnTo>
                  <a:lnTo>
                    <a:pt x="583595" y="1289050"/>
                  </a:lnTo>
                  <a:lnTo>
                    <a:pt x="590013" y="1289050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50"/>
                  </a:moveTo>
                  <a:lnTo>
                    <a:pt x="583595" y="1289050"/>
                  </a:lnTo>
                  <a:lnTo>
                    <a:pt x="577245" y="1295332"/>
                  </a:lnTo>
                  <a:lnTo>
                    <a:pt x="589947" y="1295332"/>
                  </a:lnTo>
                  <a:lnTo>
                    <a:pt x="590013" y="1289050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2449" y="2807439"/>
              <a:ext cx="444500" cy="3238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172449" y="2807439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74074" y="1870814"/>
              <a:ext cx="610235" cy="1073150"/>
            </a:xfrm>
            <a:custGeom>
              <a:avLst/>
              <a:gdLst/>
              <a:ahLst/>
              <a:cxnLst/>
              <a:rect l="l" t="t" r="r" b="b"/>
              <a:pathLst>
                <a:path w="610234" h="1073150">
                  <a:moveTo>
                    <a:pt x="38100" y="996950"/>
                  </a:moveTo>
                  <a:lnTo>
                    <a:pt x="0" y="1035050"/>
                  </a:lnTo>
                  <a:lnTo>
                    <a:pt x="38100" y="1073150"/>
                  </a:lnTo>
                  <a:lnTo>
                    <a:pt x="69850" y="1041400"/>
                  </a:lnTo>
                  <a:lnTo>
                    <a:pt x="38100" y="1041400"/>
                  </a:lnTo>
                  <a:lnTo>
                    <a:pt x="38100" y="1028700"/>
                  </a:lnTo>
                  <a:lnTo>
                    <a:pt x="69850" y="1028700"/>
                  </a:lnTo>
                  <a:lnTo>
                    <a:pt x="38100" y="996950"/>
                  </a:lnTo>
                  <a:close/>
                </a:path>
                <a:path w="610234" h="1073150">
                  <a:moveTo>
                    <a:pt x="69850" y="1028700"/>
                  </a:moveTo>
                  <a:lnTo>
                    <a:pt x="38100" y="1028700"/>
                  </a:lnTo>
                  <a:lnTo>
                    <a:pt x="38100" y="1041400"/>
                  </a:lnTo>
                  <a:lnTo>
                    <a:pt x="69850" y="1041400"/>
                  </a:lnTo>
                  <a:lnTo>
                    <a:pt x="76200" y="1035050"/>
                  </a:lnTo>
                  <a:lnTo>
                    <a:pt x="69850" y="1028700"/>
                  </a:lnTo>
                  <a:close/>
                </a:path>
                <a:path w="610234" h="1073150">
                  <a:moveTo>
                    <a:pt x="583530" y="1028700"/>
                  </a:moveTo>
                  <a:lnTo>
                    <a:pt x="69850" y="1028700"/>
                  </a:lnTo>
                  <a:lnTo>
                    <a:pt x="76200" y="1035050"/>
                  </a:lnTo>
                  <a:lnTo>
                    <a:pt x="69850" y="1041400"/>
                  </a:lnTo>
                  <a:lnTo>
                    <a:pt x="596059" y="1041400"/>
                  </a:lnTo>
                  <a:lnTo>
                    <a:pt x="596146" y="1034964"/>
                  </a:lnTo>
                  <a:lnTo>
                    <a:pt x="583445" y="1034964"/>
                  </a:lnTo>
                  <a:lnTo>
                    <a:pt x="583530" y="1028700"/>
                  </a:lnTo>
                  <a:close/>
                </a:path>
                <a:path w="610234" h="1073150">
                  <a:moveTo>
                    <a:pt x="596900" y="38014"/>
                  </a:moveTo>
                  <a:lnTo>
                    <a:pt x="583445" y="1034964"/>
                  </a:lnTo>
                  <a:lnTo>
                    <a:pt x="589794" y="1028700"/>
                  </a:lnTo>
                  <a:lnTo>
                    <a:pt x="596230" y="1028700"/>
                  </a:lnTo>
                  <a:lnTo>
                    <a:pt x="609514" y="44450"/>
                  </a:lnTo>
                  <a:lnTo>
                    <a:pt x="603250" y="44450"/>
                  </a:lnTo>
                  <a:lnTo>
                    <a:pt x="596900" y="38014"/>
                  </a:lnTo>
                  <a:close/>
                </a:path>
                <a:path w="610234" h="1073150">
                  <a:moveTo>
                    <a:pt x="596230" y="1028700"/>
                  </a:moveTo>
                  <a:lnTo>
                    <a:pt x="589794" y="1028700"/>
                  </a:lnTo>
                  <a:lnTo>
                    <a:pt x="583445" y="1034964"/>
                  </a:lnTo>
                  <a:lnTo>
                    <a:pt x="596146" y="1034964"/>
                  </a:lnTo>
                  <a:lnTo>
                    <a:pt x="596230" y="1028700"/>
                  </a:lnTo>
                  <a:close/>
                </a:path>
                <a:path w="610234" h="1073150">
                  <a:moveTo>
                    <a:pt x="248859" y="0"/>
                  </a:moveTo>
                  <a:lnTo>
                    <a:pt x="172659" y="38100"/>
                  </a:lnTo>
                  <a:lnTo>
                    <a:pt x="248859" y="76200"/>
                  </a:lnTo>
                  <a:lnTo>
                    <a:pt x="248859" y="44450"/>
                  </a:lnTo>
                  <a:lnTo>
                    <a:pt x="236159" y="44450"/>
                  </a:lnTo>
                  <a:lnTo>
                    <a:pt x="236159" y="31750"/>
                  </a:lnTo>
                  <a:lnTo>
                    <a:pt x="248859" y="31750"/>
                  </a:lnTo>
                  <a:lnTo>
                    <a:pt x="248859" y="0"/>
                  </a:lnTo>
                  <a:close/>
                </a:path>
                <a:path w="610234" h="1073150">
                  <a:moveTo>
                    <a:pt x="248859" y="31750"/>
                  </a:moveTo>
                  <a:lnTo>
                    <a:pt x="236159" y="31750"/>
                  </a:lnTo>
                  <a:lnTo>
                    <a:pt x="236159" y="44450"/>
                  </a:lnTo>
                  <a:lnTo>
                    <a:pt x="248859" y="44450"/>
                  </a:lnTo>
                  <a:lnTo>
                    <a:pt x="248859" y="31750"/>
                  </a:lnTo>
                  <a:close/>
                </a:path>
                <a:path w="610234" h="1073150">
                  <a:moveTo>
                    <a:pt x="609686" y="31750"/>
                  </a:moveTo>
                  <a:lnTo>
                    <a:pt x="248859" y="31750"/>
                  </a:lnTo>
                  <a:lnTo>
                    <a:pt x="248859" y="44450"/>
                  </a:lnTo>
                  <a:lnTo>
                    <a:pt x="596813" y="44450"/>
                  </a:lnTo>
                  <a:lnTo>
                    <a:pt x="596900" y="38014"/>
                  </a:lnTo>
                  <a:lnTo>
                    <a:pt x="609601" y="38014"/>
                  </a:lnTo>
                  <a:lnTo>
                    <a:pt x="609686" y="31750"/>
                  </a:lnTo>
                  <a:close/>
                </a:path>
                <a:path w="610234" h="1073150">
                  <a:moveTo>
                    <a:pt x="609601" y="38014"/>
                  </a:moveTo>
                  <a:lnTo>
                    <a:pt x="596900" y="38014"/>
                  </a:lnTo>
                  <a:lnTo>
                    <a:pt x="603250" y="44450"/>
                  </a:lnTo>
                  <a:lnTo>
                    <a:pt x="609514" y="44450"/>
                  </a:lnTo>
                  <a:lnTo>
                    <a:pt x="609601" y="3801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22759" y="4180872"/>
              <a:ext cx="542925" cy="103505"/>
            </a:xfrm>
            <a:custGeom>
              <a:avLst/>
              <a:gdLst/>
              <a:ahLst/>
              <a:cxnLst/>
              <a:rect l="l" t="t" r="r" b="b"/>
              <a:pathLst>
                <a:path w="542925" h="103504">
                  <a:moveTo>
                    <a:pt x="531440" y="40278"/>
                  </a:moveTo>
                  <a:lnTo>
                    <a:pt x="529501" y="40278"/>
                  </a:lnTo>
                  <a:lnTo>
                    <a:pt x="530331" y="52950"/>
                  </a:lnTo>
                  <a:lnTo>
                    <a:pt x="506894" y="54487"/>
                  </a:lnTo>
                  <a:lnTo>
                    <a:pt x="450330" y="92655"/>
                  </a:lnTo>
                  <a:lnTo>
                    <a:pt x="449564" y="96602"/>
                  </a:lnTo>
                  <a:lnTo>
                    <a:pt x="453487" y="102416"/>
                  </a:lnTo>
                  <a:lnTo>
                    <a:pt x="457434" y="103182"/>
                  </a:lnTo>
                  <a:lnTo>
                    <a:pt x="542491" y="45788"/>
                  </a:lnTo>
                  <a:lnTo>
                    <a:pt x="531440" y="40278"/>
                  </a:lnTo>
                  <a:close/>
                </a:path>
                <a:path w="542925" h="103504">
                  <a:moveTo>
                    <a:pt x="506062" y="41815"/>
                  </a:moveTo>
                  <a:lnTo>
                    <a:pt x="0" y="75017"/>
                  </a:lnTo>
                  <a:lnTo>
                    <a:pt x="830" y="87690"/>
                  </a:lnTo>
                  <a:lnTo>
                    <a:pt x="506894" y="54487"/>
                  </a:lnTo>
                  <a:lnTo>
                    <a:pt x="517340" y="47439"/>
                  </a:lnTo>
                  <a:lnTo>
                    <a:pt x="506062" y="41815"/>
                  </a:lnTo>
                  <a:close/>
                </a:path>
                <a:path w="542925" h="103504">
                  <a:moveTo>
                    <a:pt x="517340" y="47439"/>
                  </a:moveTo>
                  <a:lnTo>
                    <a:pt x="506894" y="54487"/>
                  </a:lnTo>
                  <a:lnTo>
                    <a:pt x="530331" y="52950"/>
                  </a:lnTo>
                  <a:lnTo>
                    <a:pt x="530288" y="52297"/>
                  </a:lnTo>
                  <a:lnTo>
                    <a:pt x="527083" y="52297"/>
                  </a:lnTo>
                  <a:lnTo>
                    <a:pt x="517340" y="47439"/>
                  </a:lnTo>
                  <a:close/>
                </a:path>
                <a:path w="542925" h="103504">
                  <a:moveTo>
                    <a:pt x="526364" y="41349"/>
                  </a:moveTo>
                  <a:lnTo>
                    <a:pt x="517340" y="47439"/>
                  </a:lnTo>
                  <a:lnTo>
                    <a:pt x="527083" y="52297"/>
                  </a:lnTo>
                  <a:lnTo>
                    <a:pt x="526364" y="41349"/>
                  </a:lnTo>
                  <a:close/>
                </a:path>
                <a:path w="542925" h="103504">
                  <a:moveTo>
                    <a:pt x="529571" y="41349"/>
                  </a:moveTo>
                  <a:lnTo>
                    <a:pt x="526364" y="41349"/>
                  </a:lnTo>
                  <a:lnTo>
                    <a:pt x="527083" y="52297"/>
                  </a:lnTo>
                  <a:lnTo>
                    <a:pt x="530288" y="52297"/>
                  </a:lnTo>
                  <a:lnTo>
                    <a:pt x="529571" y="41349"/>
                  </a:lnTo>
                  <a:close/>
                </a:path>
                <a:path w="542925" h="103504">
                  <a:moveTo>
                    <a:pt x="529501" y="40278"/>
                  </a:moveTo>
                  <a:lnTo>
                    <a:pt x="506062" y="41815"/>
                  </a:lnTo>
                  <a:lnTo>
                    <a:pt x="517340" y="47439"/>
                  </a:lnTo>
                  <a:lnTo>
                    <a:pt x="526364" y="41349"/>
                  </a:lnTo>
                  <a:lnTo>
                    <a:pt x="529571" y="41349"/>
                  </a:lnTo>
                  <a:lnTo>
                    <a:pt x="529501" y="40278"/>
                  </a:lnTo>
                  <a:close/>
                </a:path>
                <a:path w="542925" h="103504">
                  <a:moveTo>
                    <a:pt x="450664" y="0"/>
                  </a:moveTo>
                  <a:lnTo>
                    <a:pt x="446852" y="1276"/>
                  </a:lnTo>
                  <a:lnTo>
                    <a:pt x="443721" y="7552"/>
                  </a:lnTo>
                  <a:lnTo>
                    <a:pt x="444997" y="11366"/>
                  </a:lnTo>
                  <a:lnTo>
                    <a:pt x="506062" y="41815"/>
                  </a:lnTo>
                  <a:lnTo>
                    <a:pt x="529501" y="40278"/>
                  </a:lnTo>
                  <a:lnTo>
                    <a:pt x="531440" y="40278"/>
                  </a:lnTo>
                  <a:lnTo>
                    <a:pt x="4506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59749" y="3747239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4508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50850" y="323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59749" y="3747239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0" y="0"/>
                  </a:moveTo>
                  <a:lnTo>
                    <a:pt x="450850" y="0"/>
                  </a:lnTo>
                  <a:lnTo>
                    <a:pt x="4508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10574" y="3940914"/>
              <a:ext cx="489584" cy="1028700"/>
            </a:xfrm>
            <a:custGeom>
              <a:avLst/>
              <a:gdLst/>
              <a:ahLst/>
              <a:cxnLst/>
              <a:rect l="l" t="t" r="r" b="b"/>
              <a:pathLst>
                <a:path w="489584" h="1028700">
                  <a:moveTo>
                    <a:pt x="38100" y="952500"/>
                  </a:moveTo>
                  <a:lnTo>
                    <a:pt x="23269" y="955494"/>
                  </a:lnTo>
                  <a:lnTo>
                    <a:pt x="11159" y="963659"/>
                  </a:lnTo>
                  <a:lnTo>
                    <a:pt x="2994" y="975769"/>
                  </a:lnTo>
                  <a:lnTo>
                    <a:pt x="0" y="990600"/>
                  </a:lnTo>
                  <a:lnTo>
                    <a:pt x="2994" y="1005429"/>
                  </a:lnTo>
                  <a:lnTo>
                    <a:pt x="11159" y="1017540"/>
                  </a:lnTo>
                  <a:lnTo>
                    <a:pt x="23269" y="1025705"/>
                  </a:lnTo>
                  <a:lnTo>
                    <a:pt x="38100" y="1028700"/>
                  </a:lnTo>
                  <a:lnTo>
                    <a:pt x="52930" y="1025705"/>
                  </a:lnTo>
                  <a:lnTo>
                    <a:pt x="65040" y="1017540"/>
                  </a:lnTo>
                  <a:lnTo>
                    <a:pt x="73205" y="1005429"/>
                  </a:lnTo>
                  <a:lnTo>
                    <a:pt x="74918" y="996950"/>
                  </a:lnTo>
                  <a:lnTo>
                    <a:pt x="38100" y="996950"/>
                  </a:lnTo>
                  <a:lnTo>
                    <a:pt x="38100" y="984250"/>
                  </a:lnTo>
                  <a:lnTo>
                    <a:pt x="74918" y="984250"/>
                  </a:lnTo>
                  <a:lnTo>
                    <a:pt x="73205" y="975769"/>
                  </a:lnTo>
                  <a:lnTo>
                    <a:pt x="65040" y="963659"/>
                  </a:lnTo>
                  <a:lnTo>
                    <a:pt x="52930" y="955494"/>
                  </a:lnTo>
                  <a:lnTo>
                    <a:pt x="38100" y="952500"/>
                  </a:lnTo>
                  <a:close/>
                </a:path>
                <a:path w="489584" h="1028700">
                  <a:moveTo>
                    <a:pt x="74918" y="984250"/>
                  </a:moveTo>
                  <a:lnTo>
                    <a:pt x="38100" y="984250"/>
                  </a:lnTo>
                  <a:lnTo>
                    <a:pt x="38100" y="996950"/>
                  </a:lnTo>
                  <a:lnTo>
                    <a:pt x="74918" y="996950"/>
                  </a:lnTo>
                  <a:lnTo>
                    <a:pt x="76200" y="990600"/>
                  </a:lnTo>
                  <a:lnTo>
                    <a:pt x="74918" y="984250"/>
                  </a:lnTo>
                  <a:close/>
                </a:path>
                <a:path w="489584" h="1028700">
                  <a:moveTo>
                    <a:pt x="476125" y="984250"/>
                  </a:moveTo>
                  <a:lnTo>
                    <a:pt x="74918" y="984250"/>
                  </a:lnTo>
                  <a:lnTo>
                    <a:pt x="76200" y="990600"/>
                  </a:lnTo>
                  <a:lnTo>
                    <a:pt x="74918" y="996950"/>
                  </a:lnTo>
                  <a:lnTo>
                    <a:pt x="489074" y="996950"/>
                  </a:lnTo>
                  <a:lnTo>
                    <a:pt x="488953" y="990723"/>
                  </a:lnTo>
                  <a:lnTo>
                    <a:pt x="476251" y="990723"/>
                  </a:lnTo>
                  <a:lnTo>
                    <a:pt x="476125" y="984250"/>
                  </a:lnTo>
                  <a:close/>
                </a:path>
                <a:path w="489584" h="1028700">
                  <a:moveTo>
                    <a:pt x="470433" y="38223"/>
                  </a:moveTo>
                  <a:lnTo>
                    <a:pt x="457730" y="38223"/>
                  </a:lnTo>
                  <a:lnTo>
                    <a:pt x="464079" y="44450"/>
                  </a:lnTo>
                  <a:lnTo>
                    <a:pt x="457851" y="44450"/>
                  </a:lnTo>
                  <a:lnTo>
                    <a:pt x="476251" y="990723"/>
                  </a:lnTo>
                  <a:lnTo>
                    <a:pt x="482600" y="984250"/>
                  </a:lnTo>
                  <a:lnTo>
                    <a:pt x="488827" y="984250"/>
                  </a:lnTo>
                  <a:lnTo>
                    <a:pt x="470554" y="44450"/>
                  </a:lnTo>
                  <a:lnTo>
                    <a:pt x="464079" y="44450"/>
                  </a:lnTo>
                  <a:lnTo>
                    <a:pt x="457730" y="38223"/>
                  </a:lnTo>
                  <a:lnTo>
                    <a:pt x="470433" y="38223"/>
                  </a:lnTo>
                  <a:close/>
                </a:path>
                <a:path w="489584" h="1028700">
                  <a:moveTo>
                    <a:pt x="488827" y="984250"/>
                  </a:moveTo>
                  <a:lnTo>
                    <a:pt x="482600" y="984250"/>
                  </a:lnTo>
                  <a:lnTo>
                    <a:pt x="476251" y="990723"/>
                  </a:lnTo>
                  <a:lnTo>
                    <a:pt x="488953" y="990723"/>
                  </a:lnTo>
                  <a:lnTo>
                    <a:pt x="488827" y="984250"/>
                  </a:lnTo>
                  <a:close/>
                </a:path>
                <a:path w="489584" h="1028700">
                  <a:moveTo>
                    <a:pt x="299509" y="0"/>
                  </a:moveTo>
                  <a:lnTo>
                    <a:pt x="223309" y="38100"/>
                  </a:lnTo>
                  <a:lnTo>
                    <a:pt x="299509" y="76200"/>
                  </a:lnTo>
                  <a:lnTo>
                    <a:pt x="299509" y="44450"/>
                  </a:lnTo>
                  <a:lnTo>
                    <a:pt x="286809" y="44450"/>
                  </a:lnTo>
                  <a:lnTo>
                    <a:pt x="286809" y="31750"/>
                  </a:lnTo>
                  <a:lnTo>
                    <a:pt x="299509" y="31750"/>
                  </a:lnTo>
                  <a:lnTo>
                    <a:pt x="299509" y="0"/>
                  </a:lnTo>
                  <a:close/>
                </a:path>
                <a:path w="489584" h="1028700">
                  <a:moveTo>
                    <a:pt x="299509" y="31750"/>
                  </a:moveTo>
                  <a:lnTo>
                    <a:pt x="286809" y="31750"/>
                  </a:lnTo>
                  <a:lnTo>
                    <a:pt x="286809" y="44450"/>
                  </a:lnTo>
                  <a:lnTo>
                    <a:pt x="299509" y="44450"/>
                  </a:lnTo>
                  <a:lnTo>
                    <a:pt x="299509" y="31750"/>
                  </a:lnTo>
                  <a:close/>
                </a:path>
                <a:path w="489584" h="1028700">
                  <a:moveTo>
                    <a:pt x="470307" y="31750"/>
                  </a:moveTo>
                  <a:lnTo>
                    <a:pt x="299509" y="31750"/>
                  </a:lnTo>
                  <a:lnTo>
                    <a:pt x="299509" y="44450"/>
                  </a:lnTo>
                  <a:lnTo>
                    <a:pt x="457851" y="44450"/>
                  </a:lnTo>
                  <a:lnTo>
                    <a:pt x="457730" y="38223"/>
                  </a:lnTo>
                  <a:lnTo>
                    <a:pt x="470433" y="38223"/>
                  </a:lnTo>
                  <a:lnTo>
                    <a:pt x="470307" y="317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102350" y="4788639"/>
            <a:ext cx="1390650" cy="12827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mem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829923" y="5039464"/>
            <a:ext cx="850900" cy="1155700"/>
            <a:chOff x="10829923" y="5039464"/>
            <a:chExt cx="850900" cy="115570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3098" y="5042639"/>
              <a:ext cx="844552" cy="11493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833098" y="5042639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130844" y="4067912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90" dirty="0"/>
              <a:t> </a:t>
            </a:r>
            <a:r>
              <a:rPr dirty="0"/>
              <a:t>(File</a:t>
            </a:r>
            <a:r>
              <a:rPr spc="-285" dirty="0"/>
              <a:t> </a:t>
            </a:r>
            <a:r>
              <a:rPr dirty="0"/>
              <a:t>Allocation</a:t>
            </a:r>
            <a:r>
              <a:rPr spc="-85" dirty="0"/>
              <a:t> </a:t>
            </a:r>
            <a:r>
              <a:rPr spc="-65" dirty="0"/>
              <a:t>Table)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80948"/>
            <a:ext cx="5026025" cy="29730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collection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latin typeface="Dotum"/>
                <a:cs typeface="Dotum"/>
              </a:rPr>
              <a:t>FAT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65" dirty="0">
                <a:latin typeface="Dotum"/>
                <a:cs typeface="Dotum"/>
              </a:rPr>
              <a:t>1-</a:t>
            </a:r>
            <a:r>
              <a:rPr sz="2400" dirty="0">
                <a:latin typeface="Dotum"/>
                <a:cs typeface="Dotum"/>
              </a:rPr>
              <a:t>1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marR="505459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Number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root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of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marR="5080" indent="-228600">
              <a:lnSpc>
                <a:spcPts val="262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25" dirty="0">
                <a:latin typeface="Dotum"/>
                <a:cs typeface="Dotum"/>
              </a:rPr>
              <a:t>Grow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allocating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blocks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linking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them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spc="25" dirty="0">
                <a:latin typeface="Dotum"/>
                <a:cs typeface="Dotum"/>
              </a:rPr>
              <a:t>in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Dotum"/>
                <a:cs typeface="Dotum"/>
              </a:rPr>
              <a:t>Example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Create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file,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write,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write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13775" y="1579582"/>
            <a:ext cx="450850" cy="4305300"/>
            <a:chOff x="8613775" y="1579582"/>
            <a:chExt cx="450850" cy="4305300"/>
          </a:xfrm>
        </p:grpSpPr>
        <p:sp>
          <p:nvSpPr>
            <p:cNvPr id="6" name="object 6"/>
            <p:cNvSpPr/>
            <p:nvPr/>
          </p:nvSpPr>
          <p:spPr>
            <a:xfrm>
              <a:off x="8616950" y="223680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6950" y="223680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6950" y="1582757"/>
              <a:ext cx="444500" cy="4298950"/>
            </a:xfrm>
            <a:custGeom>
              <a:avLst/>
              <a:gdLst/>
              <a:ahLst/>
              <a:cxnLst/>
              <a:rect l="l" t="t" r="r" b="b"/>
              <a:pathLst>
                <a:path w="444500" h="4298950">
                  <a:moveTo>
                    <a:pt x="0" y="0"/>
                  </a:moveTo>
                  <a:lnTo>
                    <a:pt x="444500" y="0"/>
                  </a:lnTo>
                  <a:lnTo>
                    <a:pt x="444500" y="4298950"/>
                  </a:lnTo>
                  <a:lnTo>
                    <a:pt x="0" y="42989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715500" y="1573232"/>
          <a:ext cx="1403350" cy="4303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17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17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862970" y="1211282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0989" y="1211282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47706" y="552928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99545" y="1547832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68617" y="1528782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8943" y="5529282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1622" y="2195532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81210" y="2011382"/>
            <a:ext cx="1085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50175" y="2327981"/>
            <a:ext cx="421005" cy="103505"/>
          </a:xfrm>
          <a:custGeom>
            <a:avLst/>
            <a:gdLst/>
            <a:ahLst/>
            <a:cxnLst/>
            <a:rect l="l" t="t" r="r" b="b"/>
            <a:pathLst>
              <a:path w="421004" h="103505">
                <a:moveTo>
                  <a:pt x="331765" y="0"/>
                </a:moveTo>
                <a:lnTo>
                  <a:pt x="327878" y="1023"/>
                </a:lnTo>
                <a:lnTo>
                  <a:pt x="324344" y="7082"/>
                </a:lnTo>
                <a:lnTo>
                  <a:pt x="325367" y="10970"/>
                </a:lnTo>
                <a:lnTo>
                  <a:pt x="384308" y="45352"/>
                </a:lnTo>
                <a:lnTo>
                  <a:pt x="407797" y="45352"/>
                </a:lnTo>
                <a:lnTo>
                  <a:pt x="407797" y="58052"/>
                </a:lnTo>
                <a:lnTo>
                  <a:pt x="384307" y="58052"/>
                </a:lnTo>
                <a:lnTo>
                  <a:pt x="325367" y="92434"/>
                </a:lnTo>
                <a:lnTo>
                  <a:pt x="324344" y="96323"/>
                </a:lnTo>
                <a:lnTo>
                  <a:pt x="327878" y="102381"/>
                </a:lnTo>
                <a:lnTo>
                  <a:pt x="331765" y="103404"/>
                </a:lnTo>
                <a:lnTo>
                  <a:pt x="409512" y="58052"/>
                </a:lnTo>
                <a:lnTo>
                  <a:pt x="407797" y="58052"/>
                </a:lnTo>
                <a:lnTo>
                  <a:pt x="409514" y="58051"/>
                </a:lnTo>
                <a:lnTo>
                  <a:pt x="420397" y="51702"/>
                </a:lnTo>
                <a:lnTo>
                  <a:pt x="331765" y="0"/>
                </a:lnTo>
                <a:close/>
              </a:path>
              <a:path w="421004" h="103505">
                <a:moveTo>
                  <a:pt x="395193" y="51702"/>
                </a:moveTo>
                <a:lnTo>
                  <a:pt x="384307" y="58052"/>
                </a:lnTo>
                <a:lnTo>
                  <a:pt x="407797" y="58052"/>
                </a:lnTo>
                <a:lnTo>
                  <a:pt x="407797" y="57188"/>
                </a:lnTo>
                <a:lnTo>
                  <a:pt x="404596" y="57188"/>
                </a:lnTo>
                <a:lnTo>
                  <a:pt x="395193" y="51702"/>
                </a:lnTo>
                <a:close/>
              </a:path>
              <a:path w="421004" h="103505">
                <a:moveTo>
                  <a:pt x="0" y="45351"/>
                </a:moveTo>
                <a:lnTo>
                  <a:pt x="0" y="58051"/>
                </a:lnTo>
                <a:lnTo>
                  <a:pt x="384309" y="58051"/>
                </a:lnTo>
                <a:lnTo>
                  <a:pt x="395193" y="51702"/>
                </a:lnTo>
                <a:lnTo>
                  <a:pt x="384308" y="45352"/>
                </a:lnTo>
                <a:lnTo>
                  <a:pt x="0" y="45351"/>
                </a:lnTo>
                <a:close/>
              </a:path>
              <a:path w="421004" h="103505">
                <a:moveTo>
                  <a:pt x="404596" y="46217"/>
                </a:moveTo>
                <a:lnTo>
                  <a:pt x="395193" y="51702"/>
                </a:lnTo>
                <a:lnTo>
                  <a:pt x="404596" y="57188"/>
                </a:lnTo>
                <a:lnTo>
                  <a:pt x="404596" y="46217"/>
                </a:lnTo>
                <a:close/>
              </a:path>
              <a:path w="421004" h="103505">
                <a:moveTo>
                  <a:pt x="407797" y="46217"/>
                </a:moveTo>
                <a:lnTo>
                  <a:pt x="404596" y="46217"/>
                </a:lnTo>
                <a:lnTo>
                  <a:pt x="404596" y="57188"/>
                </a:lnTo>
                <a:lnTo>
                  <a:pt x="407797" y="57188"/>
                </a:lnTo>
                <a:lnTo>
                  <a:pt x="407797" y="46217"/>
                </a:lnTo>
                <a:close/>
              </a:path>
              <a:path w="421004" h="103505">
                <a:moveTo>
                  <a:pt x="384308" y="45352"/>
                </a:moveTo>
                <a:lnTo>
                  <a:pt x="395193" y="51702"/>
                </a:lnTo>
                <a:lnTo>
                  <a:pt x="404596" y="46217"/>
                </a:lnTo>
                <a:lnTo>
                  <a:pt x="407797" y="46217"/>
                </a:lnTo>
                <a:lnTo>
                  <a:pt x="407797" y="45352"/>
                </a:lnTo>
                <a:lnTo>
                  <a:pt x="384308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067259" y="1909782"/>
            <a:ext cx="1461135" cy="3219450"/>
            <a:chOff x="8067259" y="1909782"/>
            <a:chExt cx="1461135" cy="3219450"/>
          </a:xfrm>
        </p:grpSpPr>
        <p:sp>
          <p:nvSpPr>
            <p:cNvPr id="20" name="object 20"/>
            <p:cNvSpPr/>
            <p:nvPr/>
          </p:nvSpPr>
          <p:spPr>
            <a:xfrm>
              <a:off x="8616949" y="255430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16949" y="255430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80474" y="2259032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23299" y="480220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23299" y="480220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18574" y="2716232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50"/>
                  </a:moveTo>
                  <a:lnTo>
                    <a:pt x="170392" y="2216150"/>
                  </a:lnTo>
                  <a:lnTo>
                    <a:pt x="246592" y="2254250"/>
                  </a:lnTo>
                  <a:lnTo>
                    <a:pt x="246592" y="2222500"/>
                  </a:lnTo>
                  <a:lnTo>
                    <a:pt x="233892" y="2222500"/>
                  </a:lnTo>
                  <a:lnTo>
                    <a:pt x="233892" y="2209800"/>
                  </a:lnTo>
                  <a:lnTo>
                    <a:pt x="246592" y="2209800"/>
                  </a:lnTo>
                  <a:lnTo>
                    <a:pt x="246592" y="2178050"/>
                  </a:lnTo>
                  <a:close/>
                </a:path>
                <a:path w="362584" h="2254250">
                  <a:moveTo>
                    <a:pt x="246592" y="2209800"/>
                  </a:moveTo>
                  <a:lnTo>
                    <a:pt x="233892" y="2209800"/>
                  </a:lnTo>
                  <a:lnTo>
                    <a:pt x="233892" y="2222500"/>
                  </a:lnTo>
                  <a:lnTo>
                    <a:pt x="246592" y="2222500"/>
                  </a:lnTo>
                  <a:lnTo>
                    <a:pt x="246592" y="2209800"/>
                  </a:lnTo>
                  <a:close/>
                </a:path>
                <a:path w="362584" h="2254250">
                  <a:moveTo>
                    <a:pt x="336060" y="2209800"/>
                  </a:moveTo>
                  <a:lnTo>
                    <a:pt x="246592" y="2209800"/>
                  </a:lnTo>
                  <a:lnTo>
                    <a:pt x="246592" y="2222500"/>
                  </a:lnTo>
                  <a:lnTo>
                    <a:pt x="348682" y="2222500"/>
                  </a:lnTo>
                  <a:lnTo>
                    <a:pt x="348721" y="2216111"/>
                  </a:lnTo>
                  <a:lnTo>
                    <a:pt x="336021" y="2216111"/>
                  </a:lnTo>
                  <a:lnTo>
                    <a:pt x="336060" y="2209800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1"/>
                  </a:lnTo>
                  <a:lnTo>
                    <a:pt x="342371" y="2209800"/>
                  </a:lnTo>
                  <a:lnTo>
                    <a:pt x="348759" y="2209800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800"/>
                  </a:moveTo>
                  <a:lnTo>
                    <a:pt x="342371" y="2209800"/>
                  </a:lnTo>
                  <a:lnTo>
                    <a:pt x="336021" y="2216111"/>
                  </a:lnTo>
                  <a:lnTo>
                    <a:pt x="348721" y="2216111"/>
                  </a:lnTo>
                  <a:lnTo>
                    <a:pt x="348759" y="2209800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9649" y="1912957"/>
              <a:ext cx="444500" cy="3238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629649" y="191295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3299" y="3824307"/>
              <a:ext cx="444500" cy="3238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23299" y="382430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074" y="3884632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6949" y="4148157"/>
              <a:ext cx="444500" cy="3238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16949" y="414815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93174" y="3046432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300"/>
                  </a:moveTo>
                  <a:lnTo>
                    <a:pt x="0" y="1295400"/>
                  </a:lnTo>
                  <a:lnTo>
                    <a:pt x="38100" y="1333500"/>
                  </a:lnTo>
                  <a:lnTo>
                    <a:pt x="69850" y="1301750"/>
                  </a:lnTo>
                  <a:lnTo>
                    <a:pt x="38100" y="1301750"/>
                  </a:lnTo>
                  <a:lnTo>
                    <a:pt x="38100" y="1289050"/>
                  </a:lnTo>
                  <a:lnTo>
                    <a:pt x="69850" y="1289050"/>
                  </a:lnTo>
                  <a:lnTo>
                    <a:pt x="38100" y="1257300"/>
                  </a:lnTo>
                  <a:close/>
                </a:path>
                <a:path w="603884" h="1333500">
                  <a:moveTo>
                    <a:pt x="69850" y="1289050"/>
                  </a:moveTo>
                  <a:lnTo>
                    <a:pt x="38100" y="1289050"/>
                  </a:lnTo>
                  <a:lnTo>
                    <a:pt x="38100" y="1301750"/>
                  </a:lnTo>
                  <a:lnTo>
                    <a:pt x="69850" y="1301750"/>
                  </a:lnTo>
                  <a:lnTo>
                    <a:pt x="76200" y="1295400"/>
                  </a:lnTo>
                  <a:lnTo>
                    <a:pt x="69850" y="1289050"/>
                  </a:lnTo>
                  <a:close/>
                </a:path>
                <a:path w="603884" h="1333500">
                  <a:moveTo>
                    <a:pt x="577311" y="1289050"/>
                  </a:moveTo>
                  <a:lnTo>
                    <a:pt x="69850" y="1289050"/>
                  </a:lnTo>
                  <a:lnTo>
                    <a:pt x="76200" y="1295400"/>
                  </a:lnTo>
                  <a:lnTo>
                    <a:pt x="69850" y="1301750"/>
                  </a:lnTo>
                  <a:lnTo>
                    <a:pt x="589879" y="1301750"/>
                  </a:lnTo>
                  <a:lnTo>
                    <a:pt x="589947" y="1295332"/>
                  </a:lnTo>
                  <a:lnTo>
                    <a:pt x="577245" y="1295332"/>
                  </a:lnTo>
                  <a:lnTo>
                    <a:pt x="577311" y="1289050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2"/>
                  </a:lnTo>
                  <a:lnTo>
                    <a:pt x="583595" y="1289050"/>
                  </a:lnTo>
                  <a:lnTo>
                    <a:pt x="590013" y="1289050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50"/>
                  </a:moveTo>
                  <a:lnTo>
                    <a:pt x="583595" y="1289050"/>
                  </a:lnTo>
                  <a:lnTo>
                    <a:pt x="577245" y="1295332"/>
                  </a:lnTo>
                  <a:lnTo>
                    <a:pt x="589947" y="1295332"/>
                  </a:lnTo>
                  <a:lnTo>
                    <a:pt x="590013" y="1289050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6949" y="2890857"/>
              <a:ext cx="444500" cy="3238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616949" y="2890857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18574" y="1954232"/>
              <a:ext cx="610235" cy="1073150"/>
            </a:xfrm>
            <a:custGeom>
              <a:avLst/>
              <a:gdLst/>
              <a:ahLst/>
              <a:cxnLst/>
              <a:rect l="l" t="t" r="r" b="b"/>
              <a:pathLst>
                <a:path w="610234" h="1073150">
                  <a:moveTo>
                    <a:pt x="38100" y="996950"/>
                  </a:moveTo>
                  <a:lnTo>
                    <a:pt x="0" y="1035050"/>
                  </a:lnTo>
                  <a:lnTo>
                    <a:pt x="38100" y="1073150"/>
                  </a:lnTo>
                  <a:lnTo>
                    <a:pt x="69850" y="1041400"/>
                  </a:lnTo>
                  <a:lnTo>
                    <a:pt x="38100" y="1041400"/>
                  </a:lnTo>
                  <a:lnTo>
                    <a:pt x="38100" y="1028700"/>
                  </a:lnTo>
                  <a:lnTo>
                    <a:pt x="69850" y="1028700"/>
                  </a:lnTo>
                  <a:lnTo>
                    <a:pt x="38100" y="996950"/>
                  </a:lnTo>
                  <a:close/>
                </a:path>
                <a:path w="610234" h="1073150">
                  <a:moveTo>
                    <a:pt x="69850" y="1028700"/>
                  </a:moveTo>
                  <a:lnTo>
                    <a:pt x="38100" y="1028700"/>
                  </a:lnTo>
                  <a:lnTo>
                    <a:pt x="38100" y="1041400"/>
                  </a:lnTo>
                  <a:lnTo>
                    <a:pt x="69850" y="1041400"/>
                  </a:lnTo>
                  <a:lnTo>
                    <a:pt x="76200" y="1035050"/>
                  </a:lnTo>
                  <a:lnTo>
                    <a:pt x="69850" y="1028700"/>
                  </a:lnTo>
                  <a:close/>
                </a:path>
                <a:path w="610234" h="1073150">
                  <a:moveTo>
                    <a:pt x="583530" y="1028700"/>
                  </a:moveTo>
                  <a:lnTo>
                    <a:pt x="69850" y="1028700"/>
                  </a:lnTo>
                  <a:lnTo>
                    <a:pt x="76200" y="1035050"/>
                  </a:lnTo>
                  <a:lnTo>
                    <a:pt x="69850" y="1041400"/>
                  </a:lnTo>
                  <a:lnTo>
                    <a:pt x="596059" y="1041400"/>
                  </a:lnTo>
                  <a:lnTo>
                    <a:pt x="596146" y="1034964"/>
                  </a:lnTo>
                  <a:lnTo>
                    <a:pt x="583445" y="1034964"/>
                  </a:lnTo>
                  <a:lnTo>
                    <a:pt x="583530" y="1028700"/>
                  </a:lnTo>
                  <a:close/>
                </a:path>
                <a:path w="610234" h="1073150">
                  <a:moveTo>
                    <a:pt x="596900" y="38014"/>
                  </a:moveTo>
                  <a:lnTo>
                    <a:pt x="583445" y="1034964"/>
                  </a:lnTo>
                  <a:lnTo>
                    <a:pt x="589794" y="1028700"/>
                  </a:lnTo>
                  <a:lnTo>
                    <a:pt x="596230" y="1028700"/>
                  </a:lnTo>
                  <a:lnTo>
                    <a:pt x="609514" y="44450"/>
                  </a:lnTo>
                  <a:lnTo>
                    <a:pt x="603250" y="44450"/>
                  </a:lnTo>
                  <a:lnTo>
                    <a:pt x="596900" y="38014"/>
                  </a:lnTo>
                  <a:close/>
                </a:path>
                <a:path w="610234" h="1073150">
                  <a:moveTo>
                    <a:pt x="596230" y="1028700"/>
                  </a:moveTo>
                  <a:lnTo>
                    <a:pt x="589794" y="1028700"/>
                  </a:lnTo>
                  <a:lnTo>
                    <a:pt x="583445" y="1034964"/>
                  </a:lnTo>
                  <a:lnTo>
                    <a:pt x="596146" y="1034964"/>
                  </a:lnTo>
                  <a:lnTo>
                    <a:pt x="596230" y="1028700"/>
                  </a:lnTo>
                  <a:close/>
                </a:path>
                <a:path w="610234" h="1073150">
                  <a:moveTo>
                    <a:pt x="248859" y="0"/>
                  </a:moveTo>
                  <a:lnTo>
                    <a:pt x="172659" y="38100"/>
                  </a:lnTo>
                  <a:lnTo>
                    <a:pt x="248859" y="76200"/>
                  </a:lnTo>
                  <a:lnTo>
                    <a:pt x="248859" y="44450"/>
                  </a:lnTo>
                  <a:lnTo>
                    <a:pt x="236159" y="44450"/>
                  </a:lnTo>
                  <a:lnTo>
                    <a:pt x="236159" y="31750"/>
                  </a:lnTo>
                  <a:lnTo>
                    <a:pt x="248859" y="31750"/>
                  </a:lnTo>
                  <a:lnTo>
                    <a:pt x="248859" y="0"/>
                  </a:lnTo>
                  <a:close/>
                </a:path>
                <a:path w="610234" h="1073150">
                  <a:moveTo>
                    <a:pt x="248859" y="31750"/>
                  </a:moveTo>
                  <a:lnTo>
                    <a:pt x="236159" y="31750"/>
                  </a:lnTo>
                  <a:lnTo>
                    <a:pt x="236159" y="44450"/>
                  </a:lnTo>
                  <a:lnTo>
                    <a:pt x="248859" y="44450"/>
                  </a:lnTo>
                  <a:lnTo>
                    <a:pt x="248859" y="31750"/>
                  </a:lnTo>
                  <a:close/>
                </a:path>
                <a:path w="610234" h="1073150">
                  <a:moveTo>
                    <a:pt x="609686" y="31750"/>
                  </a:moveTo>
                  <a:lnTo>
                    <a:pt x="248859" y="31750"/>
                  </a:lnTo>
                  <a:lnTo>
                    <a:pt x="248859" y="44450"/>
                  </a:lnTo>
                  <a:lnTo>
                    <a:pt x="596813" y="44450"/>
                  </a:lnTo>
                  <a:lnTo>
                    <a:pt x="596900" y="38014"/>
                  </a:lnTo>
                  <a:lnTo>
                    <a:pt x="609601" y="38014"/>
                  </a:lnTo>
                  <a:lnTo>
                    <a:pt x="609686" y="31750"/>
                  </a:lnTo>
                  <a:close/>
                </a:path>
                <a:path w="610234" h="1073150">
                  <a:moveTo>
                    <a:pt x="609601" y="38014"/>
                  </a:moveTo>
                  <a:lnTo>
                    <a:pt x="596900" y="38014"/>
                  </a:lnTo>
                  <a:lnTo>
                    <a:pt x="603250" y="44450"/>
                  </a:lnTo>
                  <a:lnTo>
                    <a:pt x="609514" y="44450"/>
                  </a:lnTo>
                  <a:lnTo>
                    <a:pt x="609601" y="3801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67259" y="4264291"/>
              <a:ext cx="542925" cy="103505"/>
            </a:xfrm>
            <a:custGeom>
              <a:avLst/>
              <a:gdLst/>
              <a:ahLst/>
              <a:cxnLst/>
              <a:rect l="l" t="t" r="r" b="b"/>
              <a:pathLst>
                <a:path w="542925" h="103504">
                  <a:moveTo>
                    <a:pt x="531440" y="40278"/>
                  </a:moveTo>
                  <a:lnTo>
                    <a:pt x="529501" y="40278"/>
                  </a:lnTo>
                  <a:lnTo>
                    <a:pt x="530331" y="52950"/>
                  </a:lnTo>
                  <a:lnTo>
                    <a:pt x="506894" y="54487"/>
                  </a:lnTo>
                  <a:lnTo>
                    <a:pt x="450330" y="92655"/>
                  </a:lnTo>
                  <a:lnTo>
                    <a:pt x="449564" y="96602"/>
                  </a:lnTo>
                  <a:lnTo>
                    <a:pt x="453487" y="102416"/>
                  </a:lnTo>
                  <a:lnTo>
                    <a:pt x="457434" y="103182"/>
                  </a:lnTo>
                  <a:lnTo>
                    <a:pt x="542491" y="45788"/>
                  </a:lnTo>
                  <a:lnTo>
                    <a:pt x="531440" y="40278"/>
                  </a:lnTo>
                  <a:close/>
                </a:path>
                <a:path w="542925" h="103504">
                  <a:moveTo>
                    <a:pt x="506062" y="41815"/>
                  </a:moveTo>
                  <a:lnTo>
                    <a:pt x="0" y="75017"/>
                  </a:lnTo>
                  <a:lnTo>
                    <a:pt x="830" y="87690"/>
                  </a:lnTo>
                  <a:lnTo>
                    <a:pt x="506894" y="54487"/>
                  </a:lnTo>
                  <a:lnTo>
                    <a:pt x="517340" y="47439"/>
                  </a:lnTo>
                  <a:lnTo>
                    <a:pt x="506062" y="41815"/>
                  </a:lnTo>
                  <a:close/>
                </a:path>
                <a:path w="542925" h="103504">
                  <a:moveTo>
                    <a:pt x="517340" y="47439"/>
                  </a:moveTo>
                  <a:lnTo>
                    <a:pt x="506894" y="54487"/>
                  </a:lnTo>
                  <a:lnTo>
                    <a:pt x="530331" y="52950"/>
                  </a:lnTo>
                  <a:lnTo>
                    <a:pt x="530288" y="52297"/>
                  </a:lnTo>
                  <a:lnTo>
                    <a:pt x="527083" y="52297"/>
                  </a:lnTo>
                  <a:lnTo>
                    <a:pt x="517340" y="47439"/>
                  </a:lnTo>
                  <a:close/>
                </a:path>
                <a:path w="542925" h="103504">
                  <a:moveTo>
                    <a:pt x="526364" y="41349"/>
                  </a:moveTo>
                  <a:lnTo>
                    <a:pt x="517340" y="47439"/>
                  </a:lnTo>
                  <a:lnTo>
                    <a:pt x="527083" y="52297"/>
                  </a:lnTo>
                  <a:lnTo>
                    <a:pt x="526364" y="41349"/>
                  </a:lnTo>
                  <a:close/>
                </a:path>
                <a:path w="542925" h="103504">
                  <a:moveTo>
                    <a:pt x="529571" y="41349"/>
                  </a:moveTo>
                  <a:lnTo>
                    <a:pt x="526364" y="41349"/>
                  </a:lnTo>
                  <a:lnTo>
                    <a:pt x="527083" y="52297"/>
                  </a:lnTo>
                  <a:lnTo>
                    <a:pt x="530288" y="52297"/>
                  </a:lnTo>
                  <a:lnTo>
                    <a:pt x="529571" y="41349"/>
                  </a:lnTo>
                  <a:close/>
                </a:path>
                <a:path w="542925" h="103504">
                  <a:moveTo>
                    <a:pt x="529501" y="40278"/>
                  </a:moveTo>
                  <a:lnTo>
                    <a:pt x="506062" y="41815"/>
                  </a:lnTo>
                  <a:lnTo>
                    <a:pt x="517340" y="47439"/>
                  </a:lnTo>
                  <a:lnTo>
                    <a:pt x="526364" y="41349"/>
                  </a:lnTo>
                  <a:lnTo>
                    <a:pt x="529571" y="41349"/>
                  </a:lnTo>
                  <a:lnTo>
                    <a:pt x="529501" y="40278"/>
                  </a:lnTo>
                  <a:close/>
                </a:path>
                <a:path w="542925" h="103504">
                  <a:moveTo>
                    <a:pt x="450664" y="0"/>
                  </a:moveTo>
                  <a:lnTo>
                    <a:pt x="446852" y="1276"/>
                  </a:lnTo>
                  <a:lnTo>
                    <a:pt x="443721" y="7552"/>
                  </a:lnTo>
                  <a:lnTo>
                    <a:pt x="444997" y="11366"/>
                  </a:lnTo>
                  <a:lnTo>
                    <a:pt x="506062" y="41815"/>
                  </a:lnTo>
                  <a:lnTo>
                    <a:pt x="529501" y="40278"/>
                  </a:lnTo>
                  <a:lnTo>
                    <a:pt x="531440" y="40278"/>
                  </a:lnTo>
                  <a:lnTo>
                    <a:pt x="45066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04249" y="3830657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45085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50850" y="323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04249" y="3830657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0" y="0"/>
                  </a:moveTo>
                  <a:lnTo>
                    <a:pt x="450850" y="0"/>
                  </a:lnTo>
                  <a:lnTo>
                    <a:pt x="4508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55074" y="4024332"/>
              <a:ext cx="489584" cy="1028700"/>
            </a:xfrm>
            <a:custGeom>
              <a:avLst/>
              <a:gdLst/>
              <a:ahLst/>
              <a:cxnLst/>
              <a:rect l="l" t="t" r="r" b="b"/>
              <a:pathLst>
                <a:path w="489584" h="1028700">
                  <a:moveTo>
                    <a:pt x="38100" y="952500"/>
                  </a:moveTo>
                  <a:lnTo>
                    <a:pt x="23269" y="955494"/>
                  </a:lnTo>
                  <a:lnTo>
                    <a:pt x="11159" y="963659"/>
                  </a:lnTo>
                  <a:lnTo>
                    <a:pt x="2994" y="975769"/>
                  </a:lnTo>
                  <a:lnTo>
                    <a:pt x="0" y="990600"/>
                  </a:lnTo>
                  <a:lnTo>
                    <a:pt x="2994" y="1005429"/>
                  </a:lnTo>
                  <a:lnTo>
                    <a:pt x="11159" y="1017540"/>
                  </a:lnTo>
                  <a:lnTo>
                    <a:pt x="23269" y="1025705"/>
                  </a:lnTo>
                  <a:lnTo>
                    <a:pt x="38100" y="1028700"/>
                  </a:lnTo>
                  <a:lnTo>
                    <a:pt x="52930" y="1025705"/>
                  </a:lnTo>
                  <a:lnTo>
                    <a:pt x="65040" y="1017540"/>
                  </a:lnTo>
                  <a:lnTo>
                    <a:pt x="73205" y="1005429"/>
                  </a:lnTo>
                  <a:lnTo>
                    <a:pt x="74918" y="996950"/>
                  </a:lnTo>
                  <a:lnTo>
                    <a:pt x="38100" y="996950"/>
                  </a:lnTo>
                  <a:lnTo>
                    <a:pt x="38100" y="984250"/>
                  </a:lnTo>
                  <a:lnTo>
                    <a:pt x="74918" y="984250"/>
                  </a:lnTo>
                  <a:lnTo>
                    <a:pt x="73205" y="975769"/>
                  </a:lnTo>
                  <a:lnTo>
                    <a:pt x="65040" y="963659"/>
                  </a:lnTo>
                  <a:lnTo>
                    <a:pt x="52930" y="955494"/>
                  </a:lnTo>
                  <a:lnTo>
                    <a:pt x="38100" y="952500"/>
                  </a:lnTo>
                  <a:close/>
                </a:path>
                <a:path w="489584" h="1028700">
                  <a:moveTo>
                    <a:pt x="74918" y="984250"/>
                  </a:moveTo>
                  <a:lnTo>
                    <a:pt x="38100" y="984250"/>
                  </a:lnTo>
                  <a:lnTo>
                    <a:pt x="38100" y="996950"/>
                  </a:lnTo>
                  <a:lnTo>
                    <a:pt x="74918" y="996950"/>
                  </a:lnTo>
                  <a:lnTo>
                    <a:pt x="76200" y="990600"/>
                  </a:lnTo>
                  <a:lnTo>
                    <a:pt x="74918" y="984250"/>
                  </a:lnTo>
                  <a:close/>
                </a:path>
                <a:path w="489584" h="1028700">
                  <a:moveTo>
                    <a:pt x="476125" y="984250"/>
                  </a:moveTo>
                  <a:lnTo>
                    <a:pt x="74918" y="984250"/>
                  </a:lnTo>
                  <a:lnTo>
                    <a:pt x="76200" y="990600"/>
                  </a:lnTo>
                  <a:lnTo>
                    <a:pt x="74918" y="996950"/>
                  </a:lnTo>
                  <a:lnTo>
                    <a:pt x="489074" y="996950"/>
                  </a:lnTo>
                  <a:lnTo>
                    <a:pt x="488953" y="990723"/>
                  </a:lnTo>
                  <a:lnTo>
                    <a:pt x="476251" y="990723"/>
                  </a:lnTo>
                  <a:lnTo>
                    <a:pt x="476125" y="984250"/>
                  </a:lnTo>
                  <a:close/>
                </a:path>
                <a:path w="489584" h="1028700">
                  <a:moveTo>
                    <a:pt x="470433" y="38223"/>
                  </a:moveTo>
                  <a:lnTo>
                    <a:pt x="457730" y="38223"/>
                  </a:lnTo>
                  <a:lnTo>
                    <a:pt x="464079" y="44450"/>
                  </a:lnTo>
                  <a:lnTo>
                    <a:pt x="457851" y="44450"/>
                  </a:lnTo>
                  <a:lnTo>
                    <a:pt x="476251" y="990723"/>
                  </a:lnTo>
                  <a:lnTo>
                    <a:pt x="482600" y="984250"/>
                  </a:lnTo>
                  <a:lnTo>
                    <a:pt x="488827" y="984250"/>
                  </a:lnTo>
                  <a:lnTo>
                    <a:pt x="470554" y="44450"/>
                  </a:lnTo>
                  <a:lnTo>
                    <a:pt x="464079" y="44450"/>
                  </a:lnTo>
                  <a:lnTo>
                    <a:pt x="457730" y="38223"/>
                  </a:lnTo>
                  <a:lnTo>
                    <a:pt x="470433" y="38223"/>
                  </a:lnTo>
                  <a:close/>
                </a:path>
                <a:path w="489584" h="1028700">
                  <a:moveTo>
                    <a:pt x="488827" y="984250"/>
                  </a:moveTo>
                  <a:lnTo>
                    <a:pt x="482600" y="984250"/>
                  </a:lnTo>
                  <a:lnTo>
                    <a:pt x="476251" y="990723"/>
                  </a:lnTo>
                  <a:lnTo>
                    <a:pt x="488953" y="990723"/>
                  </a:lnTo>
                  <a:lnTo>
                    <a:pt x="488827" y="984250"/>
                  </a:lnTo>
                  <a:close/>
                </a:path>
                <a:path w="489584" h="1028700">
                  <a:moveTo>
                    <a:pt x="299509" y="0"/>
                  </a:moveTo>
                  <a:lnTo>
                    <a:pt x="223309" y="38100"/>
                  </a:lnTo>
                  <a:lnTo>
                    <a:pt x="299509" y="76200"/>
                  </a:lnTo>
                  <a:lnTo>
                    <a:pt x="299509" y="44450"/>
                  </a:lnTo>
                  <a:lnTo>
                    <a:pt x="286809" y="44450"/>
                  </a:lnTo>
                  <a:lnTo>
                    <a:pt x="286809" y="31750"/>
                  </a:lnTo>
                  <a:lnTo>
                    <a:pt x="299509" y="31750"/>
                  </a:lnTo>
                  <a:lnTo>
                    <a:pt x="299509" y="0"/>
                  </a:lnTo>
                  <a:close/>
                </a:path>
                <a:path w="489584" h="1028700">
                  <a:moveTo>
                    <a:pt x="299509" y="31750"/>
                  </a:moveTo>
                  <a:lnTo>
                    <a:pt x="286809" y="31750"/>
                  </a:lnTo>
                  <a:lnTo>
                    <a:pt x="286809" y="44450"/>
                  </a:lnTo>
                  <a:lnTo>
                    <a:pt x="299509" y="44450"/>
                  </a:lnTo>
                  <a:lnTo>
                    <a:pt x="299509" y="31750"/>
                  </a:lnTo>
                  <a:close/>
                </a:path>
                <a:path w="489584" h="1028700">
                  <a:moveTo>
                    <a:pt x="470307" y="31750"/>
                  </a:moveTo>
                  <a:lnTo>
                    <a:pt x="299509" y="31750"/>
                  </a:lnTo>
                  <a:lnTo>
                    <a:pt x="299509" y="44450"/>
                  </a:lnTo>
                  <a:lnTo>
                    <a:pt x="457851" y="44450"/>
                  </a:lnTo>
                  <a:lnTo>
                    <a:pt x="457730" y="38223"/>
                  </a:lnTo>
                  <a:lnTo>
                    <a:pt x="470433" y="38223"/>
                  </a:lnTo>
                  <a:lnTo>
                    <a:pt x="470307" y="317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546850" y="4872057"/>
            <a:ext cx="1390650" cy="12827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800" spc="-25" dirty="0">
                <a:latin typeface="Times New Roman"/>
                <a:cs typeface="Times New Roman"/>
              </a:rPr>
              <a:t>mem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274423" y="5122882"/>
            <a:ext cx="850900" cy="1155700"/>
            <a:chOff x="11274423" y="5122882"/>
            <a:chExt cx="850900" cy="115570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7598" y="5126057"/>
              <a:ext cx="844552" cy="11493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277598" y="5126057"/>
              <a:ext cx="844550" cy="1149350"/>
            </a:xfrm>
            <a:custGeom>
              <a:avLst/>
              <a:gdLst/>
              <a:ahLst/>
              <a:cxnLst/>
              <a:rect l="l" t="t" r="r" b="b"/>
              <a:pathLst>
                <a:path w="844550" h="1149350">
                  <a:moveTo>
                    <a:pt x="844551" y="105568"/>
                  </a:moveTo>
                  <a:lnTo>
                    <a:pt x="823023" y="138935"/>
                  </a:lnTo>
                  <a:lnTo>
                    <a:pt x="763076" y="167915"/>
                  </a:lnTo>
                  <a:lnTo>
                    <a:pt x="720869" y="180216"/>
                  </a:lnTo>
                  <a:lnTo>
                    <a:pt x="671666" y="190767"/>
                  </a:lnTo>
                  <a:lnTo>
                    <a:pt x="616335" y="199353"/>
                  </a:lnTo>
                  <a:lnTo>
                    <a:pt x="555747" y="205754"/>
                  </a:lnTo>
                  <a:lnTo>
                    <a:pt x="490770" y="209754"/>
                  </a:lnTo>
                  <a:lnTo>
                    <a:pt x="422275" y="211136"/>
                  </a:lnTo>
                  <a:lnTo>
                    <a:pt x="353780" y="209754"/>
                  </a:lnTo>
                  <a:lnTo>
                    <a:pt x="288803" y="205754"/>
                  </a:lnTo>
                  <a:lnTo>
                    <a:pt x="228215" y="199353"/>
                  </a:lnTo>
                  <a:lnTo>
                    <a:pt x="172885" y="190767"/>
                  </a:lnTo>
                  <a:lnTo>
                    <a:pt x="123681" y="180216"/>
                  </a:lnTo>
                  <a:lnTo>
                    <a:pt x="81474" y="167915"/>
                  </a:lnTo>
                  <a:lnTo>
                    <a:pt x="21527" y="138935"/>
                  </a:lnTo>
                  <a:lnTo>
                    <a:pt x="0" y="105568"/>
                  </a:lnTo>
                  <a:lnTo>
                    <a:pt x="5526" y="88444"/>
                  </a:lnTo>
                  <a:lnTo>
                    <a:pt x="47133" y="57053"/>
                  </a:lnTo>
                  <a:lnTo>
                    <a:pt x="123681" y="30920"/>
                  </a:lnTo>
                  <a:lnTo>
                    <a:pt x="172885" y="20368"/>
                  </a:lnTo>
                  <a:lnTo>
                    <a:pt x="228215" y="11783"/>
                  </a:lnTo>
                  <a:lnTo>
                    <a:pt x="288803" y="5381"/>
                  </a:lnTo>
                  <a:lnTo>
                    <a:pt x="353780" y="1381"/>
                  </a:lnTo>
                  <a:lnTo>
                    <a:pt x="422275" y="0"/>
                  </a:lnTo>
                  <a:lnTo>
                    <a:pt x="490770" y="1381"/>
                  </a:lnTo>
                  <a:lnTo>
                    <a:pt x="555747" y="5381"/>
                  </a:lnTo>
                  <a:lnTo>
                    <a:pt x="616335" y="11783"/>
                  </a:lnTo>
                  <a:lnTo>
                    <a:pt x="671666" y="20368"/>
                  </a:lnTo>
                  <a:lnTo>
                    <a:pt x="720869" y="30920"/>
                  </a:lnTo>
                  <a:lnTo>
                    <a:pt x="763076" y="43221"/>
                  </a:lnTo>
                  <a:lnTo>
                    <a:pt x="823023" y="72200"/>
                  </a:lnTo>
                  <a:lnTo>
                    <a:pt x="844551" y="105568"/>
                  </a:lnTo>
                  <a:lnTo>
                    <a:pt x="844551" y="1043782"/>
                  </a:lnTo>
                  <a:lnTo>
                    <a:pt x="823023" y="1077149"/>
                  </a:lnTo>
                  <a:lnTo>
                    <a:pt x="763076" y="1106128"/>
                  </a:lnTo>
                  <a:lnTo>
                    <a:pt x="720869" y="1118429"/>
                  </a:lnTo>
                  <a:lnTo>
                    <a:pt x="671666" y="1128981"/>
                  </a:lnTo>
                  <a:lnTo>
                    <a:pt x="616335" y="1137566"/>
                  </a:lnTo>
                  <a:lnTo>
                    <a:pt x="555747" y="1143968"/>
                  </a:lnTo>
                  <a:lnTo>
                    <a:pt x="490770" y="1147968"/>
                  </a:lnTo>
                  <a:lnTo>
                    <a:pt x="422275" y="1149350"/>
                  </a:lnTo>
                  <a:lnTo>
                    <a:pt x="353780" y="1147968"/>
                  </a:lnTo>
                  <a:lnTo>
                    <a:pt x="288803" y="1143968"/>
                  </a:lnTo>
                  <a:lnTo>
                    <a:pt x="228215" y="1137566"/>
                  </a:lnTo>
                  <a:lnTo>
                    <a:pt x="172885" y="1128981"/>
                  </a:lnTo>
                  <a:lnTo>
                    <a:pt x="123681" y="1118429"/>
                  </a:lnTo>
                  <a:lnTo>
                    <a:pt x="81474" y="1106128"/>
                  </a:lnTo>
                  <a:lnTo>
                    <a:pt x="21527" y="1077149"/>
                  </a:lnTo>
                  <a:lnTo>
                    <a:pt x="0" y="1043782"/>
                  </a:lnTo>
                  <a:lnTo>
                    <a:pt x="1" y="105568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575345" y="4151332"/>
            <a:ext cx="38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96699" y="3675082"/>
            <a:ext cx="130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68249" y="2005003"/>
            <a:ext cx="2096770" cy="2477135"/>
            <a:chOff x="6968249" y="2005003"/>
            <a:chExt cx="2096770" cy="2477135"/>
          </a:xfrm>
        </p:grpSpPr>
        <p:sp>
          <p:nvSpPr>
            <p:cNvPr id="48" name="object 48"/>
            <p:cNvSpPr/>
            <p:nvPr/>
          </p:nvSpPr>
          <p:spPr>
            <a:xfrm>
              <a:off x="6968249" y="2005012"/>
              <a:ext cx="1711325" cy="2340610"/>
            </a:xfrm>
            <a:custGeom>
              <a:avLst/>
              <a:gdLst/>
              <a:ahLst/>
              <a:cxnLst/>
              <a:rect l="l" t="t" r="r" b="b"/>
              <a:pathLst>
                <a:path w="1711325" h="2340610">
                  <a:moveTo>
                    <a:pt x="1711248" y="98501"/>
                  </a:moveTo>
                  <a:lnTo>
                    <a:pt x="1685645" y="10693"/>
                  </a:lnTo>
                  <a:lnTo>
                    <a:pt x="1682521" y="0"/>
                  </a:lnTo>
                  <a:lnTo>
                    <a:pt x="1610918" y="73482"/>
                  </a:lnTo>
                  <a:lnTo>
                    <a:pt x="1610969" y="77508"/>
                  </a:lnTo>
                  <a:lnTo>
                    <a:pt x="1615998" y="82397"/>
                  </a:lnTo>
                  <a:lnTo>
                    <a:pt x="1620012" y="82346"/>
                  </a:lnTo>
                  <a:lnTo>
                    <a:pt x="1667637" y="33477"/>
                  </a:lnTo>
                  <a:lnTo>
                    <a:pt x="1130096" y="2189175"/>
                  </a:lnTo>
                  <a:lnTo>
                    <a:pt x="1739" y="2032088"/>
                  </a:lnTo>
                  <a:lnTo>
                    <a:pt x="0" y="2044661"/>
                  </a:lnTo>
                  <a:lnTo>
                    <a:pt x="1127010" y="2201570"/>
                  </a:lnTo>
                  <a:lnTo>
                    <a:pt x="1093254" y="2336939"/>
                  </a:lnTo>
                  <a:lnTo>
                    <a:pt x="1105585" y="2340013"/>
                  </a:lnTo>
                  <a:lnTo>
                    <a:pt x="1139659" y="2203335"/>
                  </a:lnTo>
                  <a:lnTo>
                    <a:pt x="1600238" y="2267445"/>
                  </a:lnTo>
                  <a:lnTo>
                    <a:pt x="1537119" y="2293366"/>
                  </a:lnTo>
                  <a:lnTo>
                    <a:pt x="1535569" y="2297074"/>
                  </a:lnTo>
                  <a:lnTo>
                    <a:pt x="1538236" y="2303564"/>
                  </a:lnTo>
                  <a:lnTo>
                    <a:pt x="1541945" y="2305113"/>
                  </a:lnTo>
                  <a:lnTo>
                    <a:pt x="1625777" y="2270683"/>
                  </a:lnTo>
                  <a:lnTo>
                    <a:pt x="1636852" y="2266124"/>
                  </a:lnTo>
                  <a:lnTo>
                    <a:pt x="1556207" y="2202700"/>
                  </a:lnTo>
                  <a:lnTo>
                    <a:pt x="1552206" y="2203170"/>
                  </a:lnTo>
                  <a:lnTo>
                    <a:pt x="1547876" y="2208682"/>
                  </a:lnTo>
                  <a:lnTo>
                    <a:pt x="1548345" y="2212683"/>
                  </a:lnTo>
                  <a:lnTo>
                    <a:pt x="1601990" y="2254859"/>
                  </a:lnTo>
                  <a:lnTo>
                    <a:pt x="1142758" y="2190940"/>
                  </a:lnTo>
                  <a:lnTo>
                    <a:pt x="1679956" y="36550"/>
                  </a:lnTo>
                  <a:lnTo>
                    <a:pt x="1699056" y="102057"/>
                  </a:lnTo>
                  <a:lnTo>
                    <a:pt x="1702587" y="103987"/>
                  </a:lnTo>
                  <a:lnTo>
                    <a:pt x="1709318" y="102031"/>
                  </a:lnTo>
                  <a:lnTo>
                    <a:pt x="1711248" y="9850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616950" y="416085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616950" y="416085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10600" y="289085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10600" y="2890857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355" dirty="0"/>
              <a:t> </a:t>
            </a:r>
            <a:r>
              <a:rPr spc="-10" dirty="0"/>
              <a:t>Assessment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4" y="980948"/>
            <a:ext cx="6127750" cy="27686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0" dirty="0">
                <a:latin typeface="Dotum"/>
                <a:cs typeface="Dotum"/>
              </a:rPr>
              <a:t>Used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DOS,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Windows,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thumb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drives,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…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85" dirty="0">
                <a:latin typeface="Dotum"/>
                <a:cs typeface="Dotum"/>
              </a:rPr>
              <a:t>Where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FAT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stored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75" dirty="0">
                <a:latin typeface="Dotum"/>
                <a:cs typeface="Dotum"/>
              </a:rPr>
              <a:t>On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restore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boot,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copy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memory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happens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110" dirty="0">
                <a:latin typeface="Dotum"/>
                <a:cs typeface="Dotum"/>
              </a:rPr>
              <a:t>when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you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format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disk?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Dotum"/>
                <a:cs typeface="Dotum"/>
              </a:rPr>
              <a:t>Zero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blocks,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link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up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FAT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free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Dotum"/>
                <a:cs typeface="Dotum"/>
              </a:rPr>
              <a:t>Simple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28082" y="1884531"/>
            <a:ext cx="450850" cy="4311650"/>
            <a:chOff x="8628082" y="1884531"/>
            <a:chExt cx="450850" cy="4311650"/>
          </a:xfrm>
        </p:grpSpPr>
        <p:sp>
          <p:nvSpPr>
            <p:cNvPr id="6" name="object 6"/>
            <p:cNvSpPr/>
            <p:nvPr/>
          </p:nvSpPr>
          <p:spPr>
            <a:xfrm>
              <a:off x="8631257" y="2541756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31257" y="2541756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31257" y="1887706"/>
              <a:ext cx="444500" cy="4305300"/>
            </a:xfrm>
            <a:custGeom>
              <a:avLst/>
              <a:gdLst/>
              <a:ahLst/>
              <a:cxnLst/>
              <a:rect l="l" t="t" r="r" b="b"/>
              <a:pathLst>
                <a:path w="444500" h="4305300">
                  <a:moveTo>
                    <a:pt x="0" y="0"/>
                  </a:moveTo>
                  <a:lnTo>
                    <a:pt x="444500" y="0"/>
                  </a:lnTo>
                  <a:lnTo>
                    <a:pt x="44450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729807" y="1884531"/>
          <a:ext cx="1403350" cy="4301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17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17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File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Block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877653" y="1522580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05673" y="1522580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62389" y="5840579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14227" y="185913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3627" y="5840579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4482" y="2632929"/>
            <a:ext cx="421005" cy="103505"/>
          </a:xfrm>
          <a:custGeom>
            <a:avLst/>
            <a:gdLst/>
            <a:ahLst/>
            <a:cxnLst/>
            <a:rect l="l" t="t" r="r" b="b"/>
            <a:pathLst>
              <a:path w="421004" h="103505">
                <a:moveTo>
                  <a:pt x="331765" y="0"/>
                </a:moveTo>
                <a:lnTo>
                  <a:pt x="327878" y="1023"/>
                </a:lnTo>
                <a:lnTo>
                  <a:pt x="324344" y="7082"/>
                </a:lnTo>
                <a:lnTo>
                  <a:pt x="325367" y="10970"/>
                </a:lnTo>
                <a:lnTo>
                  <a:pt x="384308" y="45352"/>
                </a:lnTo>
                <a:lnTo>
                  <a:pt x="407796" y="45352"/>
                </a:lnTo>
                <a:lnTo>
                  <a:pt x="407796" y="58052"/>
                </a:lnTo>
                <a:lnTo>
                  <a:pt x="384307" y="58052"/>
                </a:lnTo>
                <a:lnTo>
                  <a:pt x="325366" y="92434"/>
                </a:lnTo>
                <a:lnTo>
                  <a:pt x="324344" y="96323"/>
                </a:lnTo>
                <a:lnTo>
                  <a:pt x="327877" y="102381"/>
                </a:lnTo>
                <a:lnTo>
                  <a:pt x="331765" y="103404"/>
                </a:lnTo>
                <a:lnTo>
                  <a:pt x="409512" y="58052"/>
                </a:lnTo>
                <a:lnTo>
                  <a:pt x="407796" y="58052"/>
                </a:lnTo>
                <a:lnTo>
                  <a:pt x="409514" y="58051"/>
                </a:lnTo>
                <a:lnTo>
                  <a:pt x="420397" y="51702"/>
                </a:lnTo>
                <a:lnTo>
                  <a:pt x="331765" y="0"/>
                </a:lnTo>
                <a:close/>
              </a:path>
              <a:path w="421004" h="103505">
                <a:moveTo>
                  <a:pt x="395193" y="51702"/>
                </a:moveTo>
                <a:lnTo>
                  <a:pt x="384307" y="58052"/>
                </a:lnTo>
                <a:lnTo>
                  <a:pt x="407796" y="58052"/>
                </a:lnTo>
                <a:lnTo>
                  <a:pt x="407796" y="57188"/>
                </a:lnTo>
                <a:lnTo>
                  <a:pt x="404596" y="57188"/>
                </a:lnTo>
                <a:lnTo>
                  <a:pt x="395193" y="51702"/>
                </a:lnTo>
                <a:close/>
              </a:path>
              <a:path w="421004" h="103505">
                <a:moveTo>
                  <a:pt x="0" y="45351"/>
                </a:moveTo>
                <a:lnTo>
                  <a:pt x="0" y="58051"/>
                </a:lnTo>
                <a:lnTo>
                  <a:pt x="384309" y="58051"/>
                </a:lnTo>
                <a:lnTo>
                  <a:pt x="395193" y="51702"/>
                </a:lnTo>
                <a:lnTo>
                  <a:pt x="384308" y="45352"/>
                </a:lnTo>
                <a:lnTo>
                  <a:pt x="0" y="45351"/>
                </a:lnTo>
                <a:close/>
              </a:path>
              <a:path w="421004" h="103505">
                <a:moveTo>
                  <a:pt x="404596" y="46217"/>
                </a:moveTo>
                <a:lnTo>
                  <a:pt x="395193" y="51702"/>
                </a:lnTo>
                <a:lnTo>
                  <a:pt x="404596" y="57188"/>
                </a:lnTo>
                <a:lnTo>
                  <a:pt x="404596" y="46217"/>
                </a:lnTo>
                <a:close/>
              </a:path>
              <a:path w="421004" h="103505">
                <a:moveTo>
                  <a:pt x="407796" y="46217"/>
                </a:moveTo>
                <a:lnTo>
                  <a:pt x="404596" y="46217"/>
                </a:lnTo>
                <a:lnTo>
                  <a:pt x="404596" y="57188"/>
                </a:lnTo>
                <a:lnTo>
                  <a:pt x="407796" y="57188"/>
                </a:lnTo>
                <a:lnTo>
                  <a:pt x="407796" y="46217"/>
                </a:lnTo>
                <a:close/>
              </a:path>
              <a:path w="421004" h="103505">
                <a:moveTo>
                  <a:pt x="384308" y="45352"/>
                </a:moveTo>
                <a:lnTo>
                  <a:pt x="395193" y="51702"/>
                </a:lnTo>
                <a:lnTo>
                  <a:pt x="404596" y="46217"/>
                </a:lnTo>
                <a:lnTo>
                  <a:pt x="407796" y="46217"/>
                </a:lnTo>
                <a:lnTo>
                  <a:pt x="407796" y="45352"/>
                </a:lnTo>
                <a:lnTo>
                  <a:pt x="384308" y="4535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621732" y="2221081"/>
            <a:ext cx="889635" cy="3213100"/>
            <a:chOff x="8621732" y="2221081"/>
            <a:chExt cx="889635" cy="3213100"/>
          </a:xfrm>
        </p:grpSpPr>
        <p:sp>
          <p:nvSpPr>
            <p:cNvPr id="17" name="object 17"/>
            <p:cNvSpPr/>
            <p:nvPr/>
          </p:nvSpPr>
          <p:spPr>
            <a:xfrm>
              <a:off x="8631257" y="2865606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31257" y="2865606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4782" y="2570331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37607" y="511350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45085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50850" y="31750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37607" y="511350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32882" y="3021181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48"/>
                  </a:moveTo>
                  <a:lnTo>
                    <a:pt x="170392" y="2216148"/>
                  </a:lnTo>
                  <a:lnTo>
                    <a:pt x="246592" y="2254248"/>
                  </a:lnTo>
                  <a:lnTo>
                    <a:pt x="246592" y="2222498"/>
                  </a:lnTo>
                  <a:lnTo>
                    <a:pt x="233892" y="2222498"/>
                  </a:lnTo>
                  <a:lnTo>
                    <a:pt x="233892" y="2209798"/>
                  </a:lnTo>
                  <a:lnTo>
                    <a:pt x="246592" y="2209798"/>
                  </a:lnTo>
                  <a:lnTo>
                    <a:pt x="246592" y="2178048"/>
                  </a:lnTo>
                  <a:close/>
                </a:path>
                <a:path w="362584" h="2254250">
                  <a:moveTo>
                    <a:pt x="246592" y="2209798"/>
                  </a:moveTo>
                  <a:lnTo>
                    <a:pt x="233892" y="2209798"/>
                  </a:lnTo>
                  <a:lnTo>
                    <a:pt x="233892" y="2222498"/>
                  </a:lnTo>
                  <a:lnTo>
                    <a:pt x="246592" y="2222498"/>
                  </a:lnTo>
                  <a:lnTo>
                    <a:pt x="246592" y="2209798"/>
                  </a:lnTo>
                  <a:close/>
                </a:path>
                <a:path w="362584" h="2254250">
                  <a:moveTo>
                    <a:pt x="336060" y="2209798"/>
                  </a:moveTo>
                  <a:lnTo>
                    <a:pt x="246592" y="2209798"/>
                  </a:lnTo>
                  <a:lnTo>
                    <a:pt x="246592" y="2222498"/>
                  </a:lnTo>
                  <a:lnTo>
                    <a:pt x="348682" y="2222498"/>
                  </a:lnTo>
                  <a:lnTo>
                    <a:pt x="348721" y="2216110"/>
                  </a:lnTo>
                  <a:lnTo>
                    <a:pt x="336021" y="2216110"/>
                  </a:lnTo>
                  <a:lnTo>
                    <a:pt x="336060" y="2209798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0"/>
                  </a:lnTo>
                  <a:lnTo>
                    <a:pt x="342371" y="2209798"/>
                  </a:lnTo>
                  <a:lnTo>
                    <a:pt x="348759" y="2209798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798"/>
                  </a:moveTo>
                  <a:lnTo>
                    <a:pt x="342371" y="2209798"/>
                  </a:lnTo>
                  <a:lnTo>
                    <a:pt x="336021" y="2216110"/>
                  </a:lnTo>
                  <a:lnTo>
                    <a:pt x="348721" y="2216110"/>
                  </a:lnTo>
                  <a:lnTo>
                    <a:pt x="348759" y="2209798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1257" y="2224256"/>
              <a:ext cx="450850" cy="3175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31257" y="2224256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607" y="4135605"/>
              <a:ext cx="450850" cy="3238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637607" y="4135605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0" y="0"/>
                  </a:moveTo>
                  <a:lnTo>
                    <a:pt x="450850" y="0"/>
                  </a:lnTo>
                  <a:lnTo>
                    <a:pt x="4508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9382" y="4189580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1257" y="4459455"/>
              <a:ext cx="444500" cy="3238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631257" y="445945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07482" y="3357731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298"/>
                  </a:moveTo>
                  <a:lnTo>
                    <a:pt x="0" y="1295398"/>
                  </a:lnTo>
                  <a:lnTo>
                    <a:pt x="38100" y="1333498"/>
                  </a:lnTo>
                  <a:lnTo>
                    <a:pt x="69850" y="1301748"/>
                  </a:lnTo>
                  <a:lnTo>
                    <a:pt x="38100" y="1301748"/>
                  </a:lnTo>
                  <a:lnTo>
                    <a:pt x="38100" y="1289048"/>
                  </a:lnTo>
                  <a:lnTo>
                    <a:pt x="69850" y="1289048"/>
                  </a:lnTo>
                  <a:lnTo>
                    <a:pt x="38100" y="1257298"/>
                  </a:lnTo>
                  <a:close/>
                </a:path>
                <a:path w="603884" h="1333500">
                  <a:moveTo>
                    <a:pt x="69850" y="1289048"/>
                  </a:moveTo>
                  <a:lnTo>
                    <a:pt x="38100" y="1289048"/>
                  </a:lnTo>
                  <a:lnTo>
                    <a:pt x="38100" y="1301748"/>
                  </a:lnTo>
                  <a:lnTo>
                    <a:pt x="69850" y="1301748"/>
                  </a:lnTo>
                  <a:lnTo>
                    <a:pt x="76200" y="1295398"/>
                  </a:lnTo>
                  <a:lnTo>
                    <a:pt x="69850" y="1289048"/>
                  </a:lnTo>
                  <a:close/>
                </a:path>
                <a:path w="603884" h="1333500">
                  <a:moveTo>
                    <a:pt x="577311" y="1289048"/>
                  </a:moveTo>
                  <a:lnTo>
                    <a:pt x="69850" y="1289048"/>
                  </a:lnTo>
                  <a:lnTo>
                    <a:pt x="76200" y="1295398"/>
                  </a:lnTo>
                  <a:lnTo>
                    <a:pt x="69850" y="1301748"/>
                  </a:lnTo>
                  <a:lnTo>
                    <a:pt x="589879" y="1301748"/>
                  </a:lnTo>
                  <a:lnTo>
                    <a:pt x="589947" y="1295331"/>
                  </a:lnTo>
                  <a:lnTo>
                    <a:pt x="577245" y="1295331"/>
                  </a:lnTo>
                  <a:lnTo>
                    <a:pt x="577311" y="1289048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1"/>
                  </a:lnTo>
                  <a:lnTo>
                    <a:pt x="583595" y="1289048"/>
                  </a:lnTo>
                  <a:lnTo>
                    <a:pt x="590013" y="1289048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48"/>
                  </a:moveTo>
                  <a:lnTo>
                    <a:pt x="583595" y="1289048"/>
                  </a:lnTo>
                  <a:lnTo>
                    <a:pt x="577245" y="1295331"/>
                  </a:lnTo>
                  <a:lnTo>
                    <a:pt x="589947" y="1295331"/>
                  </a:lnTo>
                  <a:lnTo>
                    <a:pt x="590013" y="1289048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1257" y="3202156"/>
              <a:ext cx="444500" cy="3238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31257" y="3202156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24907" y="414195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4907" y="414195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69382" y="4335630"/>
              <a:ext cx="495934" cy="1028700"/>
            </a:xfrm>
            <a:custGeom>
              <a:avLst/>
              <a:gdLst/>
              <a:ahLst/>
              <a:cxnLst/>
              <a:rect l="l" t="t" r="r" b="b"/>
              <a:pathLst>
                <a:path w="495934" h="1028700">
                  <a:moveTo>
                    <a:pt x="38100" y="952500"/>
                  </a:moveTo>
                  <a:lnTo>
                    <a:pt x="23269" y="955494"/>
                  </a:lnTo>
                  <a:lnTo>
                    <a:pt x="11159" y="963659"/>
                  </a:lnTo>
                  <a:lnTo>
                    <a:pt x="2994" y="975770"/>
                  </a:lnTo>
                  <a:lnTo>
                    <a:pt x="0" y="990600"/>
                  </a:lnTo>
                  <a:lnTo>
                    <a:pt x="2994" y="1005430"/>
                  </a:lnTo>
                  <a:lnTo>
                    <a:pt x="11159" y="1017540"/>
                  </a:lnTo>
                  <a:lnTo>
                    <a:pt x="23269" y="1025705"/>
                  </a:lnTo>
                  <a:lnTo>
                    <a:pt x="38100" y="1028700"/>
                  </a:lnTo>
                  <a:lnTo>
                    <a:pt x="52930" y="1025705"/>
                  </a:lnTo>
                  <a:lnTo>
                    <a:pt x="65040" y="1017540"/>
                  </a:lnTo>
                  <a:lnTo>
                    <a:pt x="73205" y="1005430"/>
                  </a:lnTo>
                  <a:lnTo>
                    <a:pt x="74918" y="996950"/>
                  </a:lnTo>
                  <a:lnTo>
                    <a:pt x="38100" y="996950"/>
                  </a:lnTo>
                  <a:lnTo>
                    <a:pt x="38100" y="984250"/>
                  </a:lnTo>
                  <a:lnTo>
                    <a:pt x="74918" y="984250"/>
                  </a:lnTo>
                  <a:lnTo>
                    <a:pt x="73205" y="975770"/>
                  </a:lnTo>
                  <a:lnTo>
                    <a:pt x="65040" y="963659"/>
                  </a:lnTo>
                  <a:lnTo>
                    <a:pt x="52930" y="955494"/>
                  </a:lnTo>
                  <a:lnTo>
                    <a:pt x="38100" y="952500"/>
                  </a:lnTo>
                  <a:close/>
                </a:path>
                <a:path w="495934" h="1028700">
                  <a:moveTo>
                    <a:pt x="74918" y="984250"/>
                  </a:moveTo>
                  <a:lnTo>
                    <a:pt x="38100" y="984250"/>
                  </a:lnTo>
                  <a:lnTo>
                    <a:pt x="38100" y="996950"/>
                  </a:lnTo>
                  <a:lnTo>
                    <a:pt x="74918" y="996950"/>
                  </a:lnTo>
                  <a:lnTo>
                    <a:pt x="76200" y="990600"/>
                  </a:lnTo>
                  <a:lnTo>
                    <a:pt x="74918" y="984250"/>
                  </a:lnTo>
                  <a:close/>
                </a:path>
                <a:path w="495934" h="1028700">
                  <a:moveTo>
                    <a:pt x="482473" y="984250"/>
                  </a:moveTo>
                  <a:lnTo>
                    <a:pt x="74918" y="984250"/>
                  </a:lnTo>
                  <a:lnTo>
                    <a:pt x="76200" y="990600"/>
                  </a:lnTo>
                  <a:lnTo>
                    <a:pt x="74918" y="996950"/>
                  </a:lnTo>
                  <a:lnTo>
                    <a:pt x="495426" y="996950"/>
                  </a:lnTo>
                  <a:lnTo>
                    <a:pt x="495304" y="990725"/>
                  </a:lnTo>
                  <a:lnTo>
                    <a:pt x="482601" y="990725"/>
                  </a:lnTo>
                  <a:lnTo>
                    <a:pt x="482473" y="984250"/>
                  </a:lnTo>
                  <a:close/>
                </a:path>
                <a:path w="495934" h="1028700">
                  <a:moveTo>
                    <a:pt x="476518" y="38225"/>
                  </a:moveTo>
                  <a:lnTo>
                    <a:pt x="463816" y="38225"/>
                  </a:lnTo>
                  <a:lnTo>
                    <a:pt x="470165" y="44450"/>
                  </a:lnTo>
                  <a:lnTo>
                    <a:pt x="463939" y="44450"/>
                  </a:lnTo>
                  <a:lnTo>
                    <a:pt x="482601" y="990725"/>
                  </a:lnTo>
                  <a:lnTo>
                    <a:pt x="488950" y="984250"/>
                  </a:lnTo>
                  <a:lnTo>
                    <a:pt x="495176" y="984250"/>
                  </a:lnTo>
                  <a:lnTo>
                    <a:pt x="476641" y="44450"/>
                  </a:lnTo>
                  <a:lnTo>
                    <a:pt x="470165" y="44450"/>
                  </a:lnTo>
                  <a:lnTo>
                    <a:pt x="463816" y="38225"/>
                  </a:lnTo>
                  <a:lnTo>
                    <a:pt x="476518" y="38225"/>
                  </a:lnTo>
                  <a:close/>
                </a:path>
                <a:path w="495934" h="1028700">
                  <a:moveTo>
                    <a:pt x="495176" y="984250"/>
                  </a:moveTo>
                  <a:lnTo>
                    <a:pt x="488950" y="984250"/>
                  </a:lnTo>
                  <a:lnTo>
                    <a:pt x="482601" y="990725"/>
                  </a:lnTo>
                  <a:lnTo>
                    <a:pt x="495304" y="990725"/>
                  </a:lnTo>
                  <a:lnTo>
                    <a:pt x="495176" y="984250"/>
                  </a:lnTo>
                  <a:close/>
                </a:path>
                <a:path w="495934" h="1028700">
                  <a:moveTo>
                    <a:pt x="302155" y="0"/>
                  </a:moveTo>
                  <a:lnTo>
                    <a:pt x="225955" y="38100"/>
                  </a:lnTo>
                  <a:lnTo>
                    <a:pt x="302155" y="76200"/>
                  </a:lnTo>
                  <a:lnTo>
                    <a:pt x="302155" y="44450"/>
                  </a:lnTo>
                  <a:lnTo>
                    <a:pt x="289455" y="44450"/>
                  </a:lnTo>
                  <a:lnTo>
                    <a:pt x="289455" y="31750"/>
                  </a:lnTo>
                  <a:lnTo>
                    <a:pt x="302155" y="31750"/>
                  </a:lnTo>
                  <a:lnTo>
                    <a:pt x="302155" y="0"/>
                  </a:lnTo>
                  <a:close/>
                </a:path>
                <a:path w="495934" h="1028700">
                  <a:moveTo>
                    <a:pt x="302155" y="31750"/>
                  </a:moveTo>
                  <a:lnTo>
                    <a:pt x="289455" y="31750"/>
                  </a:lnTo>
                  <a:lnTo>
                    <a:pt x="289455" y="44450"/>
                  </a:lnTo>
                  <a:lnTo>
                    <a:pt x="302155" y="44450"/>
                  </a:lnTo>
                  <a:lnTo>
                    <a:pt x="302155" y="31750"/>
                  </a:lnTo>
                  <a:close/>
                </a:path>
                <a:path w="495934" h="1028700">
                  <a:moveTo>
                    <a:pt x="476390" y="31750"/>
                  </a:moveTo>
                  <a:lnTo>
                    <a:pt x="302155" y="31750"/>
                  </a:lnTo>
                  <a:lnTo>
                    <a:pt x="302155" y="44450"/>
                  </a:lnTo>
                  <a:lnTo>
                    <a:pt x="463939" y="44450"/>
                  </a:lnTo>
                  <a:lnTo>
                    <a:pt x="463816" y="38225"/>
                  </a:lnTo>
                  <a:lnTo>
                    <a:pt x="476518" y="38225"/>
                  </a:lnTo>
                  <a:lnTo>
                    <a:pt x="476390" y="317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278538" y="1720701"/>
            <a:ext cx="1308100" cy="13716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9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  <a:p>
            <a:pPr marR="60960" algn="r">
              <a:lnSpc>
                <a:spcPct val="100000"/>
              </a:lnSpc>
              <a:spcBef>
                <a:spcPts val="89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  <a:p>
            <a:pPr marR="7620" algn="r">
              <a:lnSpc>
                <a:spcPct val="100000"/>
              </a:lnSpc>
              <a:spcBef>
                <a:spcPts val="9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425131" y="290681"/>
            <a:ext cx="857250" cy="1155700"/>
            <a:chOff x="10425131" y="290681"/>
            <a:chExt cx="857250" cy="115570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8306" y="293856"/>
              <a:ext cx="850902" cy="11493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428306" y="293856"/>
              <a:ext cx="850900" cy="1149350"/>
            </a:xfrm>
            <a:custGeom>
              <a:avLst/>
              <a:gdLst/>
              <a:ahLst/>
              <a:cxnLst/>
              <a:rect l="l" t="t" r="r" b="b"/>
              <a:pathLst>
                <a:path w="850900" h="1149350">
                  <a:moveTo>
                    <a:pt x="850901" y="106362"/>
                  </a:moveTo>
                  <a:lnTo>
                    <a:pt x="829211" y="139981"/>
                  </a:lnTo>
                  <a:lnTo>
                    <a:pt x="768813" y="169179"/>
                  </a:lnTo>
                  <a:lnTo>
                    <a:pt x="726289" y="181572"/>
                  </a:lnTo>
                  <a:lnTo>
                    <a:pt x="676716" y="192203"/>
                  </a:lnTo>
                  <a:lnTo>
                    <a:pt x="620969" y="200853"/>
                  </a:lnTo>
                  <a:lnTo>
                    <a:pt x="559925" y="207302"/>
                  </a:lnTo>
                  <a:lnTo>
                    <a:pt x="494460" y="211333"/>
                  </a:lnTo>
                  <a:lnTo>
                    <a:pt x="425450" y="212725"/>
                  </a:lnTo>
                  <a:lnTo>
                    <a:pt x="356440" y="211333"/>
                  </a:lnTo>
                  <a:lnTo>
                    <a:pt x="290975" y="207302"/>
                  </a:lnTo>
                  <a:lnTo>
                    <a:pt x="229931" y="200853"/>
                  </a:lnTo>
                  <a:lnTo>
                    <a:pt x="174185" y="192203"/>
                  </a:lnTo>
                  <a:lnTo>
                    <a:pt x="124611" y="181572"/>
                  </a:lnTo>
                  <a:lnTo>
                    <a:pt x="82087" y="169179"/>
                  </a:lnTo>
                  <a:lnTo>
                    <a:pt x="21689" y="139981"/>
                  </a:lnTo>
                  <a:lnTo>
                    <a:pt x="0" y="106362"/>
                  </a:lnTo>
                  <a:lnTo>
                    <a:pt x="5568" y="89110"/>
                  </a:lnTo>
                  <a:lnTo>
                    <a:pt x="47488" y="57482"/>
                  </a:lnTo>
                  <a:lnTo>
                    <a:pt x="124611" y="31152"/>
                  </a:lnTo>
                  <a:lnTo>
                    <a:pt x="174185" y="20521"/>
                  </a:lnTo>
                  <a:lnTo>
                    <a:pt x="229931" y="11872"/>
                  </a:lnTo>
                  <a:lnTo>
                    <a:pt x="290975" y="5422"/>
                  </a:lnTo>
                  <a:lnTo>
                    <a:pt x="356440" y="1392"/>
                  </a:lnTo>
                  <a:lnTo>
                    <a:pt x="425450" y="0"/>
                  </a:lnTo>
                  <a:lnTo>
                    <a:pt x="494460" y="1392"/>
                  </a:lnTo>
                  <a:lnTo>
                    <a:pt x="559925" y="5422"/>
                  </a:lnTo>
                  <a:lnTo>
                    <a:pt x="620969" y="11872"/>
                  </a:lnTo>
                  <a:lnTo>
                    <a:pt x="676716" y="20521"/>
                  </a:lnTo>
                  <a:lnTo>
                    <a:pt x="726289" y="31152"/>
                  </a:lnTo>
                  <a:lnTo>
                    <a:pt x="768813" y="43546"/>
                  </a:lnTo>
                  <a:lnTo>
                    <a:pt x="829211" y="72743"/>
                  </a:lnTo>
                  <a:lnTo>
                    <a:pt x="850901" y="106362"/>
                  </a:lnTo>
                  <a:lnTo>
                    <a:pt x="850901" y="1042987"/>
                  </a:lnTo>
                  <a:lnTo>
                    <a:pt x="829211" y="1076606"/>
                  </a:lnTo>
                  <a:lnTo>
                    <a:pt x="768813" y="1105803"/>
                  </a:lnTo>
                  <a:lnTo>
                    <a:pt x="726289" y="1118197"/>
                  </a:lnTo>
                  <a:lnTo>
                    <a:pt x="676716" y="1128828"/>
                  </a:lnTo>
                  <a:lnTo>
                    <a:pt x="620969" y="1137478"/>
                  </a:lnTo>
                  <a:lnTo>
                    <a:pt x="559925" y="1143927"/>
                  </a:lnTo>
                  <a:lnTo>
                    <a:pt x="494460" y="1147957"/>
                  </a:lnTo>
                  <a:lnTo>
                    <a:pt x="425450" y="1149350"/>
                  </a:lnTo>
                  <a:lnTo>
                    <a:pt x="356440" y="1147957"/>
                  </a:lnTo>
                  <a:lnTo>
                    <a:pt x="290975" y="1143927"/>
                  </a:lnTo>
                  <a:lnTo>
                    <a:pt x="229931" y="1137478"/>
                  </a:lnTo>
                  <a:lnTo>
                    <a:pt x="174185" y="1128828"/>
                  </a:lnTo>
                  <a:lnTo>
                    <a:pt x="124611" y="1118197"/>
                  </a:lnTo>
                  <a:lnTo>
                    <a:pt x="82087" y="1105803"/>
                  </a:lnTo>
                  <a:lnTo>
                    <a:pt x="21689" y="1076606"/>
                  </a:lnTo>
                  <a:lnTo>
                    <a:pt x="0" y="1042987"/>
                  </a:lnTo>
                  <a:lnTo>
                    <a:pt x="1" y="106362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125227" y="4595979"/>
            <a:ext cx="125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081982" y="3192631"/>
            <a:ext cx="996950" cy="2552700"/>
            <a:chOff x="8081982" y="3192631"/>
            <a:chExt cx="996950" cy="2552700"/>
          </a:xfrm>
        </p:grpSpPr>
        <p:sp>
          <p:nvSpPr>
            <p:cNvPr id="42" name="object 42"/>
            <p:cNvSpPr/>
            <p:nvPr/>
          </p:nvSpPr>
          <p:spPr>
            <a:xfrm>
              <a:off x="8081982" y="4525228"/>
              <a:ext cx="534035" cy="103505"/>
            </a:xfrm>
            <a:custGeom>
              <a:avLst/>
              <a:gdLst/>
              <a:ahLst/>
              <a:cxnLst/>
              <a:rect l="l" t="t" r="r" b="b"/>
              <a:pathLst>
                <a:path w="534034" h="103504">
                  <a:moveTo>
                    <a:pt x="445154" y="0"/>
                  </a:moveTo>
                  <a:lnTo>
                    <a:pt x="441266" y="1023"/>
                  </a:lnTo>
                  <a:lnTo>
                    <a:pt x="437732" y="7082"/>
                  </a:lnTo>
                  <a:lnTo>
                    <a:pt x="438755" y="10970"/>
                  </a:lnTo>
                  <a:lnTo>
                    <a:pt x="497696" y="45352"/>
                  </a:lnTo>
                  <a:lnTo>
                    <a:pt x="521183" y="45352"/>
                  </a:lnTo>
                  <a:lnTo>
                    <a:pt x="521183" y="58052"/>
                  </a:lnTo>
                  <a:lnTo>
                    <a:pt x="497695" y="58052"/>
                  </a:lnTo>
                  <a:lnTo>
                    <a:pt x="438754" y="92434"/>
                  </a:lnTo>
                  <a:lnTo>
                    <a:pt x="437732" y="96323"/>
                  </a:lnTo>
                  <a:lnTo>
                    <a:pt x="441266" y="102381"/>
                  </a:lnTo>
                  <a:lnTo>
                    <a:pt x="445154" y="103404"/>
                  </a:lnTo>
                  <a:lnTo>
                    <a:pt x="522900" y="58052"/>
                  </a:lnTo>
                  <a:lnTo>
                    <a:pt x="521183" y="58052"/>
                  </a:lnTo>
                  <a:lnTo>
                    <a:pt x="522902" y="58051"/>
                  </a:lnTo>
                  <a:lnTo>
                    <a:pt x="533786" y="51702"/>
                  </a:lnTo>
                  <a:lnTo>
                    <a:pt x="445154" y="0"/>
                  </a:lnTo>
                  <a:close/>
                </a:path>
                <a:path w="534034" h="103504">
                  <a:moveTo>
                    <a:pt x="508581" y="51702"/>
                  </a:moveTo>
                  <a:lnTo>
                    <a:pt x="497695" y="58052"/>
                  </a:lnTo>
                  <a:lnTo>
                    <a:pt x="521183" y="58052"/>
                  </a:lnTo>
                  <a:lnTo>
                    <a:pt x="521183" y="57188"/>
                  </a:lnTo>
                  <a:lnTo>
                    <a:pt x="517984" y="57188"/>
                  </a:lnTo>
                  <a:lnTo>
                    <a:pt x="508581" y="51702"/>
                  </a:lnTo>
                  <a:close/>
                </a:path>
                <a:path w="534034" h="103504">
                  <a:moveTo>
                    <a:pt x="0" y="45351"/>
                  </a:moveTo>
                  <a:lnTo>
                    <a:pt x="0" y="58051"/>
                  </a:lnTo>
                  <a:lnTo>
                    <a:pt x="497697" y="58051"/>
                  </a:lnTo>
                  <a:lnTo>
                    <a:pt x="508581" y="51702"/>
                  </a:lnTo>
                  <a:lnTo>
                    <a:pt x="497696" y="45352"/>
                  </a:lnTo>
                  <a:lnTo>
                    <a:pt x="0" y="45351"/>
                  </a:lnTo>
                  <a:close/>
                </a:path>
                <a:path w="534034" h="103504">
                  <a:moveTo>
                    <a:pt x="517984" y="46217"/>
                  </a:moveTo>
                  <a:lnTo>
                    <a:pt x="508581" y="51702"/>
                  </a:lnTo>
                  <a:lnTo>
                    <a:pt x="517984" y="57188"/>
                  </a:lnTo>
                  <a:lnTo>
                    <a:pt x="517984" y="46217"/>
                  </a:lnTo>
                  <a:close/>
                </a:path>
                <a:path w="534034" h="103504">
                  <a:moveTo>
                    <a:pt x="521183" y="46217"/>
                  </a:moveTo>
                  <a:lnTo>
                    <a:pt x="517984" y="46217"/>
                  </a:lnTo>
                  <a:lnTo>
                    <a:pt x="517984" y="57188"/>
                  </a:lnTo>
                  <a:lnTo>
                    <a:pt x="521183" y="57188"/>
                  </a:lnTo>
                  <a:lnTo>
                    <a:pt x="521183" y="46217"/>
                  </a:lnTo>
                  <a:close/>
                </a:path>
                <a:path w="534034" h="103504">
                  <a:moveTo>
                    <a:pt x="497696" y="45352"/>
                  </a:moveTo>
                  <a:lnTo>
                    <a:pt x="508581" y="51702"/>
                  </a:lnTo>
                  <a:lnTo>
                    <a:pt x="517984" y="46217"/>
                  </a:lnTo>
                  <a:lnTo>
                    <a:pt x="521183" y="46217"/>
                  </a:lnTo>
                  <a:lnTo>
                    <a:pt x="521183" y="45352"/>
                  </a:lnTo>
                  <a:lnTo>
                    <a:pt x="497696" y="4535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631257" y="446580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31257" y="446580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24907" y="3195806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24907" y="3195806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4907" y="3519656"/>
              <a:ext cx="444500" cy="3175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624907" y="3519656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2207" y="3830805"/>
              <a:ext cx="450850" cy="3175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612207" y="3830806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2207" y="4789655"/>
              <a:ext cx="444500" cy="32385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12207" y="478965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1257" y="5418305"/>
              <a:ext cx="444500" cy="3238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631257" y="541830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2679700"/>
            <a:ext cx="11594465" cy="3672840"/>
            <a:chOff x="298949" y="2679700"/>
            <a:chExt cx="11594465" cy="367284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84413" y="268287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84413" y="268287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46</a:t>
            </a:r>
            <a:endParaRPr sz="1800">
              <a:latin typeface="Gulim"/>
              <a:cs typeface="Guli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FAT</a:t>
            </a:r>
            <a:r>
              <a:rPr spc="-355" dirty="0"/>
              <a:t> </a:t>
            </a:r>
            <a:r>
              <a:rPr spc="-10" dirty="0"/>
              <a:t>Assessment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7352" y="980948"/>
            <a:ext cx="4856480" cy="1397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Dotum"/>
                <a:cs typeface="Dotum"/>
              </a:rPr>
              <a:t>Time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find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(large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files)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latin typeface="Dotum"/>
                <a:cs typeface="Dotum"/>
              </a:rPr>
              <a:t>Free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usually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just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 </a:t>
            </a:r>
            <a:r>
              <a:rPr sz="2400" dirty="0">
                <a:latin typeface="Dotum"/>
                <a:cs typeface="Dotum"/>
              </a:rPr>
              <a:t>bit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vector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50" dirty="0">
                <a:latin typeface="Dotum"/>
                <a:cs typeface="Dotum"/>
              </a:rPr>
              <a:t>Next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fit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algorithm</a:t>
            </a:r>
            <a:endParaRPr sz="2400">
              <a:latin typeface="Dotum"/>
              <a:cs typeface="Dot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352" y="2352548"/>
            <a:ext cx="3534410" cy="27686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latin typeface="Dotum"/>
                <a:cs typeface="Dotum"/>
              </a:rPr>
              <a:t>Block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layout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Sequential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30" dirty="0">
                <a:latin typeface="Dotum"/>
                <a:cs typeface="Dotum"/>
              </a:rPr>
              <a:t>Access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Dotum"/>
                <a:cs typeface="Dotum"/>
              </a:rPr>
              <a:t>Random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30" dirty="0">
                <a:latin typeface="Dotum"/>
                <a:cs typeface="Dotum"/>
              </a:rPr>
              <a:t>Access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Fragmentation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0" dirty="0">
                <a:latin typeface="Dotum"/>
                <a:cs typeface="Dotum"/>
              </a:rPr>
              <a:t>Small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latin typeface="Dotum"/>
                <a:cs typeface="Dotum"/>
              </a:rPr>
              <a:t>Big</a:t>
            </a:r>
            <a:r>
              <a:rPr sz="2400" spc="-16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</a:t>
            </a:r>
            <a:r>
              <a:rPr sz="2400" spc="-16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???</a:t>
            </a:r>
            <a:endParaRPr sz="2400">
              <a:latin typeface="Dotum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9313" y="2676525"/>
            <a:ext cx="1390650" cy="323850"/>
          </a:xfrm>
          <a:prstGeom prst="rect">
            <a:avLst/>
          </a:prstGeom>
          <a:solidFill>
            <a:srgbClr val="E2F0D9"/>
          </a:solidFill>
          <a:ln w="6350">
            <a:solidFill>
              <a:srgbClr val="4472C4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31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9313" y="3000375"/>
            <a:ext cx="1390650" cy="322580"/>
          </a:xfrm>
          <a:prstGeom prst="rect">
            <a:avLst/>
          </a:prstGeom>
          <a:solidFill>
            <a:srgbClr val="FDEADA"/>
          </a:solidFill>
          <a:ln w="6350">
            <a:solidFill>
              <a:srgbClr val="4472C4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31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79788" y="3632200"/>
            <a:ext cx="1403350" cy="1930400"/>
            <a:chOff x="9179788" y="3632200"/>
            <a:chExt cx="1403350" cy="1930400"/>
          </a:xfrm>
        </p:grpSpPr>
        <p:sp>
          <p:nvSpPr>
            <p:cNvPr id="15" name="object 15"/>
            <p:cNvSpPr/>
            <p:nvPr/>
          </p:nvSpPr>
          <p:spPr>
            <a:xfrm>
              <a:off x="9189313" y="3635375"/>
              <a:ext cx="1390650" cy="317500"/>
            </a:xfrm>
            <a:custGeom>
              <a:avLst/>
              <a:gdLst/>
              <a:ahLst/>
              <a:cxnLst/>
              <a:rect l="l" t="t" r="r" b="b"/>
              <a:pathLst>
                <a:path w="1390650" h="317500">
                  <a:moveTo>
                    <a:pt x="0" y="0"/>
                  </a:moveTo>
                  <a:lnTo>
                    <a:pt x="1390650" y="0"/>
                  </a:lnTo>
                  <a:lnTo>
                    <a:pt x="13906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89313" y="3952875"/>
              <a:ext cx="1390650" cy="323850"/>
            </a:xfrm>
            <a:custGeom>
              <a:avLst/>
              <a:gdLst/>
              <a:ahLst/>
              <a:cxnLst/>
              <a:rect l="l" t="t" r="r" b="b"/>
              <a:pathLst>
                <a:path w="1390650" h="323850">
                  <a:moveTo>
                    <a:pt x="0" y="0"/>
                  </a:moveTo>
                  <a:lnTo>
                    <a:pt x="1390650" y="0"/>
                  </a:lnTo>
                  <a:lnTo>
                    <a:pt x="13906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82963" y="4918075"/>
              <a:ext cx="1390650" cy="323850"/>
            </a:xfrm>
            <a:custGeom>
              <a:avLst/>
              <a:gdLst/>
              <a:ahLst/>
              <a:cxnLst/>
              <a:rect l="l" t="t" r="r" b="b"/>
              <a:pathLst>
                <a:path w="1390650" h="323850">
                  <a:moveTo>
                    <a:pt x="0" y="0"/>
                  </a:moveTo>
                  <a:lnTo>
                    <a:pt x="1390650" y="0"/>
                  </a:lnTo>
                  <a:lnTo>
                    <a:pt x="13906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82963" y="5241925"/>
              <a:ext cx="1390650" cy="317500"/>
            </a:xfrm>
            <a:custGeom>
              <a:avLst/>
              <a:gdLst/>
              <a:ahLst/>
              <a:cxnLst/>
              <a:rect l="l" t="t" r="r" b="b"/>
              <a:pathLst>
                <a:path w="1390650" h="317500">
                  <a:moveTo>
                    <a:pt x="0" y="0"/>
                  </a:moveTo>
                  <a:lnTo>
                    <a:pt x="1390650" y="0"/>
                  </a:lnTo>
                  <a:lnTo>
                    <a:pt x="13906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95663" y="5251450"/>
            <a:ext cx="1381125" cy="307975"/>
          </a:xfrm>
          <a:prstGeom prst="rect">
            <a:avLst/>
          </a:prstGeom>
          <a:solidFill>
            <a:srgbClr val="FDEADA"/>
          </a:solidFill>
        </p:spPr>
        <p:txBody>
          <a:bodyPr vert="horz" wrap="square" lIns="0" tIns="444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31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81238" y="2025650"/>
            <a:ext cx="2501900" cy="4311650"/>
            <a:chOff x="8081238" y="2025650"/>
            <a:chExt cx="2501900" cy="4311650"/>
          </a:xfrm>
        </p:grpSpPr>
        <p:sp>
          <p:nvSpPr>
            <p:cNvPr id="21" name="object 21"/>
            <p:cNvSpPr/>
            <p:nvPr/>
          </p:nvSpPr>
          <p:spPr>
            <a:xfrm>
              <a:off x="9182963" y="5559425"/>
              <a:ext cx="1390650" cy="323850"/>
            </a:xfrm>
            <a:custGeom>
              <a:avLst/>
              <a:gdLst/>
              <a:ahLst/>
              <a:cxnLst/>
              <a:rect l="l" t="t" r="r" b="b"/>
              <a:pathLst>
                <a:path w="1390650" h="323850">
                  <a:moveTo>
                    <a:pt x="0" y="0"/>
                  </a:moveTo>
                  <a:lnTo>
                    <a:pt x="1390650" y="0"/>
                  </a:lnTo>
                  <a:lnTo>
                    <a:pt x="13906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89313" y="2028825"/>
              <a:ext cx="1390650" cy="4305300"/>
            </a:xfrm>
            <a:custGeom>
              <a:avLst/>
              <a:gdLst/>
              <a:ahLst/>
              <a:cxnLst/>
              <a:rect l="l" t="t" r="r" b="b"/>
              <a:pathLst>
                <a:path w="1390650" h="4305300">
                  <a:moveTo>
                    <a:pt x="0" y="0"/>
                  </a:moveTo>
                  <a:lnTo>
                    <a:pt x="1390650" y="0"/>
                  </a:lnTo>
                  <a:lnTo>
                    <a:pt x="139065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84413" y="2028825"/>
              <a:ext cx="444500" cy="4305300"/>
            </a:xfrm>
            <a:custGeom>
              <a:avLst/>
              <a:gdLst/>
              <a:ahLst/>
              <a:cxnLst/>
              <a:rect l="l" t="t" r="r" b="b"/>
              <a:pathLst>
                <a:path w="444500" h="4305300">
                  <a:moveTo>
                    <a:pt x="0" y="0"/>
                  </a:moveTo>
                  <a:lnTo>
                    <a:pt x="444500" y="0"/>
                  </a:lnTo>
                  <a:lnTo>
                    <a:pt x="44450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30809" y="1663699"/>
            <a:ext cx="1025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Disk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Blocks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8829" y="1663699"/>
            <a:ext cx="370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imes New Roman"/>
                <a:cs typeface="Times New Roman"/>
              </a:rPr>
              <a:t>FAT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15545" y="5981698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67383" y="200025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16783" y="5981698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N-</a:t>
            </a:r>
            <a:r>
              <a:rPr sz="1800" spc="-25" dirty="0">
                <a:latin typeface="Times New Roman"/>
                <a:cs typeface="Times New Roman"/>
              </a:rPr>
              <a:t>1: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17638" y="2711450"/>
            <a:ext cx="1530985" cy="2863850"/>
            <a:chOff x="7217638" y="2711450"/>
            <a:chExt cx="1530985" cy="2863850"/>
          </a:xfrm>
        </p:grpSpPr>
        <p:sp>
          <p:nvSpPr>
            <p:cNvPr id="30" name="object 30"/>
            <p:cNvSpPr/>
            <p:nvPr/>
          </p:nvSpPr>
          <p:spPr>
            <a:xfrm>
              <a:off x="7217638" y="2774048"/>
              <a:ext cx="421005" cy="103505"/>
            </a:xfrm>
            <a:custGeom>
              <a:avLst/>
              <a:gdLst/>
              <a:ahLst/>
              <a:cxnLst/>
              <a:rect l="l" t="t" r="r" b="b"/>
              <a:pathLst>
                <a:path w="421004" h="103505">
                  <a:moveTo>
                    <a:pt x="331767" y="0"/>
                  </a:moveTo>
                  <a:lnTo>
                    <a:pt x="327878" y="1023"/>
                  </a:lnTo>
                  <a:lnTo>
                    <a:pt x="324344" y="7082"/>
                  </a:lnTo>
                  <a:lnTo>
                    <a:pt x="325367" y="10970"/>
                  </a:lnTo>
                  <a:lnTo>
                    <a:pt x="384308" y="45352"/>
                  </a:lnTo>
                  <a:lnTo>
                    <a:pt x="407797" y="45352"/>
                  </a:lnTo>
                  <a:lnTo>
                    <a:pt x="407797" y="58052"/>
                  </a:lnTo>
                  <a:lnTo>
                    <a:pt x="384307" y="58052"/>
                  </a:lnTo>
                  <a:lnTo>
                    <a:pt x="325367" y="92434"/>
                  </a:lnTo>
                  <a:lnTo>
                    <a:pt x="324344" y="96323"/>
                  </a:lnTo>
                  <a:lnTo>
                    <a:pt x="327878" y="102381"/>
                  </a:lnTo>
                  <a:lnTo>
                    <a:pt x="331767" y="103404"/>
                  </a:lnTo>
                  <a:lnTo>
                    <a:pt x="409513" y="58052"/>
                  </a:lnTo>
                  <a:lnTo>
                    <a:pt x="407797" y="58052"/>
                  </a:lnTo>
                  <a:lnTo>
                    <a:pt x="409515" y="58051"/>
                  </a:lnTo>
                  <a:lnTo>
                    <a:pt x="420399" y="51702"/>
                  </a:lnTo>
                  <a:lnTo>
                    <a:pt x="331767" y="0"/>
                  </a:lnTo>
                  <a:close/>
                </a:path>
                <a:path w="421004" h="103505">
                  <a:moveTo>
                    <a:pt x="395193" y="51702"/>
                  </a:moveTo>
                  <a:lnTo>
                    <a:pt x="384307" y="58052"/>
                  </a:lnTo>
                  <a:lnTo>
                    <a:pt x="407797" y="58052"/>
                  </a:lnTo>
                  <a:lnTo>
                    <a:pt x="407797" y="57188"/>
                  </a:lnTo>
                  <a:lnTo>
                    <a:pt x="404596" y="57188"/>
                  </a:lnTo>
                  <a:lnTo>
                    <a:pt x="395193" y="51702"/>
                  </a:lnTo>
                  <a:close/>
                </a:path>
                <a:path w="421004" h="103505">
                  <a:moveTo>
                    <a:pt x="0" y="45351"/>
                  </a:moveTo>
                  <a:lnTo>
                    <a:pt x="0" y="58051"/>
                  </a:lnTo>
                  <a:lnTo>
                    <a:pt x="384309" y="58051"/>
                  </a:lnTo>
                  <a:lnTo>
                    <a:pt x="395193" y="51702"/>
                  </a:lnTo>
                  <a:lnTo>
                    <a:pt x="384308" y="45352"/>
                  </a:lnTo>
                  <a:lnTo>
                    <a:pt x="0" y="45351"/>
                  </a:lnTo>
                  <a:close/>
                </a:path>
                <a:path w="421004" h="103505">
                  <a:moveTo>
                    <a:pt x="404596" y="46217"/>
                  </a:moveTo>
                  <a:lnTo>
                    <a:pt x="395193" y="51702"/>
                  </a:lnTo>
                  <a:lnTo>
                    <a:pt x="404596" y="57188"/>
                  </a:lnTo>
                  <a:lnTo>
                    <a:pt x="404596" y="46217"/>
                  </a:lnTo>
                  <a:close/>
                </a:path>
                <a:path w="421004" h="103505">
                  <a:moveTo>
                    <a:pt x="407797" y="46217"/>
                  </a:moveTo>
                  <a:lnTo>
                    <a:pt x="404596" y="46217"/>
                  </a:lnTo>
                  <a:lnTo>
                    <a:pt x="404596" y="57188"/>
                  </a:lnTo>
                  <a:lnTo>
                    <a:pt x="407797" y="57188"/>
                  </a:lnTo>
                  <a:lnTo>
                    <a:pt x="407797" y="46217"/>
                  </a:lnTo>
                  <a:close/>
                </a:path>
                <a:path w="421004" h="103505">
                  <a:moveTo>
                    <a:pt x="384308" y="45352"/>
                  </a:moveTo>
                  <a:lnTo>
                    <a:pt x="395193" y="51702"/>
                  </a:lnTo>
                  <a:lnTo>
                    <a:pt x="404596" y="46217"/>
                  </a:lnTo>
                  <a:lnTo>
                    <a:pt x="407797" y="46217"/>
                  </a:lnTo>
                  <a:lnTo>
                    <a:pt x="407797" y="45352"/>
                  </a:lnTo>
                  <a:lnTo>
                    <a:pt x="384308" y="4535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84413" y="300672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84413" y="300672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47938" y="2711450"/>
              <a:ext cx="349250" cy="413384"/>
            </a:xfrm>
            <a:custGeom>
              <a:avLst/>
              <a:gdLst/>
              <a:ahLst/>
              <a:cxnLst/>
              <a:rect l="l" t="t" r="r" b="b"/>
              <a:pathLst>
                <a:path w="349250" h="413385">
                  <a:moveTo>
                    <a:pt x="289977" y="337445"/>
                  </a:moveTo>
                  <a:lnTo>
                    <a:pt x="210378" y="367811"/>
                  </a:lnTo>
                  <a:lnTo>
                    <a:pt x="282430" y="413270"/>
                  </a:lnTo>
                  <a:lnTo>
                    <a:pt x="285575" y="381676"/>
                  </a:lnTo>
                  <a:lnTo>
                    <a:pt x="272936" y="380418"/>
                  </a:lnTo>
                  <a:lnTo>
                    <a:pt x="274195" y="367780"/>
                  </a:lnTo>
                  <a:lnTo>
                    <a:pt x="286958" y="367780"/>
                  </a:lnTo>
                  <a:lnTo>
                    <a:pt x="289977" y="337445"/>
                  </a:lnTo>
                  <a:close/>
                </a:path>
                <a:path w="349250" h="413385">
                  <a:moveTo>
                    <a:pt x="286833" y="369038"/>
                  </a:moveTo>
                  <a:lnTo>
                    <a:pt x="285575" y="381676"/>
                  </a:lnTo>
                  <a:lnTo>
                    <a:pt x="349250" y="388012"/>
                  </a:lnTo>
                  <a:lnTo>
                    <a:pt x="349250" y="381000"/>
                  </a:lnTo>
                  <a:lnTo>
                    <a:pt x="336550" y="381000"/>
                  </a:lnTo>
                  <a:lnTo>
                    <a:pt x="336550" y="373987"/>
                  </a:lnTo>
                  <a:lnTo>
                    <a:pt x="286833" y="369038"/>
                  </a:lnTo>
                  <a:close/>
                </a:path>
                <a:path w="349250" h="413385">
                  <a:moveTo>
                    <a:pt x="274195" y="367780"/>
                  </a:moveTo>
                  <a:lnTo>
                    <a:pt x="272936" y="380418"/>
                  </a:lnTo>
                  <a:lnTo>
                    <a:pt x="285575" y="381676"/>
                  </a:lnTo>
                  <a:lnTo>
                    <a:pt x="286833" y="369038"/>
                  </a:lnTo>
                  <a:lnTo>
                    <a:pt x="274195" y="367780"/>
                  </a:lnTo>
                  <a:close/>
                </a:path>
                <a:path w="349250" h="413385">
                  <a:moveTo>
                    <a:pt x="336550" y="373987"/>
                  </a:moveTo>
                  <a:lnTo>
                    <a:pt x="336550" y="381000"/>
                  </a:lnTo>
                  <a:lnTo>
                    <a:pt x="343528" y="374681"/>
                  </a:lnTo>
                  <a:lnTo>
                    <a:pt x="336550" y="373987"/>
                  </a:lnTo>
                  <a:close/>
                </a:path>
                <a:path w="349250" h="413385">
                  <a:moveTo>
                    <a:pt x="336550" y="38100"/>
                  </a:moveTo>
                  <a:lnTo>
                    <a:pt x="336550" y="373987"/>
                  </a:lnTo>
                  <a:lnTo>
                    <a:pt x="343528" y="374681"/>
                  </a:lnTo>
                  <a:lnTo>
                    <a:pt x="336550" y="381000"/>
                  </a:lnTo>
                  <a:lnTo>
                    <a:pt x="349250" y="38100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3385">
                  <a:moveTo>
                    <a:pt x="286958" y="367780"/>
                  </a:moveTo>
                  <a:lnTo>
                    <a:pt x="274195" y="367780"/>
                  </a:lnTo>
                  <a:lnTo>
                    <a:pt x="286833" y="369038"/>
                  </a:lnTo>
                  <a:lnTo>
                    <a:pt x="286958" y="367780"/>
                  </a:lnTo>
                  <a:close/>
                </a:path>
                <a:path w="349250" h="41338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338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338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338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90763" y="525462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4508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317500"/>
                  </a:lnTo>
                  <a:lnTo>
                    <a:pt x="450850" y="317500"/>
                  </a:lnTo>
                  <a:lnTo>
                    <a:pt x="450850" y="30480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90763" y="525462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6038" y="3162300"/>
              <a:ext cx="362585" cy="2254250"/>
            </a:xfrm>
            <a:custGeom>
              <a:avLst/>
              <a:gdLst/>
              <a:ahLst/>
              <a:cxnLst/>
              <a:rect l="l" t="t" r="r" b="b"/>
              <a:pathLst>
                <a:path w="362584" h="2254250">
                  <a:moveTo>
                    <a:pt x="246592" y="2178050"/>
                  </a:moveTo>
                  <a:lnTo>
                    <a:pt x="170392" y="2216150"/>
                  </a:lnTo>
                  <a:lnTo>
                    <a:pt x="246592" y="2254250"/>
                  </a:lnTo>
                  <a:lnTo>
                    <a:pt x="246592" y="2222500"/>
                  </a:lnTo>
                  <a:lnTo>
                    <a:pt x="233892" y="2222500"/>
                  </a:lnTo>
                  <a:lnTo>
                    <a:pt x="233892" y="2209800"/>
                  </a:lnTo>
                  <a:lnTo>
                    <a:pt x="246592" y="2209800"/>
                  </a:lnTo>
                  <a:lnTo>
                    <a:pt x="246592" y="2178050"/>
                  </a:lnTo>
                  <a:close/>
                </a:path>
                <a:path w="362584" h="2254250">
                  <a:moveTo>
                    <a:pt x="246592" y="2209800"/>
                  </a:moveTo>
                  <a:lnTo>
                    <a:pt x="233892" y="2209800"/>
                  </a:lnTo>
                  <a:lnTo>
                    <a:pt x="233892" y="2222500"/>
                  </a:lnTo>
                  <a:lnTo>
                    <a:pt x="246592" y="2222500"/>
                  </a:lnTo>
                  <a:lnTo>
                    <a:pt x="246592" y="2209800"/>
                  </a:lnTo>
                  <a:close/>
                </a:path>
                <a:path w="362584" h="2254250">
                  <a:moveTo>
                    <a:pt x="336060" y="2209800"/>
                  </a:moveTo>
                  <a:lnTo>
                    <a:pt x="246592" y="2209800"/>
                  </a:lnTo>
                  <a:lnTo>
                    <a:pt x="246592" y="2222500"/>
                  </a:lnTo>
                  <a:lnTo>
                    <a:pt x="348682" y="2222500"/>
                  </a:lnTo>
                  <a:lnTo>
                    <a:pt x="348721" y="2216110"/>
                  </a:lnTo>
                  <a:lnTo>
                    <a:pt x="336021" y="2216110"/>
                  </a:lnTo>
                  <a:lnTo>
                    <a:pt x="336060" y="2209800"/>
                  </a:lnTo>
                  <a:close/>
                </a:path>
                <a:path w="362584" h="2254250">
                  <a:moveTo>
                    <a:pt x="349250" y="38061"/>
                  </a:moveTo>
                  <a:lnTo>
                    <a:pt x="336021" y="2216110"/>
                  </a:lnTo>
                  <a:lnTo>
                    <a:pt x="342371" y="2209800"/>
                  </a:lnTo>
                  <a:lnTo>
                    <a:pt x="348759" y="2209800"/>
                  </a:lnTo>
                  <a:lnTo>
                    <a:pt x="361910" y="44450"/>
                  </a:lnTo>
                  <a:lnTo>
                    <a:pt x="355600" y="44450"/>
                  </a:lnTo>
                  <a:lnTo>
                    <a:pt x="349250" y="38061"/>
                  </a:lnTo>
                  <a:close/>
                </a:path>
                <a:path w="362584" h="2254250">
                  <a:moveTo>
                    <a:pt x="348759" y="2209800"/>
                  </a:moveTo>
                  <a:lnTo>
                    <a:pt x="342371" y="2209800"/>
                  </a:lnTo>
                  <a:lnTo>
                    <a:pt x="336021" y="2216110"/>
                  </a:lnTo>
                  <a:lnTo>
                    <a:pt x="348721" y="2216110"/>
                  </a:lnTo>
                  <a:lnTo>
                    <a:pt x="348759" y="2209800"/>
                  </a:lnTo>
                  <a:close/>
                </a:path>
                <a:path w="362584" h="2254250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62584" h="225425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62584" h="2254250">
                  <a:moveTo>
                    <a:pt x="361988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49211" y="44450"/>
                  </a:lnTo>
                  <a:lnTo>
                    <a:pt x="349250" y="38061"/>
                  </a:lnTo>
                  <a:lnTo>
                    <a:pt x="361949" y="38061"/>
                  </a:lnTo>
                  <a:lnTo>
                    <a:pt x="361988" y="31750"/>
                  </a:lnTo>
                  <a:close/>
                </a:path>
                <a:path w="362584" h="2254250">
                  <a:moveTo>
                    <a:pt x="361949" y="38061"/>
                  </a:moveTo>
                  <a:lnTo>
                    <a:pt x="349250" y="38061"/>
                  </a:lnTo>
                  <a:lnTo>
                    <a:pt x="355600" y="44450"/>
                  </a:lnTo>
                  <a:lnTo>
                    <a:pt x="361910" y="44450"/>
                  </a:lnTo>
                  <a:lnTo>
                    <a:pt x="361949" y="3806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878286" y="431800"/>
            <a:ext cx="857250" cy="1155700"/>
            <a:chOff x="9878286" y="431800"/>
            <a:chExt cx="857250" cy="115570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1462" y="434975"/>
              <a:ext cx="850902" cy="11493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881461" y="434975"/>
              <a:ext cx="850900" cy="1149350"/>
            </a:xfrm>
            <a:custGeom>
              <a:avLst/>
              <a:gdLst/>
              <a:ahLst/>
              <a:cxnLst/>
              <a:rect l="l" t="t" r="r" b="b"/>
              <a:pathLst>
                <a:path w="850900" h="1149350">
                  <a:moveTo>
                    <a:pt x="850901" y="106362"/>
                  </a:moveTo>
                  <a:lnTo>
                    <a:pt x="829211" y="139981"/>
                  </a:lnTo>
                  <a:lnTo>
                    <a:pt x="768813" y="169179"/>
                  </a:lnTo>
                  <a:lnTo>
                    <a:pt x="726289" y="181572"/>
                  </a:lnTo>
                  <a:lnTo>
                    <a:pt x="676716" y="192203"/>
                  </a:lnTo>
                  <a:lnTo>
                    <a:pt x="620969" y="200853"/>
                  </a:lnTo>
                  <a:lnTo>
                    <a:pt x="559925" y="207302"/>
                  </a:lnTo>
                  <a:lnTo>
                    <a:pt x="494460" y="211333"/>
                  </a:lnTo>
                  <a:lnTo>
                    <a:pt x="425450" y="212725"/>
                  </a:lnTo>
                  <a:lnTo>
                    <a:pt x="356440" y="211333"/>
                  </a:lnTo>
                  <a:lnTo>
                    <a:pt x="290975" y="207302"/>
                  </a:lnTo>
                  <a:lnTo>
                    <a:pt x="229931" y="200853"/>
                  </a:lnTo>
                  <a:lnTo>
                    <a:pt x="174185" y="192203"/>
                  </a:lnTo>
                  <a:lnTo>
                    <a:pt x="124611" y="181572"/>
                  </a:lnTo>
                  <a:lnTo>
                    <a:pt x="82087" y="169179"/>
                  </a:lnTo>
                  <a:lnTo>
                    <a:pt x="21689" y="139981"/>
                  </a:lnTo>
                  <a:lnTo>
                    <a:pt x="0" y="106362"/>
                  </a:lnTo>
                  <a:lnTo>
                    <a:pt x="5568" y="89110"/>
                  </a:lnTo>
                  <a:lnTo>
                    <a:pt x="47488" y="57482"/>
                  </a:lnTo>
                  <a:lnTo>
                    <a:pt x="124611" y="31152"/>
                  </a:lnTo>
                  <a:lnTo>
                    <a:pt x="174185" y="20521"/>
                  </a:lnTo>
                  <a:lnTo>
                    <a:pt x="229931" y="11872"/>
                  </a:lnTo>
                  <a:lnTo>
                    <a:pt x="290975" y="5422"/>
                  </a:lnTo>
                  <a:lnTo>
                    <a:pt x="356440" y="1392"/>
                  </a:lnTo>
                  <a:lnTo>
                    <a:pt x="425450" y="0"/>
                  </a:lnTo>
                  <a:lnTo>
                    <a:pt x="494460" y="1392"/>
                  </a:lnTo>
                  <a:lnTo>
                    <a:pt x="559925" y="5422"/>
                  </a:lnTo>
                  <a:lnTo>
                    <a:pt x="620969" y="11872"/>
                  </a:lnTo>
                  <a:lnTo>
                    <a:pt x="676716" y="20521"/>
                  </a:lnTo>
                  <a:lnTo>
                    <a:pt x="726289" y="31152"/>
                  </a:lnTo>
                  <a:lnTo>
                    <a:pt x="768813" y="43546"/>
                  </a:lnTo>
                  <a:lnTo>
                    <a:pt x="829211" y="72743"/>
                  </a:lnTo>
                  <a:lnTo>
                    <a:pt x="850901" y="106362"/>
                  </a:lnTo>
                  <a:lnTo>
                    <a:pt x="850901" y="1042987"/>
                  </a:lnTo>
                  <a:lnTo>
                    <a:pt x="829211" y="1076606"/>
                  </a:lnTo>
                  <a:lnTo>
                    <a:pt x="768813" y="1105803"/>
                  </a:lnTo>
                  <a:lnTo>
                    <a:pt x="726289" y="1118197"/>
                  </a:lnTo>
                  <a:lnTo>
                    <a:pt x="676716" y="1128828"/>
                  </a:lnTo>
                  <a:lnTo>
                    <a:pt x="620969" y="1137478"/>
                  </a:lnTo>
                  <a:lnTo>
                    <a:pt x="559925" y="1143927"/>
                  </a:lnTo>
                  <a:lnTo>
                    <a:pt x="494460" y="1147957"/>
                  </a:lnTo>
                  <a:lnTo>
                    <a:pt x="425450" y="1149350"/>
                  </a:lnTo>
                  <a:lnTo>
                    <a:pt x="356440" y="1147957"/>
                  </a:lnTo>
                  <a:lnTo>
                    <a:pt x="290975" y="1143927"/>
                  </a:lnTo>
                  <a:lnTo>
                    <a:pt x="229931" y="1137478"/>
                  </a:lnTo>
                  <a:lnTo>
                    <a:pt x="174185" y="1128828"/>
                  </a:lnTo>
                  <a:lnTo>
                    <a:pt x="124611" y="1118197"/>
                  </a:lnTo>
                  <a:lnTo>
                    <a:pt x="82087" y="1105803"/>
                  </a:lnTo>
                  <a:lnTo>
                    <a:pt x="21689" y="1076606"/>
                  </a:lnTo>
                  <a:lnTo>
                    <a:pt x="0" y="1042987"/>
                  </a:lnTo>
                  <a:lnTo>
                    <a:pt x="1" y="106362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189313" y="4279900"/>
            <a:ext cx="1390650" cy="322580"/>
          </a:xfrm>
          <a:prstGeom prst="rect">
            <a:avLst/>
          </a:prstGeom>
          <a:solidFill>
            <a:srgbClr val="FDEADA"/>
          </a:solidFill>
          <a:ln w="6350">
            <a:solidFill>
              <a:srgbClr val="4472C4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400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31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074888" y="2362200"/>
            <a:ext cx="2501900" cy="3143250"/>
            <a:chOff x="8074888" y="2362200"/>
            <a:chExt cx="2501900" cy="3143250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4413" y="2365375"/>
              <a:ext cx="450850" cy="3175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084413" y="236537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0763" y="4276725"/>
              <a:ext cx="450850" cy="32385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90763" y="4276725"/>
              <a:ext cx="450850" cy="323850"/>
            </a:xfrm>
            <a:custGeom>
              <a:avLst/>
              <a:gdLst/>
              <a:ahLst/>
              <a:cxnLst/>
              <a:rect l="l" t="t" r="r" b="b"/>
              <a:pathLst>
                <a:path w="450850" h="323850">
                  <a:moveTo>
                    <a:pt x="0" y="0"/>
                  </a:moveTo>
                  <a:lnTo>
                    <a:pt x="450850" y="0"/>
                  </a:lnTo>
                  <a:lnTo>
                    <a:pt x="45085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22538" y="4330700"/>
              <a:ext cx="349250" cy="419734"/>
            </a:xfrm>
            <a:custGeom>
              <a:avLst/>
              <a:gdLst/>
              <a:ahLst/>
              <a:cxnLst/>
              <a:rect l="l" t="t" r="r" b="b"/>
              <a:pathLst>
                <a:path w="349250" h="419735">
                  <a:moveTo>
                    <a:pt x="290032" y="343696"/>
                  </a:moveTo>
                  <a:lnTo>
                    <a:pt x="210378" y="373917"/>
                  </a:lnTo>
                  <a:lnTo>
                    <a:pt x="282347" y="419507"/>
                  </a:lnTo>
                  <a:lnTo>
                    <a:pt x="285549" y="387919"/>
                  </a:lnTo>
                  <a:lnTo>
                    <a:pt x="272914" y="386638"/>
                  </a:lnTo>
                  <a:lnTo>
                    <a:pt x="274195" y="374003"/>
                  </a:lnTo>
                  <a:lnTo>
                    <a:pt x="286960" y="374003"/>
                  </a:lnTo>
                  <a:lnTo>
                    <a:pt x="290032" y="343696"/>
                  </a:lnTo>
                  <a:close/>
                </a:path>
                <a:path w="349250" h="419735">
                  <a:moveTo>
                    <a:pt x="286830" y="375284"/>
                  </a:moveTo>
                  <a:lnTo>
                    <a:pt x="285549" y="387919"/>
                  </a:lnTo>
                  <a:lnTo>
                    <a:pt x="349250" y="394375"/>
                  </a:lnTo>
                  <a:lnTo>
                    <a:pt x="349250" y="387350"/>
                  </a:lnTo>
                  <a:lnTo>
                    <a:pt x="336550" y="387350"/>
                  </a:lnTo>
                  <a:lnTo>
                    <a:pt x="336550" y="380323"/>
                  </a:lnTo>
                  <a:lnTo>
                    <a:pt x="286830" y="375284"/>
                  </a:lnTo>
                  <a:close/>
                </a:path>
                <a:path w="349250" h="419735">
                  <a:moveTo>
                    <a:pt x="274195" y="374003"/>
                  </a:moveTo>
                  <a:lnTo>
                    <a:pt x="272914" y="386638"/>
                  </a:lnTo>
                  <a:lnTo>
                    <a:pt x="285549" y="387919"/>
                  </a:lnTo>
                  <a:lnTo>
                    <a:pt x="286830" y="375284"/>
                  </a:lnTo>
                  <a:lnTo>
                    <a:pt x="274195" y="374003"/>
                  </a:lnTo>
                  <a:close/>
                </a:path>
                <a:path w="349250" h="419735">
                  <a:moveTo>
                    <a:pt x="336550" y="380323"/>
                  </a:moveTo>
                  <a:lnTo>
                    <a:pt x="336550" y="387350"/>
                  </a:lnTo>
                  <a:lnTo>
                    <a:pt x="343540" y="381031"/>
                  </a:lnTo>
                  <a:lnTo>
                    <a:pt x="336550" y="380323"/>
                  </a:lnTo>
                  <a:close/>
                </a:path>
                <a:path w="349250" h="419735">
                  <a:moveTo>
                    <a:pt x="336550" y="38100"/>
                  </a:moveTo>
                  <a:lnTo>
                    <a:pt x="336550" y="380323"/>
                  </a:lnTo>
                  <a:lnTo>
                    <a:pt x="343540" y="381031"/>
                  </a:lnTo>
                  <a:lnTo>
                    <a:pt x="336550" y="387350"/>
                  </a:lnTo>
                  <a:lnTo>
                    <a:pt x="349250" y="387350"/>
                  </a:lnTo>
                  <a:lnTo>
                    <a:pt x="349250" y="44450"/>
                  </a:lnTo>
                  <a:lnTo>
                    <a:pt x="342900" y="44450"/>
                  </a:lnTo>
                  <a:lnTo>
                    <a:pt x="336550" y="38100"/>
                  </a:lnTo>
                  <a:close/>
                </a:path>
                <a:path w="349250" h="419735">
                  <a:moveTo>
                    <a:pt x="286960" y="374003"/>
                  </a:moveTo>
                  <a:lnTo>
                    <a:pt x="274195" y="374003"/>
                  </a:lnTo>
                  <a:lnTo>
                    <a:pt x="286830" y="375284"/>
                  </a:lnTo>
                  <a:lnTo>
                    <a:pt x="286960" y="374003"/>
                  </a:lnTo>
                  <a:close/>
                </a:path>
                <a:path w="349250" h="419735">
                  <a:moveTo>
                    <a:pt x="38100" y="0"/>
                  </a:moveTo>
                  <a:lnTo>
                    <a:pt x="23269" y="2994"/>
                  </a:lnTo>
                  <a:lnTo>
                    <a:pt x="11159" y="11159"/>
                  </a:lnTo>
                  <a:lnTo>
                    <a:pt x="2994" y="23269"/>
                  </a:lnTo>
                  <a:lnTo>
                    <a:pt x="0" y="38100"/>
                  </a:lnTo>
                  <a:lnTo>
                    <a:pt x="2994" y="52930"/>
                  </a:lnTo>
                  <a:lnTo>
                    <a:pt x="11159" y="65040"/>
                  </a:lnTo>
                  <a:lnTo>
                    <a:pt x="23269" y="73205"/>
                  </a:lnTo>
                  <a:lnTo>
                    <a:pt x="38100" y="76200"/>
                  </a:lnTo>
                  <a:lnTo>
                    <a:pt x="52930" y="73205"/>
                  </a:lnTo>
                  <a:lnTo>
                    <a:pt x="65040" y="65040"/>
                  </a:lnTo>
                  <a:lnTo>
                    <a:pt x="73205" y="52930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5" y="23269"/>
                  </a:lnTo>
                  <a:lnTo>
                    <a:pt x="65040" y="11159"/>
                  </a:lnTo>
                  <a:lnTo>
                    <a:pt x="52930" y="2994"/>
                  </a:lnTo>
                  <a:lnTo>
                    <a:pt x="38100" y="0"/>
                  </a:lnTo>
                  <a:close/>
                </a:path>
                <a:path w="349250" h="419735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349250" h="419735">
                  <a:moveTo>
                    <a:pt x="349250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336550" y="44450"/>
                  </a:lnTo>
                  <a:lnTo>
                    <a:pt x="336550" y="38100"/>
                  </a:lnTo>
                  <a:lnTo>
                    <a:pt x="349250" y="38100"/>
                  </a:lnTo>
                  <a:lnTo>
                    <a:pt x="349250" y="31750"/>
                  </a:lnTo>
                  <a:close/>
                </a:path>
                <a:path w="349250" h="419735">
                  <a:moveTo>
                    <a:pt x="349250" y="38100"/>
                  </a:moveTo>
                  <a:lnTo>
                    <a:pt x="336550" y="38100"/>
                  </a:lnTo>
                  <a:lnTo>
                    <a:pt x="342900" y="44450"/>
                  </a:lnTo>
                  <a:lnTo>
                    <a:pt x="349250" y="44450"/>
                  </a:lnTo>
                  <a:lnTo>
                    <a:pt x="349250" y="381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4413" y="4600575"/>
              <a:ext cx="444500" cy="32385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084413" y="460057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60638" y="3498850"/>
              <a:ext cx="603885" cy="1333500"/>
            </a:xfrm>
            <a:custGeom>
              <a:avLst/>
              <a:gdLst/>
              <a:ahLst/>
              <a:cxnLst/>
              <a:rect l="l" t="t" r="r" b="b"/>
              <a:pathLst>
                <a:path w="603884" h="1333500">
                  <a:moveTo>
                    <a:pt x="38100" y="1257300"/>
                  </a:moveTo>
                  <a:lnTo>
                    <a:pt x="0" y="1295400"/>
                  </a:lnTo>
                  <a:lnTo>
                    <a:pt x="38100" y="1333500"/>
                  </a:lnTo>
                  <a:lnTo>
                    <a:pt x="69850" y="1301750"/>
                  </a:lnTo>
                  <a:lnTo>
                    <a:pt x="38100" y="1301750"/>
                  </a:lnTo>
                  <a:lnTo>
                    <a:pt x="38100" y="1289050"/>
                  </a:lnTo>
                  <a:lnTo>
                    <a:pt x="69850" y="1289050"/>
                  </a:lnTo>
                  <a:lnTo>
                    <a:pt x="38100" y="1257300"/>
                  </a:lnTo>
                  <a:close/>
                </a:path>
                <a:path w="603884" h="1333500">
                  <a:moveTo>
                    <a:pt x="69850" y="1289050"/>
                  </a:moveTo>
                  <a:lnTo>
                    <a:pt x="38100" y="1289050"/>
                  </a:lnTo>
                  <a:lnTo>
                    <a:pt x="38100" y="1301750"/>
                  </a:lnTo>
                  <a:lnTo>
                    <a:pt x="69850" y="1301750"/>
                  </a:lnTo>
                  <a:lnTo>
                    <a:pt x="76200" y="1295400"/>
                  </a:lnTo>
                  <a:lnTo>
                    <a:pt x="69850" y="1289050"/>
                  </a:lnTo>
                  <a:close/>
                </a:path>
                <a:path w="603884" h="1333500">
                  <a:moveTo>
                    <a:pt x="577311" y="1289050"/>
                  </a:moveTo>
                  <a:lnTo>
                    <a:pt x="69850" y="1289050"/>
                  </a:lnTo>
                  <a:lnTo>
                    <a:pt x="76200" y="1295400"/>
                  </a:lnTo>
                  <a:lnTo>
                    <a:pt x="69850" y="1301750"/>
                  </a:lnTo>
                  <a:lnTo>
                    <a:pt x="589879" y="1301750"/>
                  </a:lnTo>
                  <a:lnTo>
                    <a:pt x="589947" y="1295332"/>
                  </a:lnTo>
                  <a:lnTo>
                    <a:pt x="577245" y="1295332"/>
                  </a:lnTo>
                  <a:lnTo>
                    <a:pt x="577311" y="1289050"/>
                  </a:lnTo>
                  <a:close/>
                </a:path>
                <a:path w="603884" h="1333500">
                  <a:moveTo>
                    <a:pt x="590550" y="38032"/>
                  </a:moveTo>
                  <a:lnTo>
                    <a:pt x="577245" y="1295332"/>
                  </a:lnTo>
                  <a:lnTo>
                    <a:pt x="583595" y="1289050"/>
                  </a:lnTo>
                  <a:lnTo>
                    <a:pt x="590013" y="1289050"/>
                  </a:lnTo>
                  <a:lnTo>
                    <a:pt x="603182" y="44450"/>
                  </a:lnTo>
                  <a:lnTo>
                    <a:pt x="596900" y="44450"/>
                  </a:lnTo>
                  <a:lnTo>
                    <a:pt x="590550" y="38032"/>
                  </a:lnTo>
                  <a:close/>
                </a:path>
                <a:path w="603884" h="1333500">
                  <a:moveTo>
                    <a:pt x="590013" y="1289050"/>
                  </a:moveTo>
                  <a:lnTo>
                    <a:pt x="583595" y="1289050"/>
                  </a:lnTo>
                  <a:lnTo>
                    <a:pt x="577245" y="1295332"/>
                  </a:lnTo>
                  <a:lnTo>
                    <a:pt x="589947" y="1295332"/>
                  </a:lnTo>
                  <a:lnTo>
                    <a:pt x="590013" y="1289050"/>
                  </a:lnTo>
                  <a:close/>
                </a:path>
                <a:path w="603884" h="1333500">
                  <a:moveTo>
                    <a:pt x="247347" y="0"/>
                  </a:moveTo>
                  <a:lnTo>
                    <a:pt x="171147" y="38100"/>
                  </a:lnTo>
                  <a:lnTo>
                    <a:pt x="247347" y="76200"/>
                  </a:lnTo>
                  <a:lnTo>
                    <a:pt x="247347" y="44450"/>
                  </a:lnTo>
                  <a:lnTo>
                    <a:pt x="234647" y="44450"/>
                  </a:lnTo>
                  <a:lnTo>
                    <a:pt x="234647" y="31750"/>
                  </a:lnTo>
                  <a:lnTo>
                    <a:pt x="247347" y="31750"/>
                  </a:lnTo>
                  <a:lnTo>
                    <a:pt x="247347" y="0"/>
                  </a:lnTo>
                  <a:close/>
                </a:path>
                <a:path w="603884" h="1333500">
                  <a:moveTo>
                    <a:pt x="247347" y="31750"/>
                  </a:moveTo>
                  <a:lnTo>
                    <a:pt x="234647" y="31750"/>
                  </a:lnTo>
                  <a:lnTo>
                    <a:pt x="234647" y="44450"/>
                  </a:lnTo>
                  <a:lnTo>
                    <a:pt x="247347" y="44450"/>
                  </a:lnTo>
                  <a:lnTo>
                    <a:pt x="247347" y="31750"/>
                  </a:lnTo>
                  <a:close/>
                </a:path>
                <a:path w="603884" h="1333500">
                  <a:moveTo>
                    <a:pt x="603317" y="31750"/>
                  </a:moveTo>
                  <a:lnTo>
                    <a:pt x="247347" y="31750"/>
                  </a:lnTo>
                  <a:lnTo>
                    <a:pt x="247347" y="44450"/>
                  </a:lnTo>
                  <a:lnTo>
                    <a:pt x="590482" y="44450"/>
                  </a:lnTo>
                  <a:lnTo>
                    <a:pt x="590550" y="38032"/>
                  </a:lnTo>
                  <a:lnTo>
                    <a:pt x="603250" y="38032"/>
                  </a:lnTo>
                  <a:lnTo>
                    <a:pt x="603317" y="31750"/>
                  </a:lnTo>
                  <a:close/>
                </a:path>
                <a:path w="603884" h="1333500">
                  <a:moveTo>
                    <a:pt x="603250" y="38032"/>
                  </a:moveTo>
                  <a:lnTo>
                    <a:pt x="590550" y="38032"/>
                  </a:lnTo>
                  <a:lnTo>
                    <a:pt x="596900" y="44450"/>
                  </a:lnTo>
                  <a:lnTo>
                    <a:pt x="603182" y="44450"/>
                  </a:lnTo>
                  <a:lnTo>
                    <a:pt x="603250" y="380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4413" y="3343275"/>
              <a:ext cx="444500" cy="32385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084413" y="334327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78063" y="4283074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4445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317500"/>
                  </a:lnTo>
                  <a:lnTo>
                    <a:pt x="444500" y="317500"/>
                  </a:lnTo>
                  <a:lnTo>
                    <a:pt x="444500" y="63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78063" y="428307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22538" y="4476750"/>
              <a:ext cx="495934" cy="1028700"/>
            </a:xfrm>
            <a:custGeom>
              <a:avLst/>
              <a:gdLst/>
              <a:ahLst/>
              <a:cxnLst/>
              <a:rect l="l" t="t" r="r" b="b"/>
              <a:pathLst>
                <a:path w="495934" h="1028700">
                  <a:moveTo>
                    <a:pt x="38100" y="952500"/>
                  </a:moveTo>
                  <a:lnTo>
                    <a:pt x="23269" y="955494"/>
                  </a:lnTo>
                  <a:lnTo>
                    <a:pt x="11159" y="963659"/>
                  </a:lnTo>
                  <a:lnTo>
                    <a:pt x="2994" y="975769"/>
                  </a:lnTo>
                  <a:lnTo>
                    <a:pt x="0" y="990600"/>
                  </a:lnTo>
                  <a:lnTo>
                    <a:pt x="2994" y="1005429"/>
                  </a:lnTo>
                  <a:lnTo>
                    <a:pt x="11159" y="1017540"/>
                  </a:lnTo>
                  <a:lnTo>
                    <a:pt x="23269" y="1025705"/>
                  </a:lnTo>
                  <a:lnTo>
                    <a:pt x="38100" y="1028700"/>
                  </a:lnTo>
                  <a:lnTo>
                    <a:pt x="52930" y="1025705"/>
                  </a:lnTo>
                  <a:lnTo>
                    <a:pt x="65040" y="1017540"/>
                  </a:lnTo>
                  <a:lnTo>
                    <a:pt x="73205" y="1005429"/>
                  </a:lnTo>
                  <a:lnTo>
                    <a:pt x="74918" y="996950"/>
                  </a:lnTo>
                  <a:lnTo>
                    <a:pt x="38100" y="996950"/>
                  </a:lnTo>
                  <a:lnTo>
                    <a:pt x="38100" y="984250"/>
                  </a:lnTo>
                  <a:lnTo>
                    <a:pt x="74918" y="984250"/>
                  </a:lnTo>
                  <a:lnTo>
                    <a:pt x="73205" y="975769"/>
                  </a:lnTo>
                  <a:lnTo>
                    <a:pt x="65040" y="963659"/>
                  </a:lnTo>
                  <a:lnTo>
                    <a:pt x="52930" y="955494"/>
                  </a:lnTo>
                  <a:lnTo>
                    <a:pt x="38100" y="952500"/>
                  </a:lnTo>
                  <a:close/>
                </a:path>
                <a:path w="495934" h="1028700">
                  <a:moveTo>
                    <a:pt x="74918" y="984250"/>
                  </a:moveTo>
                  <a:lnTo>
                    <a:pt x="38100" y="984250"/>
                  </a:lnTo>
                  <a:lnTo>
                    <a:pt x="38100" y="996950"/>
                  </a:lnTo>
                  <a:lnTo>
                    <a:pt x="74918" y="996950"/>
                  </a:lnTo>
                  <a:lnTo>
                    <a:pt x="76200" y="990600"/>
                  </a:lnTo>
                  <a:lnTo>
                    <a:pt x="74918" y="984250"/>
                  </a:lnTo>
                  <a:close/>
                </a:path>
                <a:path w="495934" h="1028700">
                  <a:moveTo>
                    <a:pt x="482473" y="984250"/>
                  </a:moveTo>
                  <a:lnTo>
                    <a:pt x="74918" y="984250"/>
                  </a:lnTo>
                  <a:lnTo>
                    <a:pt x="76200" y="990600"/>
                  </a:lnTo>
                  <a:lnTo>
                    <a:pt x="74918" y="996950"/>
                  </a:lnTo>
                  <a:lnTo>
                    <a:pt x="495426" y="996950"/>
                  </a:lnTo>
                  <a:lnTo>
                    <a:pt x="495304" y="990724"/>
                  </a:lnTo>
                  <a:lnTo>
                    <a:pt x="482601" y="990724"/>
                  </a:lnTo>
                  <a:lnTo>
                    <a:pt x="482473" y="984250"/>
                  </a:lnTo>
                  <a:close/>
                </a:path>
                <a:path w="495934" h="1028700">
                  <a:moveTo>
                    <a:pt x="476518" y="38225"/>
                  </a:moveTo>
                  <a:lnTo>
                    <a:pt x="463816" y="38225"/>
                  </a:lnTo>
                  <a:lnTo>
                    <a:pt x="470165" y="44450"/>
                  </a:lnTo>
                  <a:lnTo>
                    <a:pt x="463939" y="44450"/>
                  </a:lnTo>
                  <a:lnTo>
                    <a:pt x="482601" y="990724"/>
                  </a:lnTo>
                  <a:lnTo>
                    <a:pt x="488950" y="984250"/>
                  </a:lnTo>
                  <a:lnTo>
                    <a:pt x="495176" y="984250"/>
                  </a:lnTo>
                  <a:lnTo>
                    <a:pt x="476641" y="44450"/>
                  </a:lnTo>
                  <a:lnTo>
                    <a:pt x="470165" y="44450"/>
                  </a:lnTo>
                  <a:lnTo>
                    <a:pt x="463816" y="38225"/>
                  </a:lnTo>
                  <a:lnTo>
                    <a:pt x="476518" y="38225"/>
                  </a:lnTo>
                  <a:close/>
                </a:path>
                <a:path w="495934" h="1028700">
                  <a:moveTo>
                    <a:pt x="495176" y="984250"/>
                  </a:moveTo>
                  <a:lnTo>
                    <a:pt x="488950" y="984250"/>
                  </a:lnTo>
                  <a:lnTo>
                    <a:pt x="482601" y="990724"/>
                  </a:lnTo>
                  <a:lnTo>
                    <a:pt x="495304" y="990724"/>
                  </a:lnTo>
                  <a:lnTo>
                    <a:pt x="495176" y="984250"/>
                  </a:lnTo>
                  <a:close/>
                </a:path>
                <a:path w="495934" h="1028700">
                  <a:moveTo>
                    <a:pt x="302155" y="0"/>
                  </a:moveTo>
                  <a:lnTo>
                    <a:pt x="225955" y="38100"/>
                  </a:lnTo>
                  <a:lnTo>
                    <a:pt x="302155" y="76200"/>
                  </a:lnTo>
                  <a:lnTo>
                    <a:pt x="302155" y="44450"/>
                  </a:lnTo>
                  <a:lnTo>
                    <a:pt x="289455" y="44450"/>
                  </a:lnTo>
                  <a:lnTo>
                    <a:pt x="289455" y="31750"/>
                  </a:lnTo>
                  <a:lnTo>
                    <a:pt x="302155" y="31750"/>
                  </a:lnTo>
                  <a:lnTo>
                    <a:pt x="302155" y="0"/>
                  </a:lnTo>
                  <a:close/>
                </a:path>
                <a:path w="495934" h="1028700">
                  <a:moveTo>
                    <a:pt x="302155" y="31750"/>
                  </a:moveTo>
                  <a:lnTo>
                    <a:pt x="289455" y="31750"/>
                  </a:lnTo>
                  <a:lnTo>
                    <a:pt x="289455" y="44450"/>
                  </a:lnTo>
                  <a:lnTo>
                    <a:pt x="302155" y="44450"/>
                  </a:lnTo>
                  <a:lnTo>
                    <a:pt x="302155" y="31750"/>
                  </a:lnTo>
                  <a:close/>
                </a:path>
                <a:path w="495934" h="1028700">
                  <a:moveTo>
                    <a:pt x="476390" y="31750"/>
                  </a:moveTo>
                  <a:lnTo>
                    <a:pt x="302155" y="31750"/>
                  </a:lnTo>
                  <a:lnTo>
                    <a:pt x="302155" y="44450"/>
                  </a:lnTo>
                  <a:lnTo>
                    <a:pt x="463939" y="44450"/>
                  </a:lnTo>
                  <a:lnTo>
                    <a:pt x="463816" y="38225"/>
                  </a:lnTo>
                  <a:lnTo>
                    <a:pt x="476518" y="38225"/>
                  </a:lnTo>
                  <a:lnTo>
                    <a:pt x="476390" y="3175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82963" y="4600575"/>
              <a:ext cx="1390650" cy="317500"/>
            </a:xfrm>
            <a:custGeom>
              <a:avLst/>
              <a:gdLst/>
              <a:ahLst/>
              <a:cxnLst/>
              <a:rect l="l" t="t" r="r" b="b"/>
              <a:pathLst>
                <a:path w="1390650" h="317500">
                  <a:moveTo>
                    <a:pt x="0" y="0"/>
                  </a:moveTo>
                  <a:lnTo>
                    <a:pt x="1390650" y="0"/>
                  </a:lnTo>
                  <a:lnTo>
                    <a:pt x="13906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731694" y="1861820"/>
            <a:ext cx="1308100" cy="13716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90"/>
              </a:spcBef>
            </a:pPr>
            <a:r>
              <a:rPr sz="1800" spc="-25" dirty="0">
                <a:latin typeface="Times New Roman"/>
                <a:cs typeface="Times New Roman"/>
              </a:rPr>
              <a:t>0:</a:t>
            </a:r>
            <a:endParaRPr sz="1800">
              <a:latin typeface="Times New Roman"/>
              <a:cs typeface="Times New Roman"/>
            </a:endParaRPr>
          </a:p>
          <a:p>
            <a:pPr marR="60960" algn="r">
              <a:lnSpc>
                <a:spcPct val="100000"/>
              </a:lnSpc>
              <a:spcBef>
                <a:spcPts val="890"/>
              </a:spcBef>
            </a:pPr>
            <a:r>
              <a:rPr sz="1800" spc="-20" dirty="0">
                <a:latin typeface="Times New Roman"/>
                <a:cs typeface="Times New Roman"/>
              </a:rPr>
              <a:t>free</a:t>
            </a:r>
            <a:endParaRPr sz="1800">
              <a:latin typeface="Times New Roman"/>
              <a:cs typeface="Times New Roman"/>
            </a:endParaRPr>
          </a:p>
          <a:p>
            <a:pPr marR="7620" algn="r">
              <a:lnSpc>
                <a:spcPct val="100000"/>
              </a:lnSpc>
              <a:spcBef>
                <a:spcPts val="90"/>
              </a:spcBef>
            </a:pPr>
            <a:r>
              <a:rPr sz="1800" spc="-25" dirty="0">
                <a:latin typeface="Times New Roman"/>
                <a:cs typeface="Times New Roman"/>
              </a:rPr>
              <a:t>31: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189313" y="3322637"/>
            <a:ext cx="1390650" cy="327025"/>
          </a:xfrm>
          <a:prstGeom prst="rect">
            <a:avLst/>
          </a:prstGeom>
          <a:solidFill>
            <a:srgbClr val="DBEEF4"/>
          </a:solidFill>
          <a:ln w="6350">
            <a:solidFill>
              <a:srgbClr val="4472C4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385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17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95663" y="4605337"/>
            <a:ext cx="1381125" cy="314325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889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385"/>
              </a:spcBef>
            </a:pPr>
            <a:r>
              <a:rPr sz="1400" dirty="0">
                <a:latin typeface="Times New Roman"/>
                <a:cs typeface="Times New Roman"/>
              </a:rPr>
              <a:t>File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17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Block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78382" y="4737100"/>
            <a:ext cx="125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file</a:t>
            </a:r>
            <a:r>
              <a:rPr sz="1800" spc="-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3366FF"/>
                </a:solidFill>
                <a:latin typeface="Times New Roman"/>
                <a:cs typeface="Times New Roman"/>
              </a:rPr>
              <a:t>2</a:t>
            </a:r>
            <a:r>
              <a:rPr sz="1800" spc="-5" dirty="0">
                <a:solidFill>
                  <a:srgbClr val="3366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3366FF"/>
                </a:solidFill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535138" y="3333750"/>
            <a:ext cx="996950" cy="2552700"/>
            <a:chOff x="7535138" y="3333750"/>
            <a:chExt cx="996950" cy="2552700"/>
          </a:xfrm>
        </p:grpSpPr>
        <p:sp>
          <p:nvSpPr>
            <p:cNvPr id="61" name="object 61"/>
            <p:cNvSpPr/>
            <p:nvPr/>
          </p:nvSpPr>
          <p:spPr>
            <a:xfrm>
              <a:off x="7535138" y="4666348"/>
              <a:ext cx="534035" cy="103505"/>
            </a:xfrm>
            <a:custGeom>
              <a:avLst/>
              <a:gdLst/>
              <a:ahLst/>
              <a:cxnLst/>
              <a:rect l="l" t="t" r="r" b="b"/>
              <a:pathLst>
                <a:path w="534034" h="103504">
                  <a:moveTo>
                    <a:pt x="445154" y="0"/>
                  </a:moveTo>
                  <a:lnTo>
                    <a:pt x="441266" y="1023"/>
                  </a:lnTo>
                  <a:lnTo>
                    <a:pt x="437732" y="7082"/>
                  </a:lnTo>
                  <a:lnTo>
                    <a:pt x="438755" y="10970"/>
                  </a:lnTo>
                  <a:lnTo>
                    <a:pt x="497696" y="45352"/>
                  </a:lnTo>
                  <a:lnTo>
                    <a:pt x="521183" y="45352"/>
                  </a:lnTo>
                  <a:lnTo>
                    <a:pt x="521183" y="58052"/>
                  </a:lnTo>
                  <a:lnTo>
                    <a:pt x="497695" y="58052"/>
                  </a:lnTo>
                  <a:lnTo>
                    <a:pt x="438754" y="92434"/>
                  </a:lnTo>
                  <a:lnTo>
                    <a:pt x="437732" y="96323"/>
                  </a:lnTo>
                  <a:lnTo>
                    <a:pt x="441266" y="102381"/>
                  </a:lnTo>
                  <a:lnTo>
                    <a:pt x="445154" y="103404"/>
                  </a:lnTo>
                  <a:lnTo>
                    <a:pt x="522900" y="58052"/>
                  </a:lnTo>
                  <a:lnTo>
                    <a:pt x="521183" y="58052"/>
                  </a:lnTo>
                  <a:lnTo>
                    <a:pt x="522902" y="58051"/>
                  </a:lnTo>
                  <a:lnTo>
                    <a:pt x="533786" y="51702"/>
                  </a:lnTo>
                  <a:lnTo>
                    <a:pt x="445154" y="0"/>
                  </a:lnTo>
                  <a:close/>
                </a:path>
                <a:path w="534034" h="103504">
                  <a:moveTo>
                    <a:pt x="508581" y="51702"/>
                  </a:moveTo>
                  <a:lnTo>
                    <a:pt x="497695" y="58052"/>
                  </a:lnTo>
                  <a:lnTo>
                    <a:pt x="521183" y="58052"/>
                  </a:lnTo>
                  <a:lnTo>
                    <a:pt x="521183" y="57188"/>
                  </a:lnTo>
                  <a:lnTo>
                    <a:pt x="517984" y="57188"/>
                  </a:lnTo>
                  <a:lnTo>
                    <a:pt x="508581" y="51702"/>
                  </a:lnTo>
                  <a:close/>
                </a:path>
                <a:path w="534034" h="103504">
                  <a:moveTo>
                    <a:pt x="0" y="45351"/>
                  </a:moveTo>
                  <a:lnTo>
                    <a:pt x="0" y="58051"/>
                  </a:lnTo>
                  <a:lnTo>
                    <a:pt x="497697" y="58051"/>
                  </a:lnTo>
                  <a:lnTo>
                    <a:pt x="508581" y="51702"/>
                  </a:lnTo>
                  <a:lnTo>
                    <a:pt x="497696" y="45352"/>
                  </a:lnTo>
                  <a:lnTo>
                    <a:pt x="0" y="45351"/>
                  </a:lnTo>
                  <a:close/>
                </a:path>
                <a:path w="534034" h="103504">
                  <a:moveTo>
                    <a:pt x="517984" y="46217"/>
                  </a:moveTo>
                  <a:lnTo>
                    <a:pt x="508581" y="51702"/>
                  </a:lnTo>
                  <a:lnTo>
                    <a:pt x="517984" y="57188"/>
                  </a:lnTo>
                  <a:lnTo>
                    <a:pt x="517984" y="46217"/>
                  </a:lnTo>
                  <a:close/>
                </a:path>
                <a:path w="534034" h="103504">
                  <a:moveTo>
                    <a:pt x="521183" y="46217"/>
                  </a:moveTo>
                  <a:lnTo>
                    <a:pt x="517984" y="46217"/>
                  </a:lnTo>
                  <a:lnTo>
                    <a:pt x="517984" y="57188"/>
                  </a:lnTo>
                  <a:lnTo>
                    <a:pt x="521183" y="57188"/>
                  </a:lnTo>
                  <a:lnTo>
                    <a:pt x="521183" y="46217"/>
                  </a:lnTo>
                  <a:close/>
                </a:path>
                <a:path w="534034" h="103504">
                  <a:moveTo>
                    <a:pt x="497696" y="45352"/>
                  </a:moveTo>
                  <a:lnTo>
                    <a:pt x="508581" y="51702"/>
                  </a:lnTo>
                  <a:lnTo>
                    <a:pt x="517984" y="46217"/>
                  </a:lnTo>
                  <a:lnTo>
                    <a:pt x="521183" y="46217"/>
                  </a:lnTo>
                  <a:lnTo>
                    <a:pt x="521183" y="45352"/>
                  </a:lnTo>
                  <a:lnTo>
                    <a:pt x="497696" y="4535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084413" y="460692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084413" y="460692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078063" y="333692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44450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44500" y="32385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078063" y="333692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8063" y="3660775"/>
              <a:ext cx="444500" cy="3175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078063" y="3660775"/>
              <a:ext cx="444500" cy="317500"/>
            </a:xfrm>
            <a:custGeom>
              <a:avLst/>
              <a:gdLst/>
              <a:ahLst/>
              <a:cxnLst/>
              <a:rect l="l" t="t" r="r" b="b"/>
              <a:pathLst>
                <a:path w="444500" h="317500">
                  <a:moveTo>
                    <a:pt x="0" y="0"/>
                  </a:moveTo>
                  <a:lnTo>
                    <a:pt x="444500" y="0"/>
                  </a:lnTo>
                  <a:lnTo>
                    <a:pt x="4445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5363" y="3971925"/>
              <a:ext cx="450850" cy="3175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065363" y="3971925"/>
              <a:ext cx="450850" cy="317500"/>
            </a:xfrm>
            <a:custGeom>
              <a:avLst/>
              <a:gdLst/>
              <a:ahLst/>
              <a:cxnLst/>
              <a:rect l="l" t="t" r="r" b="b"/>
              <a:pathLst>
                <a:path w="450850" h="317500">
                  <a:moveTo>
                    <a:pt x="0" y="0"/>
                  </a:moveTo>
                  <a:lnTo>
                    <a:pt x="450850" y="0"/>
                  </a:lnTo>
                  <a:lnTo>
                    <a:pt x="45085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5363" y="4930775"/>
              <a:ext cx="444500" cy="32385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065363" y="493077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4413" y="5559424"/>
              <a:ext cx="444500" cy="3238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084413" y="5559425"/>
              <a:ext cx="444500" cy="323850"/>
            </a:xfrm>
            <a:custGeom>
              <a:avLst/>
              <a:gdLst/>
              <a:ahLst/>
              <a:cxnLst/>
              <a:rect l="l" t="t" r="r" b="b"/>
              <a:pathLst>
                <a:path w="444500" h="323850">
                  <a:moveTo>
                    <a:pt x="0" y="0"/>
                  </a:moveTo>
                  <a:lnTo>
                    <a:pt x="444500" y="0"/>
                  </a:lnTo>
                  <a:lnTo>
                    <a:pt x="444500" y="323850"/>
                  </a:lnTo>
                  <a:lnTo>
                    <a:pt x="0" y="3238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12813" y="1298575"/>
            <a:ext cx="177800" cy="146050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424013" y="1304925"/>
            <a:ext cx="342900" cy="146050"/>
            <a:chOff x="7424013" y="1304925"/>
            <a:chExt cx="342900" cy="146050"/>
          </a:xfrm>
        </p:grpSpPr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4013" y="1304925"/>
              <a:ext cx="171450" cy="1397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113" y="1304925"/>
              <a:ext cx="177800" cy="146050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16163" y="1304925"/>
            <a:ext cx="177800" cy="14605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59063" y="1298575"/>
            <a:ext cx="177800" cy="146050"/>
          </a:xfrm>
          <a:prstGeom prst="rect">
            <a:avLst/>
          </a:prstGeom>
        </p:spPr>
      </p:pic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6525488" y="1292225"/>
          <a:ext cx="2362200" cy="14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7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190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72C4"/>
                      </a:solidFill>
                      <a:prstDash val="solid"/>
                    </a:lnL>
                    <a:lnR w="9525">
                      <a:solidFill>
                        <a:srgbClr val="4472C4"/>
                      </a:solidFill>
                      <a:prstDash val="solid"/>
                    </a:lnR>
                    <a:lnT w="9525">
                      <a:solidFill>
                        <a:srgbClr val="4472C4"/>
                      </a:solidFill>
                      <a:prstDash val="solid"/>
                    </a:lnT>
                    <a:lnB w="9525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about</a:t>
            </a:r>
            <a:r>
              <a:rPr spc="5" dirty="0"/>
              <a:t> </a:t>
            </a:r>
            <a:r>
              <a:rPr dirty="0"/>
              <a:t>the </a:t>
            </a:r>
            <a:r>
              <a:rPr spc="-10" dirty="0"/>
              <a:t>Directory?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3173475"/>
            <a:ext cx="6593205" cy="287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8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latin typeface="Gulim"/>
                <a:cs typeface="Gulim"/>
              </a:rPr>
              <a:t>Essentially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containing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3180"/>
              </a:lnSpc>
            </a:pPr>
            <a:r>
              <a:rPr sz="2800" spc="-10" dirty="0">
                <a:latin typeface="Gulim"/>
                <a:cs typeface="Gulim"/>
              </a:rPr>
              <a:t>&lt;file_name: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file_number&gt;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mappings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Gulim"/>
                <a:cs typeface="Gulim"/>
              </a:rPr>
              <a:t>Free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45" dirty="0">
                <a:latin typeface="Gulim"/>
                <a:cs typeface="Gulim"/>
              </a:rPr>
              <a:t>space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85" dirty="0">
                <a:latin typeface="Gulim"/>
                <a:cs typeface="Gulim"/>
              </a:rPr>
              <a:t>new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entries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In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FAT: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attributes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kept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(!!!)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latin typeface="Gulim"/>
                <a:cs typeface="Gulim"/>
              </a:rPr>
              <a:t>Each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linked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list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entries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Where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you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find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root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directory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325" dirty="0">
                <a:latin typeface="Gulim"/>
                <a:cs typeface="Gulim"/>
              </a:rPr>
              <a:t>“/”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)</a:t>
            </a:r>
            <a:endParaRPr sz="2800">
              <a:latin typeface="Gulim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850" y="1394564"/>
            <a:ext cx="8229600" cy="1524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Bit</a:t>
            </a:r>
            <a:r>
              <a:rPr spc="-45" dirty="0"/>
              <a:t> </a:t>
            </a:r>
            <a:r>
              <a:rPr dirty="0"/>
              <a:t>more</a:t>
            </a:r>
            <a:r>
              <a:rPr spc="-4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spc="-10" dirty="0"/>
              <a:t>directories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33232"/>
            <a:ext cx="6736715" cy="25273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3000" spc="-20" dirty="0">
                <a:latin typeface="Gulim"/>
                <a:cs typeface="Gulim"/>
              </a:rPr>
              <a:t>Stored</a:t>
            </a:r>
            <a:r>
              <a:rPr sz="3000" spc="-185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in</a:t>
            </a:r>
            <a:r>
              <a:rPr sz="3000" spc="-180" dirty="0">
                <a:latin typeface="Gulim"/>
                <a:cs typeface="Gulim"/>
              </a:rPr>
              <a:t> </a:t>
            </a:r>
            <a:r>
              <a:rPr sz="3000" spc="-70" dirty="0">
                <a:latin typeface="Gulim"/>
                <a:cs typeface="Gulim"/>
              </a:rPr>
              <a:t>files,</a:t>
            </a:r>
            <a:r>
              <a:rPr sz="3000" spc="-170" dirty="0">
                <a:latin typeface="Gulim"/>
                <a:cs typeface="Gulim"/>
              </a:rPr>
              <a:t> </a:t>
            </a:r>
            <a:r>
              <a:rPr sz="3000" spc="-95" dirty="0">
                <a:latin typeface="Gulim"/>
                <a:cs typeface="Gulim"/>
              </a:rPr>
              <a:t>can</a:t>
            </a:r>
            <a:r>
              <a:rPr sz="3000" spc="-170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be</a:t>
            </a:r>
            <a:r>
              <a:rPr sz="3000" spc="-175" dirty="0">
                <a:latin typeface="Gulim"/>
                <a:cs typeface="Gulim"/>
              </a:rPr>
              <a:t> </a:t>
            </a:r>
            <a:r>
              <a:rPr sz="3000" spc="-25" dirty="0">
                <a:latin typeface="Gulim"/>
                <a:cs typeface="Gulim"/>
              </a:rPr>
              <a:t>read,</a:t>
            </a:r>
            <a:r>
              <a:rPr sz="3000" spc="-170" dirty="0">
                <a:latin typeface="Gulim"/>
                <a:cs typeface="Gulim"/>
              </a:rPr>
              <a:t> </a:t>
            </a:r>
            <a:r>
              <a:rPr sz="3000" spc="70" dirty="0">
                <a:latin typeface="Gulim"/>
                <a:cs typeface="Gulim"/>
              </a:rPr>
              <a:t>but</a:t>
            </a:r>
            <a:r>
              <a:rPr sz="3000" spc="-170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don’t</a:t>
            </a:r>
            <a:endParaRPr sz="30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698500" algn="l"/>
              </a:tabLst>
            </a:pPr>
            <a:r>
              <a:rPr sz="2600" spc="-85" dirty="0">
                <a:latin typeface="Dotum"/>
                <a:cs typeface="Dotum"/>
              </a:rPr>
              <a:t>System</a:t>
            </a:r>
            <a:r>
              <a:rPr sz="2600" spc="-120" dirty="0">
                <a:latin typeface="Dotum"/>
                <a:cs typeface="Dotum"/>
              </a:rPr>
              <a:t> </a:t>
            </a:r>
            <a:r>
              <a:rPr sz="2600" spc="-110" dirty="0">
                <a:latin typeface="Dotum"/>
                <a:cs typeface="Dotum"/>
              </a:rPr>
              <a:t>calls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75" dirty="0">
                <a:latin typeface="Dotum"/>
                <a:cs typeface="Dotum"/>
              </a:rPr>
              <a:t>to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180" dirty="0">
                <a:latin typeface="Dotum"/>
                <a:cs typeface="Dotum"/>
              </a:rPr>
              <a:t>access</a:t>
            </a:r>
            <a:r>
              <a:rPr sz="2600" spc="-114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directories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600" dirty="0">
                <a:latin typeface="Dotum"/>
                <a:cs typeface="Dotum"/>
              </a:rPr>
              <a:t>Open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-125" dirty="0">
                <a:latin typeface="Dotum"/>
                <a:cs typeface="Dotum"/>
              </a:rPr>
              <a:t>/</a:t>
            </a:r>
            <a:r>
              <a:rPr sz="2600" spc="-13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Creat</a:t>
            </a:r>
            <a:r>
              <a:rPr sz="2600" spc="-12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traverse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60" dirty="0">
                <a:latin typeface="Dotum"/>
                <a:cs typeface="Dotum"/>
              </a:rPr>
              <a:t>the</a:t>
            </a:r>
            <a:r>
              <a:rPr sz="2600" spc="-13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structure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8500" algn="l"/>
              </a:tabLst>
            </a:pPr>
            <a:r>
              <a:rPr sz="2600" dirty="0">
                <a:latin typeface="Dotum"/>
                <a:cs typeface="Dotum"/>
              </a:rPr>
              <a:t>mkdir</a:t>
            </a:r>
            <a:r>
              <a:rPr sz="2600" spc="-80" dirty="0">
                <a:latin typeface="Dotum"/>
                <a:cs typeface="Dotum"/>
              </a:rPr>
              <a:t> </a:t>
            </a:r>
            <a:r>
              <a:rPr sz="2600" dirty="0">
                <a:latin typeface="Dotum"/>
                <a:cs typeface="Dotum"/>
              </a:rPr>
              <a:t>/rmdir</a:t>
            </a:r>
            <a:r>
              <a:rPr sz="2600" spc="-75" dirty="0">
                <a:latin typeface="Dotum"/>
                <a:cs typeface="Dotum"/>
              </a:rPr>
              <a:t> </a:t>
            </a:r>
            <a:r>
              <a:rPr sz="2600" spc="-20" dirty="0">
                <a:latin typeface="Dotum"/>
                <a:cs typeface="Dotum"/>
              </a:rPr>
              <a:t>add/remove</a:t>
            </a:r>
            <a:r>
              <a:rPr sz="2600" spc="-8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entries</a:t>
            </a:r>
            <a:endParaRPr sz="26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600" dirty="0">
                <a:latin typeface="Dotum"/>
                <a:cs typeface="Dotum"/>
              </a:rPr>
              <a:t>Link</a:t>
            </a:r>
            <a:r>
              <a:rPr sz="2600" spc="-165" dirty="0">
                <a:latin typeface="Dotum"/>
                <a:cs typeface="Dotum"/>
              </a:rPr>
              <a:t> </a:t>
            </a:r>
            <a:r>
              <a:rPr sz="2600" spc="-125" dirty="0">
                <a:latin typeface="Dotum"/>
                <a:cs typeface="Dotum"/>
              </a:rPr>
              <a:t>/</a:t>
            </a:r>
            <a:r>
              <a:rPr sz="2600" spc="-145" dirty="0">
                <a:latin typeface="Dotum"/>
                <a:cs typeface="Dotum"/>
              </a:rPr>
              <a:t> </a:t>
            </a:r>
            <a:r>
              <a:rPr sz="2600" spc="-10" dirty="0">
                <a:latin typeface="Dotum"/>
                <a:cs typeface="Dotum"/>
              </a:rPr>
              <a:t>Unlink</a:t>
            </a:r>
            <a:endParaRPr sz="26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dirty="0">
                <a:latin typeface="Dotum"/>
                <a:cs typeface="Dotum"/>
              </a:rPr>
              <a:t>Link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existing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file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50" dirty="0">
                <a:latin typeface="Dotum"/>
                <a:cs typeface="Dotum"/>
              </a:rPr>
              <a:t>to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-85" dirty="0">
                <a:latin typeface="Dotum"/>
                <a:cs typeface="Dotum"/>
              </a:rPr>
              <a:t>a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directory</a:t>
            </a:r>
            <a:endParaRPr sz="190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352" y="3546214"/>
            <a:ext cx="6163945" cy="19564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612900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700" dirty="0">
                <a:latin typeface="Dotum"/>
                <a:cs typeface="Dotum"/>
              </a:rPr>
              <a:t>Not</a:t>
            </a:r>
            <a:r>
              <a:rPr sz="1700" spc="-25" dirty="0">
                <a:latin typeface="Dotum"/>
                <a:cs typeface="Dotum"/>
              </a:rPr>
              <a:t> </a:t>
            </a:r>
            <a:r>
              <a:rPr sz="1700" dirty="0">
                <a:latin typeface="Dotum"/>
                <a:cs typeface="Dotum"/>
              </a:rPr>
              <a:t>in</a:t>
            </a:r>
            <a:r>
              <a:rPr sz="1700" spc="-25" dirty="0">
                <a:latin typeface="Dotum"/>
                <a:cs typeface="Dotum"/>
              </a:rPr>
              <a:t> </a:t>
            </a:r>
            <a:r>
              <a:rPr sz="1700" spc="-130" dirty="0">
                <a:latin typeface="Dotum"/>
                <a:cs typeface="Dotum"/>
              </a:rPr>
              <a:t>FAT</a:t>
            </a:r>
            <a:r>
              <a:rPr sz="1700" spc="-25" dirty="0">
                <a:latin typeface="Dotum"/>
                <a:cs typeface="Dotum"/>
              </a:rPr>
              <a:t> </a:t>
            </a:r>
            <a:r>
              <a:rPr sz="1700" spc="95" dirty="0">
                <a:latin typeface="Dotum"/>
                <a:cs typeface="Dotum"/>
              </a:rPr>
              <a:t>!</a:t>
            </a:r>
            <a:endParaRPr sz="1700">
              <a:latin typeface="Dotum"/>
              <a:cs typeface="Dotum"/>
            </a:endParaRPr>
          </a:p>
          <a:p>
            <a:pPr marL="1155700" indent="-22923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70" dirty="0">
                <a:latin typeface="Dotum"/>
                <a:cs typeface="Dotum"/>
              </a:rPr>
              <a:t>Forms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-80" dirty="0">
                <a:latin typeface="Dotum"/>
                <a:cs typeface="Dotum"/>
              </a:rPr>
              <a:t>a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40" dirty="0">
                <a:latin typeface="Dotum"/>
                <a:cs typeface="Dotum"/>
              </a:rPr>
              <a:t>DAG</a:t>
            </a:r>
            <a:endParaRPr sz="19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3000" spc="-60" dirty="0">
                <a:latin typeface="Gulim"/>
                <a:cs typeface="Gulim"/>
              </a:rPr>
              <a:t>libc</a:t>
            </a:r>
            <a:r>
              <a:rPr sz="3000" spc="-190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support</a:t>
            </a:r>
            <a:endParaRPr sz="30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latin typeface="Dotum"/>
                <a:cs typeface="Dotum"/>
              </a:rPr>
              <a:t>DIR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*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opendir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(const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char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*dirname)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struct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dirent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*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readdir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(DIR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*dirstream)</a:t>
            </a:r>
            <a:endParaRPr sz="2400">
              <a:latin typeface="Dotum"/>
              <a:cs typeface="Dot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4553" y="5504179"/>
            <a:ext cx="1036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70" dirty="0">
                <a:latin typeface="Dotum"/>
                <a:cs typeface="Dotum"/>
              </a:rPr>
              <a:t>int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readdir_r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(DIR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*dirstream,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struct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dirent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*entry,</a:t>
            </a:r>
            <a:r>
              <a:rPr sz="2400" spc="-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struct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dirent</a:t>
            </a:r>
            <a:r>
              <a:rPr sz="2400" spc="-10" dirty="0">
                <a:latin typeface="Dotum"/>
                <a:cs typeface="Dotum"/>
              </a:rPr>
              <a:t> **result)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74229" y="1955800"/>
            <a:ext cx="2724150" cy="2870200"/>
            <a:chOff x="7574229" y="1955800"/>
            <a:chExt cx="2724150" cy="28702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3354" y="4149724"/>
              <a:ext cx="831850" cy="673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63354" y="4149725"/>
              <a:ext cx="831850" cy="673100"/>
            </a:xfrm>
            <a:custGeom>
              <a:avLst/>
              <a:gdLst/>
              <a:ahLst/>
              <a:cxnLst/>
              <a:rect l="l" t="t" r="r" b="b"/>
              <a:pathLst>
                <a:path w="831850" h="673100">
                  <a:moveTo>
                    <a:pt x="0" y="0"/>
                  </a:moveTo>
                  <a:lnTo>
                    <a:pt x="831850" y="0"/>
                  </a:lnTo>
                  <a:lnTo>
                    <a:pt x="831850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1804" y="1958975"/>
              <a:ext cx="609600" cy="584200"/>
            </a:xfrm>
            <a:custGeom>
              <a:avLst/>
              <a:gdLst/>
              <a:ahLst/>
              <a:cxnLst/>
              <a:rect l="l" t="t" r="r" b="b"/>
              <a:pathLst>
                <a:path w="609600" h="584200">
                  <a:moveTo>
                    <a:pt x="51223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09600" y="584200"/>
                  </a:lnTo>
                  <a:lnTo>
                    <a:pt x="609600" y="97368"/>
                  </a:lnTo>
                  <a:lnTo>
                    <a:pt x="51223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91804" y="1958975"/>
              <a:ext cx="609600" cy="584200"/>
            </a:xfrm>
            <a:custGeom>
              <a:avLst/>
              <a:gdLst/>
              <a:ahLst/>
              <a:cxnLst/>
              <a:rect l="l" t="t" r="r" b="b"/>
              <a:pathLst>
                <a:path w="609600" h="584200">
                  <a:moveTo>
                    <a:pt x="0" y="0"/>
                  </a:moveTo>
                  <a:lnTo>
                    <a:pt x="512231" y="0"/>
                  </a:lnTo>
                  <a:lnTo>
                    <a:pt x="609600" y="97368"/>
                  </a:lnTo>
                  <a:lnTo>
                    <a:pt x="60960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4254" y="3121025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51858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15950" y="584200"/>
                  </a:lnTo>
                  <a:lnTo>
                    <a:pt x="615950" y="97368"/>
                  </a:lnTo>
                  <a:lnTo>
                    <a:pt x="51858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4254" y="3121025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0" y="0"/>
                  </a:moveTo>
                  <a:lnTo>
                    <a:pt x="518581" y="0"/>
                  </a:lnTo>
                  <a:lnTo>
                    <a:pt x="615950" y="97368"/>
                  </a:lnTo>
                  <a:lnTo>
                    <a:pt x="61595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5528" y="2086254"/>
              <a:ext cx="1113790" cy="2063114"/>
            </a:xfrm>
            <a:custGeom>
              <a:avLst/>
              <a:gdLst/>
              <a:ahLst/>
              <a:cxnLst/>
              <a:rect l="l" t="t" r="r" b="b"/>
              <a:pathLst>
                <a:path w="1113790" h="2063114">
                  <a:moveTo>
                    <a:pt x="540359" y="928814"/>
                  </a:moveTo>
                  <a:lnTo>
                    <a:pt x="537679" y="925830"/>
                  </a:lnTo>
                  <a:lnTo>
                    <a:pt x="530669" y="925461"/>
                  </a:lnTo>
                  <a:lnTo>
                    <a:pt x="527685" y="928141"/>
                  </a:lnTo>
                  <a:lnTo>
                    <a:pt x="524078" y="996289"/>
                  </a:lnTo>
                  <a:lnTo>
                    <a:pt x="11290" y="0"/>
                  </a:lnTo>
                  <a:lnTo>
                    <a:pt x="0" y="5803"/>
                  </a:lnTo>
                  <a:lnTo>
                    <a:pt x="512787" y="1002093"/>
                  </a:lnTo>
                  <a:lnTo>
                    <a:pt x="455244" y="965428"/>
                  </a:lnTo>
                  <a:lnTo>
                    <a:pt x="451319" y="966292"/>
                  </a:lnTo>
                  <a:lnTo>
                    <a:pt x="447548" y="972210"/>
                  </a:lnTo>
                  <a:lnTo>
                    <a:pt x="448424" y="976134"/>
                  </a:lnTo>
                  <a:lnTo>
                    <a:pt x="534949" y="1031278"/>
                  </a:lnTo>
                  <a:lnTo>
                    <a:pt x="535393" y="1022985"/>
                  </a:lnTo>
                  <a:lnTo>
                    <a:pt x="540359" y="928814"/>
                  </a:lnTo>
                  <a:close/>
                </a:path>
                <a:path w="1113790" h="2063114">
                  <a:moveTo>
                    <a:pt x="1113434" y="1963305"/>
                  </a:moveTo>
                  <a:lnTo>
                    <a:pt x="1111402" y="1959838"/>
                  </a:lnTo>
                  <a:lnTo>
                    <a:pt x="1104620" y="1958047"/>
                  </a:lnTo>
                  <a:lnTo>
                    <a:pt x="1101153" y="1960079"/>
                  </a:lnTo>
                  <a:lnTo>
                    <a:pt x="1083779" y="2026056"/>
                  </a:lnTo>
                  <a:lnTo>
                    <a:pt x="900760" y="1366456"/>
                  </a:lnTo>
                  <a:lnTo>
                    <a:pt x="888530" y="1369847"/>
                  </a:lnTo>
                  <a:lnTo>
                    <a:pt x="1071537" y="2029460"/>
                  </a:lnTo>
                  <a:lnTo>
                    <a:pt x="1022654" y="1981847"/>
                  </a:lnTo>
                  <a:lnTo>
                    <a:pt x="1018628" y="1981911"/>
                  </a:lnTo>
                  <a:lnTo>
                    <a:pt x="1013739" y="1986927"/>
                  </a:lnTo>
                  <a:lnTo>
                    <a:pt x="1013790" y="1990953"/>
                  </a:lnTo>
                  <a:lnTo>
                    <a:pt x="1087310" y="2062530"/>
                  </a:lnTo>
                  <a:lnTo>
                    <a:pt x="1090053" y="2052091"/>
                  </a:lnTo>
                  <a:lnTo>
                    <a:pt x="1113434" y="196330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77404" y="3121025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51858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15950" y="584200"/>
                  </a:lnTo>
                  <a:lnTo>
                    <a:pt x="615950" y="97368"/>
                  </a:lnTo>
                  <a:lnTo>
                    <a:pt x="51858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77404" y="3121025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0" y="0"/>
                  </a:moveTo>
                  <a:lnTo>
                    <a:pt x="518581" y="0"/>
                  </a:lnTo>
                  <a:lnTo>
                    <a:pt x="615950" y="97368"/>
                  </a:lnTo>
                  <a:lnTo>
                    <a:pt x="61595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5508" y="2383034"/>
              <a:ext cx="760095" cy="734695"/>
            </a:xfrm>
            <a:custGeom>
              <a:avLst/>
              <a:gdLst/>
              <a:ahLst/>
              <a:cxnLst/>
              <a:rect l="l" t="t" r="r" b="b"/>
              <a:pathLst>
                <a:path w="760095" h="734694">
                  <a:moveTo>
                    <a:pt x="31311" y="633811"/>
                  </a:moveTo>
                  <a:lnTo>
                    <a:pt x="27805" y="635777"/>
                  </a:lnTo>
                  <a:lnTo>
                    <a:pt x="0" y="734547"/>
                  </a:lnTo>
                  <a:lnTo>
                    <a:pt x="17077" y="730364"/>
                  </a:lnTo>
                  <a:lnTo>
                    <a:pt x="13467" y="730364"/>
                  </a:lnTo>
                  <a:lnTo>
                    <a:pt x="4641" y="721231"/>
                  </a:lnTo>
                  <a:lnTo>
                    <a:pt x="21538" y="704902"/>
                  </a:lnTo>
                  <a:lnTo>
                    <a:pt x="40030" y="639218"/>
                  </a:lnTo>
                  <a:lnTo>
                    <a:pt x="38064" y="635712"/>
                  </a:lnTo>
                  <a:lnTo>
                    <a:pt x="31311" y="633811"/>
                  </a:lnTo>
                  <a:close/>
                </a:path>
                <a:path w="760095" h="734694">
                  <a:moveTo>
                    <a:pt x="21538" y="704902"/>
                  </a:moveTo>
                  <a:lnTo>
                    <a:pt x="4641" y="721231"/>
                  </a:lnTo>
                  <a:lnTo>
                    <a:pt x="13467" y="730364"/>
                  </a:lnTo>
                  <a:lnTo>
                    <a:pt x="16420" y="727510"/>
                  </a:lnTo>
                  <a:lnTo>
                    <a:pt x="15173" y="727510"/>
                  </a:lnTo>
                  <a:lnTo>
                    <a:pt x="7551" y="719622"/>
                  </a:lnTo>
                  <a:lnTo>
                    <a:pt x="18123" y="717032"/>
                  </a:lnTo>
                  <a:lnTo>
                    <a:pt x="21538" y="704902"/>
                  </a:lnTo>
                  <a:close/>
                </a:path>
                <a:path w="760095" h="734694">
                  <a:moveTo>
                    <a:pt x="96640" y="697798"/>
                  </a:moveTo>
                  <a:lnTo>
                    <a:pt x="30365" y="714034"/>
                  </a:lnTo>
                  <a:lnTo>
                    <a:pt x="13467" y="730364"/>
                  </a:lnTo>
                  <a:lnTo>
                    <a:pt x="17077" y="730364"/>
                  </a:lnTo>
                  <a:lnTo>
                    <a:pt x="99661" y="710134"/>
                  </a:lnTo>
                  <a:lnTo>
                    <a:pt x="101747" y="706696"/>
                  </a:lnTo>
                  <a:lnTo>
                    <a:pt x="100078" y="699884"/>
                  </a:lnTo>
                  <a:lnTo>
                    <a:pt x="96640" y="697798"/>
                  </a:lnTo>
                  <a:close/>
                </a:path>
                <a:path w="760095" h="734694">
                  <a:moveTo>
                    <a:pt x="18123" y="717032"/>
                  </a:moveTo>
                  <a:lnTo>
                    <a:pt x="7551" y="719622"/>
                  </a:lnTo>
                  <a:lnTo>
                    <a:pt x="15173" y="727510"/>
                  </a:lnTo>
                  <a:lnTo>
                    <a:pt x="18123" y="717032"/>
                  </a:lnTo>
                  <a:close/>
                </a:path>
                <a:path w="760095" h="734694">
                  <a:moveTo>
                    <a:pt x="30365" y="714034"/>
                  </a:moveTo>
                  <a:lnTo>
                    <a:pt x="18123" y="717032"/>
                  </a:lnTo>
                  <a:lnTo>
                    <a:pt x="15173" y="727510"/>
                  </a:lnTo>
                  <a:lnTo>
                    <a:pt x="16420" y="727510"/>
                  </a:lnTo>
                  <a:lnTo>
                    <a:pt x="30365" y="714034"/>
                  </a:lnTo>
                  <a:close/>
                </a:path>
                <a:path w="760095" h="734694">
                  <a:moveTo>
                    <a:pt x="750962" y="0"/>
                  </a:moveTo>
                  <a:lnTo>
                    <a:pt x="21538" y="704902"/>
                  </a:lnTo>
                  <a:lnTo>
                    <a:pt x="18123" y="717032"/>
                  </a:lnTo>
                  <a:lnTo>
                    <a:pt x="30365" y="714034"/>
                  </a:lnTo>
                  <a:lnTo>
                    <a:pt x="759787" y="9131"/>
                  </a:lnTo>
                  <a:lnTo>
                    <a:pt x="75096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9106" y="1581149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/usr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25994" y="2768599"/>
            <a:ext cx="959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/usr/lib4.3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4990" y="4883150"/>
            <a:ext cx="1327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/usr/lib4.3/foo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44942" y="2781299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69977" y="3601053"/>
            <a:ext cx="1480185" cy="709295"/>
          </a:xfrm>
          <a:custGeom>
            <a:avLst/>
            <a:gdLst/>
            <a:ahLst/>
            <a:cxnLst/>
            <a:rect l="l" t="t" r="r" b="b"/>
            <a:pathLst>
              <a:path w="1480184" h="709295">
                <a:moveTo>
                  <a:pt x="1444747" y="690511"/>
                </a:moveTo>
                <a:lnTo>
                  <a:pt x="1376779" y="696556"/>
                </a:lnTo>
                <a:lnTo>
                  <a:pt x="1374199" y="699640"/>
                </a:lnTo>
                <a:lnTo>
                  <a:pt x="1374820" y="706626"/>
                </a:lnTo>
                <a:lnTo>
                  <a:pt x="1377904" y="709207"/>
                </a:lnTo>
                <a:lnTo>
                  <a:pt x="1475814" y="700497"/>
                </a:lnTo>
                <a:lnTo>
                  <a:pt x="1465995" y="700497"/>
                </a:lnTo>
                <a:lnTo>
                  <a:pt x="1444747" y="690511"/>
                </a:lnTo>
                <a:close/>
              </a:path>
              <a:path w="1480184" h="709295">
                <a:moveTo>
                  <a:pt x="1457300" y="689394"/>
                </a:moveTo>
                <a:lnTo>
                  <a:pt x="1444747" y="690511"/>
                </a:lnTo>
                <a:lnTo>
                  <a:pt x="1465995" y="700497"/>
                </a:lnTo>
                <a:lnTo>
                  <a:pt x="1467001" y="698357"/>
                </a:lnTo>
                <a:lnTo>
                  <a:pt x="1463476" y="698357"/>
                </a:lnTo>
                <a:lnTo>
                  <a:pt x="1457300" y="689394"/>
                </a:lnTo>
                <a:close/>
              </a:path>
              <a:path w="1480184" h="709295">
                <a:moveTo>
                  <a:pt x="1417933" y="614895"/>
                </a:moveTo>
                <a:lnTo>
                  <a:pt x="1412158" y="618874"/>
                </a:lnTo>
                <a:lnTo>
                  <a:pt x="1411431" y="622829"/>
                </a:lnTo>
                <a:lnTo>
                  <a:pt x="1450148" y="679016"/>
                </a:lnTo>
                <a:lnTo>
                  <a:pt x="1471397" y="689002"/>
                </a:lnTo>
                <a:lnTo>
                  <a:pt x="1465995" y="700497"/>
                </a:lnTo>
                <a:lnTo>
                  <a:pt x="1475814" y="700497"/>
                </a:lnTo>
                <a:lnTo>
                  <a:pt x="1480111" y="700115"/>
                </a:lnTo>
                <a:lnTo>
                  <a:pt x="1421888" y="615623"/>
                </a:lnTo>
                <a:lnTo>
                  <a:pt x="1417933" y="614895"/>
                </a:lnTo>
                <a:close/>
              </a:path>
              <a:path w="1480184" h="709295">
                <a:moveTo>
                  <a:pt x="1468142" y="688430"/>
                </a:moveTo>
                <a:lnTo>
                  <a:pt x="1457300" y="689394"/>
                </a:lnTo>
                <a:lnTo>
                  <a:pt x="1463476" y="698357"/>
                </a:lnTo>
                <a:lnTo>
                  <a:pt x="1468142" y="688430"/>
                </a:lnTo>
                <a:close/>
              </a:path>
              <a:path w="1480184" h="709295">
                <a:moveTo>
                  <a:pt x="1470179" y="688430"/>
                </a:moveTo>
                <a:lnTo>
                  <a:pt x="1468142" y="688430"/>
                </a:lnTo>
                <a:lnTo>
                  <a:pt x="1463476" y="698357"/>
                </a:lnTo>
                <a:lnTo>
                  <a:pt x="1467001" y="698357"/>
                </a:lnTo>
                <a:lnTo>
                  <a:pt x="1471397" y="689002"/>
                </a:lnTo>
                <a:lnTo>
                  <a:pt x="1470179" y="688430"/>
                </a:lnTo>
                <a:close/>
              </a:path>
              <a:path w="1480184" h="709295">
                <a:moveTo>
                  <a:pt x="5402" y="0"/>
                </a:moveTo>
                <a:lnTo>
                  <a:pt x="0" y="11493"/>
                </a:lnTo>
                <a:lnTo>
                  <a:pt x="1444747" y="690511"/>
                </a:lnTo>
                <a:lnTo>
                  <a:pt x="1457300" y="689394"/>
                </a:lnTo>
                <a:lnTo>
                  <a:pt x="1450148" y="679016"/>
                </a:lnTo>
                <a:lnTo>
                  <a:pt x="5402" y="0"/>
                </a:lnTo>
                <a:close/>
              </a:path>
              <a:path w="1480184" h="709295">
                <a:moveTo>
                  <a:pt x="1450148" y="679016"/>
                </a:moveTo>
                <a:lnTo>
                  <a:pt x="1457300" y="689394"/>
                </a:lnTo>
                <a:lnTo>
                  <a:pt x="1468142" y="688430"/>
                </a:lnTo>
                <a:lnTo>
                  <a:pt x="1470179" y="688430"/>
                </a:lnTo>
                <a:lnTo>
                  <a:pt x="1450148" y="67901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82344" y="4362450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/usr/lib/foo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49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307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48025" algn="l"/>
              </a:tabLst>
            </a:pPr>
            <a:r>
              <a:rPr dirty="0"/>
              <a:t>When</a:t>
            </a:r>
            <a:r>
              <a:rPr spc="-5" dirty="0"/>
              <a:t> </a:t>
            </a:r>
            <a:r>
              <a:rPr dirty="0"/>
              <a:t>can </a:t>
            </a:r>
            <a:r>
              <a:rPr spc="-50" dirty="0"/>
              <a:t>a</a:t>
            </a:r>
            <a:r>
              <a:rPr dirty="0"/>
              <a:t>	file</a:t>
            </a:r>
            <a:r>
              <a:rPr spc="-30" dirty="0"/>
              <a:t> </a:t>
            </a:r>
            <a:r>
              <a:rPr dirty="0"/>
              <a:t>be</a:t>
            </a:r>
            <a:r>
              <a:rPr spc="-15" dirty="0"/>
              <a:t> </a:t>
            </a:r>
            <a:r>
              <a:rPr dirty="0"/>
              <a:t>deleted </a:t>
            </a:r>
            <a:r>
              <a:rPr spc="-5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746315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Gulim"/>
                <a:cs typeface="Gulim"/>
              </a:rPr>
              <a:t>Maintain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reference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count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links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file.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Delete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after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last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reference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gone.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29150" y="2753705"/>
            <a:ext cx="2717800" cy="2863850"/>
            <a:chOff x="4629150" y="2753705"/>
            <a:chExt cx="2717800" cy="2863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1925" y="4947630"/>
              <a:ext cx="831850" cy="666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11925" y="4947630"/>
              <a:ext cx="831850" cy="666750"/>
            </a:xfrm>
            <a:custGeom>
              <a:avLst/>
              <a:gdLst/>
              <a:ahLst/>
              <a:cxnLst/>
              <a:rect l="l" t="t" r="r" b="b"/>
              <a:pathLst>
                <a:path w="831850" h="666750">
                  <a:moveTo>
                    <a:pt x="0" y="0"/>
                  </a:moveTo>
                  <a:lnTo>
                    <a:pt x="831850" y="0"/>
                  </a:lnTo>
                  <a:lnTo>
                    <a:pt x="831850" y="666750"/>
                  </a:lnTo>
                  <a:lnTo>
                    <a:pt x="0" y="66675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40375" y="2756880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51858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15950" y="584200"/>
                  </a:lnTo>
                  <a:lnTo>
                    <a:pt x="615950" y="97368"/>
                  </a:lnTo>
                  <a:lnTo>
                    <a:pt x="51858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40375" y="2756880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0" y="0"/>
                  </a:moveTo>
                  <a:lnTo>
                    <a:pt x="518581" y="0"/>
                  </a:lnTo>
                  <a:lnTo>
                    <a:pt x="615950" y="97368"/>
                  </a:lnTo>
                  <a:lnTo>
                    <a:pt x="61595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2825" y="3912580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51858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15950" y="584200"/>
                  </a:lnTo>
                  <a:lnTo>
                    <a:pt x="615950" y="97368"/>
                  </a:lnTo>
                  <a:lnTo>
                    <a:pt x="51858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2825" y="3912580"/>
              <a:ext cx="615950" cy="584200"/>
            </a:xfrm>
            <a:custGeom>
              <a:avLst/>
              <a:gdLst/>
              <a:ahLst/>
              <a:cxnLst/>
              <a:rect l="l" t="t" r="r" b="b"/>
              <a:pathLst>
                <a:path w="615950" h="584200">
                  <a:moveTo>
                    <a:pt x="0" y="0"/>
                  </a:moveTo>
                  <a:lnTo>
                    <a:pt x="518581" y="0"/>
                  </a:lnTo>
                  <a:lnTo>
                    <a:pt x="615950" y="97368"/>
                  </a:lnTo>
                  <a:lnTo>
                    <a:pt x="61595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4098" y="2884157"/>
              <a:ext cx="1113790" cy="2056764"/>
            </a:xfrm>
            <a:custGeom>
              <a:avLst/>
              <a:gdLst/>
              <a:ahLst/>
              <a:cxnLst/>
              <a:rect l="l" t="t" r="r" b="b"/>
              <a:pathLst>
                <a:path w="1113790" h="2056764">
                  <a:moveTo>
                    <a:pt x="540359" y="928814"/>
                  </a:moveTo>
                  <a:lnTo>
                    <a:pt x="537679" y="925830"/>
                  </a:lnTo>
                  <a:lnTo>
                    <a:pt x="530669" y="925461"/>
                  </a:lnTo>
                  <a:lnTo>
                    <a:pt x="527685" y="928154"/>
                  </a:lnTo>
                  <a:lnTo>
                    <a:pt x="524078" y="996289"/>
                  </a:lnTo>
                  <a:lnTo>
                    <a:pt x="11290" y="0"/>
                  </a:lnTo>
                  <a:lnTo>
                    <a:pt x="0" y="5803"/>
                  </a:lnTo>
                  <a:lnTo>
                    <a:pt x="512787" y="1002106"/>
                  </a:lnTo>
                  <a:lnTo>
                    <a:pt x="455244" y="965428"/>
                  </a:lnTo>
                  <a:lnTo>
                    <a:pt x="451319" y="966304"/>
                  </a:lnTo>
                  <a:lnTo>
                    <a:pt x="447548" y="972210"/>
                  </a:lnTo>
                  <a:lnTo>
                    <a:pt x="448424" y="976134"/>
                  </a:lnTo>
                  <a:lnTo>
                    <a:pt x="534949" y="1031290"/>
                  </a:lnTo>
                  <a:lnTo>
                    <a:pt x="535393" y="1022985"/>
                  </a:lnTo>
                  <a:lnTo>
                    <a:pt x="540359" y="928814"/>
                  </a:lnTo>
                  <a:close/>
                </a:path>
                <a:path w="1113790" h="2056764">
                  <a:moveTo>
                    <a:pt x="1113434" y="1956955"/>
                  </a:moveTo>
                  <a:lnTo>
                    <a:pt x="1111402" y="1953488"/>
                  </a:lnTo>
                  <a:lnTo>
                    <a:pt x="1104620" y="1951697"/>
                  </a:lnTo>
                  <a:lnTo>
                    <a:pt x="1101153" y="1953729"/>
                  </a:lnTo>
                  <a:lnTo>
                    <a:pt x="1083779" y="2019719"/>
                  </a:lnTo>
                  <a:lnTo>
                    <a:pt x="900760" y="1360106"/>
                  </a:lnTo>
                  <a:lnTo>
                    <a:pt x="888530" y="1363497"/>
                  </a:lnTo>
                  <a:lnTo>
                    <a:pt x="1071537" y="2023110"/>
                  </a:lnTo>
                  <a:lnTo>
                    <a:pt x="1022654" y="1975510"/>
                  </a:lnTo>
                  <a:lnTo>
                    <a:pt x="1018628" y="1975561"/>
                  </a:lnTo>
                  <a:lnTo>
                    <a:pt x="1013739" y="1980590"/>
                  </a:lnTo>
                  <a:lnTo>
                    <a:pt x="1013790" y="1984603"/>
                  </a:lnTo>
                  <a:lnTo>
                    <a:pt x="1087310" y="2056193"/>
                  </a:lnTo>
                  <a:lnTo>
                    <a:pt x="1090053" y="2045754"/>
                  </a:lnTo>
                  <a:lnTo>
                    <a:pt x="1113434" y="195695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32325" y="3912580"/>
              <a:ext cx="609600" cy="584200"/>
            </a:xfrm>
            <a:custGeom>
              <a:avLst/>
              <a:gdLst/>
              <a:ahLst/>
              <a:cxnLst/>
              <a:rect l="l" t="t" r="r" b="b"/>
              <a:pathLst>
                <a:path w="609600" h="584200">
                  <a:moveTo>
                    <a:pt x="51223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609600" y="584200"/>
                  </a:lnTo>
                  <a:lnTo>
                    <a:pt x="609600" y="97368"/>
                  </a:lnTo>
                  <a:lnTo>
                    <a:pt x="51223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32325" y="3912580"/>
              <a:ext cx="609600" cy="584200"/>
            </a:xfrm>
            <a:custGeom>
              <a:avLst/>
              <a:gdLst/>
              <a:ahLst/>
              <a:cxnLst/>
              <a:rect l="l" t="t" r="r" b="b"/>
              <a:pathLst>
                <a:path w="609600" h="584200">
                  <a:moveTo>
                    <a:pt x="0" y="0"/>
                  </a:moveTo>
                  <a:lnTo>
                    <a:pt x="512231" y="0"/>
                  </a:lnTo>
                  <a:lnTo>
                    <a:pt x="609600" y="97368"/>
                  </a:lnTo>
                  <a:lnTo>
                    <a:pt x="609600" y="584200"/>
                  </a:lnTo>
                  <a:lnTo>
                    <a:pt x="0" y="5842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64078" y="3180939"/>
              <a:ext cx="760095" cy="734695"/>
            </a:xfrm>
            <a:custGeom>
              <a:avLst/>
              <a:gdLst/>
              <a:ahLst/>
              <a:cxnLst/>
              <a:rect l="l" t="t" r="r" b="b"/>
              <a:pathLst>
                <a:path w="760095" h="734695">
                  <a:moveTo>
                    <a:pt x="31313" y="633811"/>
                  </a:moveTo>
                  <a:lnTo>
                    <a:pt x="27806" y="635777"/>
                  </a:lnTo>
                  <a:lnTo>
                    <a:pt x="0" y="734547"/>
                  </a:lnTo>
                  <a:lnTo>
                    <a:pt x="17078" y="730364"/>
                  </a:lnTo>
                  <a:lnTo>
                    <a:pt x="13468" y="730364"/>
                  </a:lnTo>
                  <a:lnTo>
                    <a:pt x="4641" y="721231"/>
                  </a:lnTo>
                  <a:lnTo>
                    <a:pt x="21540" y="704901"/>
                  </a:lnTo>
                  <a:lnTo>
                    <a:pt x="40031" y="639218"/>
                  </a:lnTo>
                  <a:lnTo>
                    <a:pt x="38064" y="635712"/>
                  </a:lnTo>
                  <a:lnTo>
                    <a:pt x="31313" y="633811"/>
                  </a:lnTo>
                  <a:close/>
                </a:path>
                <a:path w="760095" h="734695">
                  <a:moveTo>
                    <a:pt x="21540" y="704901"/>
                  </a:moveTo>
                  <a:lnTo>
                    <a:pt x="4641" y="721231"/>
                  </a:lnTo>
                  <a:lnTo>
                    <a:pt x="13468" y="730364"/>
                  </a:lnTo>
                  <a:lnTo>
                    <a:pt x="16421" y="727510"/>
                  </a:lnTo>
                  <a:lnTo>
                    <a:pt x="15175" y="727510"/>
                  </a:lnTo>
                  <a:lnTo>
                    <a:pt x="7551" y="719622"/>
                  </a:lnTo>
                  <a:lnTo>
                    <a:pt x="18125" y="717032"/>
                  </a:lnTo>
                  <a:lnTo>
                    <a:pt x="21540" y="704901"/>
                  </a:lnTo>
                  <a:close/>
                </a:path>
                <a:path w="760095" h="734695">
                  <a:moveTo>
                    <a:pt x="96641" y="697798"/>
                  </a:moveTo>
                  <a:lnTo>
                    <a:pt x="30366" y="714033"/>
                  </a:lnTo>
                  <a:lnTo>
                    <a:pt x="13468" y="730364"/>
                  </a:lnTo>
                  <a:lnTo>
                    <a:pt x="17078" y="730364"/>
                  </a:lnTo>
                  <a:lnTo>
                    <a:pt x="99663" y="710134"/>
                  </a:lnTo>
                  <a:lnTo>
                    <a:pt x="101748" y="706696"/>
                  </a:lnTo>
                  <a:lnTo>
                    <a:pt x="100079" y="699884"/>
                  </a:lnTo>
                  <a:lnTo>
                    <a:pt x="96641" y="697798"/>
                  </a:lnTo>
                  <a:close/>
                </a:path>
                <a:path w="760095" h="734695">
                  <a:moveTo>
                    <a:pt x="18125" y="717032"/>
                  </a:moveTo>
                  <a:lnTo>
                    <a:pt x="7551" y="719622"/>
                  </a:lnTo>
                  <a:lnTo>
                    <a:pt x="15175" y="727510"/>
                  </a:lnTo>
                  <a:lnTo>
                    <a:pt x="18125" y="717032"/>
                  </a:lnTo>
                  <a:close/>
                </a:path>
                <a:path w="760095" h="734695">
                  <a:moveTo>
                    <a:pt x="30366" y="714033"/>
                  </a:moveTo>
                  <a:lnTo>
                    <a:pt x="18125" y="717032"/>
                  </a:lnTo>
                  <a:lnTo>
                    <a:pt x="15175" y="727510"/>
                  </a:lnTo>
                  <a:lnTo>
                    <a:pt x="16421" y="727510"/>
                  </a:lnTo>
                  <a:lnTo>
                    <a:pt x="30366" y="714033"/>
                  </a:lnTo>
                  <a:close/>
                </a:path>
                <a:path w="760095" h="734695">
                  <a:moveTo>
                    <a:pt x="750963" y="0"/>
                  </a:moveTo>
                  <a:lnTo>
                    <a:pt x="21540" y="704901"/>
                  </a:lnTo>
                  <a:lnTo>
                    <a:pt x="18125" y="717032"/>
                  </a:lnTo>
                  <a:lnTo>
                    <a:pt x="30366" y="714033"/>
                  </a:lnTo>
                  <a:lnTo>
                    <a:pt x="759788" y="9131"/>
                  </a:lnTo>
                  <a:lnTo>
                    <a:pt x="75096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29747" y="2379055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imes New Roman"/>
                <a:cs typeface="Times New Roman"/>
              </a:rPr>
              <a:t>/usr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6635" y="3566505"/>
            <a:ext cx="959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/usr/lib4.3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95581" y="3579205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18548" y="4392608"/>
            <a:ext cx="1480185" cy="709295"/>
          </a:xfrm>
          <a:custGeom>
            <a:avLst/>
            <a:gdLst/>
            <a:ahLst/>
            <a:cxnLst/>
            <a:rect l="l" t="t" r="r" b="b"/>
            <a:pathLst>
              <a:path w="1480185" h="709295">
                <a:moveTo>
                  <a:pt x="1444747" y="690511"/>
                </a:moveTo>
                <a:lnTo>
                  <a:pt x="1376779" y="696556"/>
                </a:lnTo>
                <a:lnTo>
                  <a:pt x="1374199" y="699640"/>
                </a:lnTo>
                <a:lnTo>
                  <a:pt x="1374820" y="706628"/>
                </a:lnTo>
                <a:lnTo>
                  <a:pt x="1377904" y="709207"/>
                </a:lnTo>
                <a:lnTo>
                  <a:pt x="1475814" y="700497"/>
                </a:lnTo>
                <a:lnTo>
                  <a:pt x="1465995" y="700497"/>
                </a:lnTo>
                <a:lnTo>
                  <a:pt x="1444747" y="690511"/>
                </a:lnTo>
                <a:close/>
              </a:path>
              <a:path w="1480185" h="709295">
                <a:moveTo>
                  <a:pt x="1457300" y="689394"/>
                </a:moveTo>
                <a:lnTo>
                  <a:pt x="1444747" y="690511"/>
                </a:lnTo>
                <a:lnTo>
                  <a:pt x="1465995" y="700497"/>
                </a:lnTo>
                <a:lnTo>
                  <a:pt x="1467001" y="698357"/>
                </a:lnTo>
                <a:lnTo>
                  <a:pt x="1463476" y="698357"/>
                </a:lnTo>
                <a:lnTo>
                  <a:pt x="1457300" y="689394"/>
                </a:lnTo>
                <a:close/>
              </a:path>
              <a:path w="1480185" h="709295">
                <a:moveTo>
                  <a:pt x="1417933" y="614895"/>
                </a:moveTo>
                <a:lnTo>
                  <a:pt x="1412158" y="618876"/>
                </a:lnTo>
                <a:lnTo>
                  <a:pt x="1411431" y="622829"/>
                </a:lnTo>
                <a:lnTo>
                  <a:pt x="1450149" y="679017"/>
                </a:lnTo>
                <a:lnTo>
                  <a:pt x="1471397" y="689004"/>
                </a:lnTo>
                <a:lnTo>
                  <a:pt x="1465995" y="700497"/>
                </a:lnTo>
                <a:lnTo>
                  <a:pt x="1475814" y="700497"/>
                </a:lnTo>
                <a:lnTo>
                  <a:pt x="1480111" y="700115"/>
                </a:lnTo>
                <a:lnTo>
                  <a:pt x="1421888" y="615623"/>
                </a:lnTo>
                <a:lnTo>
                  <a:pt x="1417933" y="614895"/>
                </a:lnTo>
                <a:close/>
              </a:path>
              <a:path w="1480185" h="709295">
                <a:moveTo>
                  <a:pt x="1468142" y="688430"/>
                </a:moveTo>
                <a:lnTo>
                  <a:pt x="1457300" y="689394"/>
                </a:lnTo>
                <a:lnTo>
                  <a:pt x="1463476" y="698357"/>
                </a:lnTo>
                <a:lnTo>
                  <a:pt x="1468142" y="688430"/>
                </a:lnTo>
                <a:close/>
              </a:path>
              <a:path w="1480185" h="709295">
                <a:moveTo>
                  <a:pt x="1470176" y="688430"/>
                </a:moveTo>
                <a:lnTo>
                  <a:pt x="1468142" y="688430"/>
                </a:lnTo>
                <a:lnTo>
                  <a:pt x="1463476" y="698357"/>
                </a:lnTo>
                <a:lnTo>
                  <a:pt x="1467001" y="698357"/>
                </a:lnTo>
                <a:lnTo>
                  <a:pt x="1471397" y="689004"/>
                </a:lnTo>
                <a:lnTo>
                  <a:pt x="1470176" y="688430"/>
                </a:lnTo>
                <a:close/>
              </a:path>
              <a:path w="1480185" h="709295">
                <a:moveTo>
                  <a:pt x="5402" y="0"/>
                </a:moveTo>
                <a:lnTo>
                  <a:pt x="0" y="11493"/>
                </a:lnTo>
                <a:lnTo>
                  <a:pt x="1444747" y="690511"/>
                </a:lnTo>
                <a:lnTo>
                  <a:pt x="1457300" y="689394"/>
                </a:lnTo>
                <a:lnTo>
                  <a:pt x="1450149" y="679017"/>
                </a:lnTo>
                <a:lnTo>
                  <a:pt x="5402" y="0"/>
                </a:lnTo>
                <a:close/>
              </a:path>
              <a:path w="1480185" h="709295">
                <a:moveTo>
                  <a:pt x="1450149" y="679017"/>
                </a:moveTo>
                <a:lnTo>
                  <a:pt x="1457300" y="689394"/>
                </a:lnTo>
                <a:lnTo>
                  <a:pt x="1468142" y="688430"/>
                </a:lnTo>
                <a:lnTo>
                  <a:pt x="1470176" y="688430"/>
                </a:lnTo>
                <a:lnTo>
                  <a:pt x="1450149" y="6790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32984" y="5160355"/>
            <a:ext cx="196977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/usr/lib/foo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65532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/usr/lib4.3/foo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10408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6490" algn="l"/>
                <a:tab pos="5076190" algn="l"/>
              </a:tabLst>
            </a:pPr>
            <a:r>
              <a:rPr spc="-10" dirty="0"/>
              <a:t>Memory</a:t>
            </a:r>
            <a:r>
              <a:rPr dirty="0"/>
              <a:t>	</a:t>
            </a:r>
            <a:r>
              <a:rPr spc="-10" dirty="0"/>
              <a:t>hierarchy</a:t>
            </a:r>
            <a:r>
              <a:rPr dirty="0"/>
              <a:t>	with</a:t>
            </a:r>
            <a:r>
              <a:rPr spc="-5" dirty="0"/>
              <a:t> </a:t>
            </a:r>
            <a:r>
              <a:rPr dirty="0"/>
              <a:t>multiple</a:t>
            </a:r>
            <a:r>
              <a:rPr spc="-5" dirty="0"/>
              <a:t> </a:t>
            </a:r>
            <a:r>
              <a:rPr spc="-10" dirty="0"/>
              <a:t>caches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60196"/>
            <a:ext cx="3253740" cy="25025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spc="-45" dirty="0">
                <a:latin typeface="Arial"/>
                <a:cs typeface="Arial"/>
              </a:rPr>
              <a:t>Take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advantage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principle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locality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 marL="697865" marR="218440" lvl="1" indent="-228600">
              <a:lnSpc>
                <a:spcPct val="89500"/>
              </a:lnSpc>
              <a:spcBef>
                <a:spcPts val="545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Present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much </a:t>
            </a:r>
            <a:r>
              <a:rPr sz="2000" dirty="0">
                <a:latin typeface="Arial"/>
                <a:cs typeface="Arial"/>
              </a:rPr>
              <a:t>memory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cheapest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697865" marR="240029" lvl="1" indent="-228600">
              <a:lnSpc>
                <a:spcPct val="90000"/>
              </a:lnSpc>
              <a:spcBef>
                <a:spcPts val="53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Provide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at </a:t>
            </a:r>
            <a:r>
              <a:rPr sz="2000" dirty="0">
                <a:latin typeface="Arial"/>
                <a:cs typeface="Arial"/>
              </a:rPr>
              <a:t>speed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offered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fastest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17834" y="2265250"/>
            <a:ext cx="2762250" cy="2698750"/>
            <a:chOff x="4317834" y="2265250"/>
            <a:chExt cx="2762250" cy="2698750"/>
          </a:xfrm>
        </p:grpSpPr>
        <p:sp>
          <p:nvSpPr>
            <p:cNvPr id="6" name="object 6"/>
            <p:cNvSpPr/>
            <p:nvPr/>
          </p:nvSpPr>
          <p:spPr>
            <a:xfrm>
              <a:off x="6533984" y="3465400"/>
              <a:ext cx="533400" cy="1485900"/>
            </a:xfrm>
            <a:custGeom>
              <a:avLst/>
              <a:gdLst/>
              <a:ahLst/>
              <a:cxnLst/>
              <a:rect l="l" t="t" r="r" b="b"/>
              <a:pathLst>
                <a:path w="533400" h="1485900">
                  <a:moveTo>
                    <a:pt x="533400" y="0"/>
                  </a:moveTo>
                  <a:lnTo>
                    <a:pt x="0" y="0"/>
                  </a:lnTo>
                  <a:lnTo>
                    <a:pt x="0" y="1485900"/>
                  </a:lnTo>
                  <a:lnTo>
                    <a:pt x="533400" y="14859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3984" y="3465400"/>
              <a:ext cx="533400" cy="1485900"/>
            </a:xfrm>
            <a:custGeom>
              <a:avLst/>
              <a:gdLst/>
              <a:ahLst/>
              <a:cxnLst/>
              <a:rect l="l" t="t" r="r" b="b"/>
              <a:pathLst>
                <a:path w="533400" h="1485900">
                  <a:moveTo>
                    <a:pt x="0" y="0"/>
                  </a:moveTo>
                  <a:lnTo>
                    <a:pt x="533400" y="0"/>
                  </a:lnTo>
                  <a:lnTo>
                    <a:pt x="533400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2084" y="3782900"/>
              <a:ext cx="463550" cy="876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8484" y="3941650"/>
              <a:ext cx="355600" cy="1009650"/>
            </a:xfrm>
            <a:custGeom>
              <a:avLst/>
              <a:gdLst/>
              <a:ahLst/>
              <a:cxnLst/>
              <a:rect l="l" t="t" r="r" b="b"/>
              <a:pathLst>
                <a:path w="355600" h="1009650">
                  <a:moveTo>
                    <a:pt x="35560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355600" y="100965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8484" y="3941650"/>
              <a:ext cx="355600" cy="1009650"/>
            </a:xfrm>
            <a:custGeom>
              <a:avLst/>
              <a:gdLst/>
              <a:ahLst/>
              <a:cxnLst/>
              <a:rect l="l" t="t" r="r" b="b"/>
              <a:pathLst>
                <a:path w="355600" h="1009650">
                  <a:moveTo>
                    <a:pt x="0" y="0"/>
                  </a:moveTo>
                  <a:lnTo>
                    <a:pt x="355600" y="0"/>
                  </a:lnTo>
                  <a:lnTo>
                    <a:pt x="35560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334" y="4030550"/>
              <a:ext cx="222250" cy="863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30534" y="2277950"/>
              <a:ext cx="2019300" cy="1289050"/>
            </a:xfrm>
            <a:custGeom>
              <a:avLst/>
              <a:gdLst/>
              <a:ahLst/>
              <a:cxnLst/>
              <a:rect l="l" t="t" r="r" b="b"/>
              <a:pathLst>
                <a:path w="2019300" h="1289050">
                  <a:moveTo>
                    <a:pt x="0" y="0"/>
                  </a:moveTo>
                  <a:lnTo>
                    <a:pt x="2019300" y="0"/>
                  </a:lnTo>
                  <a:lnTo>
                    <a:pt x="2019300" y="1289050"/>
                  </a:lnTo>
                  <a:lnTo>
                    <a:pt x="0" y="12890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84522" y="2284300"/>
            <a:ext cx="46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Core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0534" y="3649550"/>
            <a:ext cx="2019300" cy="1301750"/>
          </a:xfrm>
          <a:custGeom>
            <a:avLst/>
            <a:gdLst/>
            <a:ahLst/>
            <a:cxnLst/>
            <a:rect l="l" t="t" r="r" b="b"/>
            <a:pathLst>
              <a:path w="2019300" h="1301750">
                <a:moveTo>
                  <a:pt x="0" y="0"/>
                </a:moveTo>
                <a:lnTo>
                  <a:pt x="2019300" y="0"/>
                </a:lnTo>
                <a:lnTo>
                  <a:pt x="2019300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90872" y="3649550"/>
            <a:ext cx="465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Core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109034" y="1954100"/>
            <a:ext cx="1339850" cy="3028950"/>
            <a:chOff x="10109034" y="1954100"/>
            <a:chExt cx="1339850" cy="3028950"/>
          </a:xfrm>
        </p:grpSpPr>
        <p:sp>
          <p:nvSpPr>
            <p:cNvPr id="17" name="object 17"/>
            <p:cNvSpPr/>
            <p:nvPr/>
          </p:nvSpPr>
          <p:spPr>
            <a:xfrm>
              <a:off x="10121734" y="1966800"/>
              <a:ext cx="1314450" cy="3003550"/>
            </a:xfrm>
            <a:custGeom>
              <a:avLst/>
              <a:gdLst/>
              <a:ahLst/>
              <a:cxnLst/>
              <a:rect l="l" t="t" r="r" b="b"/>
              <a:pathLst>
                <a:path w="1314450" h="3003550">
                  <a:moveTo>
                    <a:pt x="1314450" y="0"/>
                  </a:moveTo>
                  <a:lnTo>
                    <a:pt x="0" y="0"/>
                  </a:lnTo>
                  <a:lnTo>
                    <a:pt x="0" y="3003550"/>
                  </a:lnTo>
                  <a:lnTo>
                    <a:pt x="1314450" y="30035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1734" y="1966800"/>
              <a:ext cx="1314450" cy="3003550"/>
            </a:xfrm>
            <a:custGeom>
              <a:avLst/>
              <a:gdLst/>
              <a:ahLst/>
              <a:cxnLst/>
              <a:rect l="l" t="t" r="r" b="b"/>
              <a:pathLst>
                <a:path w="1314450" h="3003550">
                  <a:moveTo>
                    <a:pt x="0" y="0"/>
                  </a:moveTo>
                  <a:lnTo>
                    <a:pt x="1314450" y="0"/>
                  </a:lnTo>
                  <a:lnTo>
                    <a:pt x="1314450" y="3003550"/>
                  </a:lnTo>
                  <a:lnTo>
                    <a:pt x="0" y="30035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282864" y="3078050"/>
            <a:ext cx="995680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Arial"/>
                <a:cs typeface="Arial"/>
              </a:rPr>
              <a:t>Secondary Storage (Disk)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78134" y="1865200"/>
            <a:ext cx="3048000" cy="3194050"/>
          </a:xfrm>
          <a:custGeom>
            <a:avLst/>
            <a:gdLst/>
            <a:ahLst/>
            <a:cxnLst/>
            <a:rect l="l" t="t" r="r" b="b"/>
            <a:pathLst>
              <a:path w="3048000" h="3194050">
                <a:moveTo>
                  <a:pt x="0" y="0"/>
                </a:moveTo>
                <a:lnTo>
                  <a:pt x="3048000" y="0"/>
                </a:lnTo>
                <a:lnTo>
                  <a:pt x="3048000" y="3194050"/>
                </a:lnTo>
                <a:lnTo>
                  <a:pt x="0" y="31940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46484" y="1903300"/>
            <a:ext cx="939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Processor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70284" y="1960450"/>
            <a:ext cx="5257800" cy="3022600"/>
            <a:chOff x="4870284" y="1960450"/>
            <a:chExt cx="5257800" cy="3022600"/>
          </a:xfrm>
        </p:grpSpPr>
        <p:sp>
          <p:nvSpPr>
            <p:cNvPr id="23" name="object 23"/>
            <p:cNvSpPr/>
            <p:nvPr/>
          </p:nvSpPr>
          <p:spPr>
            <a:xfrm>
              <a:off x="5340184" y="1966800"/>
              <a:ext cx="4781550" cy="1974850"/>
            </a:xfrm>
            <a:custGeom>
              <a:avLst/>
              <a:gdLst/>
              <a:ahLst/>
              <a:cxnLst/>
              <a:rect l="l" t="t" r="r" b="b"/>
              <a:pathLst>
                <a:path w="4781550" h="1974850">
                  <a:moveTo>
                    <a:pt x="0" y="1974850"/>
                  </a:moveTo>
                  <a:lnTo>
                    <a:pt x="47815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70272" y="4951310"/>
              <a:ext cx="5226685" cy="31750"/>
            </a:xfrm>
            <a:custGeom>
              <a:avLst/>
              <a:gdLst/>
              <a:ahLst/>
              <a:cxnLst/>
              <a:rect l="l" t="t" r="r" b="b"/>
              <a:pathLst>
                <a:path w="5226684" h="31750">
                  <a:moveTo>
                    <a:pt x="522606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9050"/>
                  </a:lnTo>
                  <a:lnTo>
                    <a:pt x="0" y="31750"/>
                  </a:lnTo>
                  <a:lnTo>
                    <a:pt x="5226062" y="31750"/>
                  </a:lnTo>
                  <a:lnTo>
                    <a:pt x="5226062" y="19050"/>
                  </a:lnTo>
                  <a:lnTo>
                    <a:pt x="5226062" y="12700"/>
                  </a:lnTo>
                  <a:lnTo>
                    <a:pt x="52260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54734" y="3071700"/>
              <a:ext cx="965200" cy="1898650"/>
            </a:xfrm>
            <a:custGeom>
              <a:avLst/>
              <a:gdLst/>
              <a:ahLst/>
              <a:cxnLst/>
              <a:rect l="l" t="t" r="r" b="b"/>
              <a:pathLst>
                <a:path w="965200" h="1898650">
                  <a:moveTo>
                    <a:pt x="965200" y="0"/>
                  </a:moveTo>
                  <a:lnTo>
                    <a:pt x="0" y="0"/>
                  </a:lnTo>
                  <a:lnTo>
                    <a:pt x="0" y="1898650"/>
                  </a:lnTo>
                  <a:lnTo>
                    <a:pt x="965200" y="1898650"/>
                  </a:lnTo>
                  <a:lnTo>
                    <a:pt x="9652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54734" y="3071700"/>
              <a:ext cx="965200" cy="1898650"/>
            </a:xfrm>
            <a:custGeom>
              <a:avLst/>
              <a:gdLst/>
              <a:ahLst/>
              <a:cxnLst/>
              <a:rect l="l" t="t" r="r" b="b"/>
              <a:pathLst>
                <a:path w="965200" h="1898650">
                  <a:moveTo>
                    <a:pt x="0" y="0"/>
                  </a:moveTo>
                  <a:lnTo>
                    <a:pt x="965200" y="0"/>
                  </a:lnTo>
                  <a:lnTo>
                    <a:pt x="965200" y="1898650"/>
                  </a:lnTo>
                  <a:lnTo>
                    <a:pt x="0" y="18986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30300" y="3509850"/>
            <a:ext cx="761365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latin typeface="Arial"/>
                <a:cs typeface="Arial"/>
              </a:rPr>
              <a:t>Main </a:t>
            </a:r>
            <a:r>
              <a:rPr sz="1600" spc="-10" dirty="0">
                <a:latin typeface="Arial"/>
                <a:cs typeface="Arial"/>
              </a:rPr>
              <a:t>Memory (DRAM)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35397" y="52180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58273" y="5122750"/>
            <a:ext cx="91122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10,000,000</a:t>
            </a:r>
            <a:endParaRPr sz="140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(10</a:t>
            </a:r>
            <a:r>
              <a:rPr sz="1400" spc="-25" dirty="0">
                <a:latin typeface="Arial"/>
                <a:cs typeface="Arial"/>
              </a:rPr>
              <a:t> ms)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12959" y="5230700"/>
            <a:ext cx="941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Speed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(ns):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9384" y="5205300"/>
            <a:ext cx="478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10-</a:t>
            </a:r>
            <a:r>
              <a:rPr sz="1400" spc="-25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13497" y="5218000"/>
            <a:ext cx="321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6909" y="5795850"/>
            <a:ext cx="2272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1764664" algn="l"/>
              </a:tabLst>
            </a:pPr>
            <a:r>
              <a:rPr sz="1400" dirty="0">
                <a:latin typeface="Arial"/>
                <a:cs typeface="Arial"/>
              </a:rPr>
              <a:t>Size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(bytes):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100Bs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10kBs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71972" y="5814900"/>
            <a:ext cx="1447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455" dirty="0">
                <a:solidFill>
                  <a:srgbClr val="898989"/>
                </a:solidFill>
                <a:latin typeface="Times New Roman"/>
                <a:cs typeface="Times New Roman"/>
              </a:rPr>
              <a:t>D</a:t>
            </a:r>
            <a:r>
              <a:rPr sz="2100" spc="-494" baseline="9920" dirty="0">
                <a:latin typeface="Arial"/>
                <a:cs typeface="Arial"/>
              </a:rPr>
              <a:t>1</a:t>
            </a:r>
            <a:r>
              <a:rPr sz="1200" spc="-210" dirty="0">
                <a:solidFill>
                  <a:srgbClr val="898989"/>
                </a:solidFill>
                <a:latin typeface="Times New Roman"/>
                <a:cs typeface="Times New Roman"/>
              </a:rPr>
              <a:t>a</a:t>
            </a:r>
            <a:r>
              <a:rPr sz="2100" spc="-855" baseline="9920" dirty="0">
                <a:latin typeface="Arial"/>
                <a:cs typeface="Arial"/>
              </a:rPr>
              <a:t>0</a:t>
            </a:r>
            <a:r>
              <a:rPr sz="1200" spc="-40" dirty="0">
                <a:solidFill>
                  <a:srgbClr val="898989"/>
                </a:solidFill>
                <a:latin typeface="Times New Roman"/>
                <a:cs typeface="Times New Roman"/>
              </a:rPr>
              <a:t>n</a:t>
            </a:r>
            <a:r>
              <a:rPr sz="2100" spc="-1117" baseline="9920" dirty="0">
                <a:latin typeface="Arial"/>
                <a:cs typeface="Arial"/>
              </a:rPr>
              <a:t>0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k</a:t>
            </a:r>
            <a:r>
              <a:rPr sz="1200" spc="-465" dirty="0">
                <a:solidFill>
                  <a:srgbClr val="898989"/>
                </a:solidFill>
                <a:latin typeface="Times New Roman"/>
                <a:cs typeface="Times New Roman"/>
              </a:rPr>
              <a:t>o</a:t>
            </a:r>
            <a:r>
              <a:rPr sz="2100" spc="-359" baseline="9920" dirty="0">
                <a:latin typeface="Arial"/>
                <a:cs typeface="Arial"/>
              </a:rPr>
              <a:t>k</a:t>
            </a:r>
            <a:r>
              <a:rPr sz="1200" spc="-365" dirty="0">
                <a:solidFill>
                  <a:srgbClr val="898989"/>
                </a:solidFill>
                <a:latin typeface="Times New Roman"/>
                <a:cs typeface="Times New Roman"/>
              </a:rPr>
              <a:t>o</a:t>
            </a:r>
            <a:r>
              <a:rPr sz="2100" spc="-862" baseline="9920" dirty="0">
                <a:latin typeface="Arial"/>
                <a:cs typeface="Arial"/>
              </a:rPr>
              <a:t>B</a:t>
            </a:r>
            <a:r>
              <a:rPr sz="1200" spc="-25" dirty="0">
                <a:solidFill>
                  <a:srgbClr val="898989"/>
                </a:solidFill>
                <a:latin typeface="Times New Roman"/>
                <a:cs typeface="Times New Roman"/>
              </a:rPr>
              <a:t>k</a:t>
            </a:r>
            <a:r>
              <a:rPr sz="2100" spc="-569" baseline="9920" dirty="0"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898989"/>
                </a:solidFill>
                <a:latin typeface="Times New Roman"/>
                <a:cs typeface="Times New Roman"/>
              </a:rPr>
              <a:t>U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nive</a:t>
            </a:r>
            <a:r>
              <a:rPr sz="1200" spc="-40" dirty="0">
                <a:solidFill>
                  <a:srgbClr val="898989"/>
                </a:solidFill>
                <a:latin typeface="Times New Roman"/>
                <a:cs typeface="Times New Roman"/>
              </a:rPr>
              <a:t>r</a:t>
            </a:r>
            <a:r>
              <a:rPr sz="2100" spc="-1695" baseline="11904" dirty="0"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898989"/>
                </a:solidFill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i</a:t>
            </a:r>
            <a:r>
              <a:rPr sz="1200" spc="-10" dirty="0">
                <a:solidFill>
                  <a:srgbClr val="898989"/>
                </a:solidFill>
                <a:latin typeface="Times New Roman"/>
                <a:cs typeface="Times New Roman"/>
              </a:rPr>
              <a:t>t</a:t>
            </a:r>
            <a:r>
              <a:rPr sz="2100" spc="-1387" baseline="11904" dirty="0">
                <a:latin typeface="Arial"/>
                <a:cs typeface="Arial"/>
              </a:rPr>
              <a:t>B</a:t>
            </a:r>
            <a:r>
              <a:rPr sz="1200" dirty="0">
                <a:solidFill>
                  <a:srgbClr val="898989"/>
                </a:solidFill>
                <a:latin typeface="Times New Roman"/>
                <a:cs typeface="Times New Roman"/>
              </a:rPr>
              <a:t>y</a:t>
            </a:r>
            <a:r>
              <a:rPr sz="1200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2100" spc="-75" baseline="11904" dirty="0">
                <a:latin typeface="Arial"/>
                <a:cs typeface="Arial"/>
              </a:rPr>
              <a:t>s</a:t>
            </a:r>
            <a:endParaRPr sz="2100" baseline="11904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72234" y="5764100"/>
            <a:ext cx="372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GBs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82109" y="5719650"/>
            <a:ext cx="341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TBs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400384" y="2354150"/>
            <a:ext cx="5429250" cy="2609850"/>
            <a:chOff x="4400384" y="2354150"/>
            <a:chExt cx="5429250" cy="2609850"/>
          </a:xfrm>
        </p:grpSpPr>
        <p:sp>
          <p:nvSpPr>
            <p:cNvPr id="38" name="object 38"/>
            <p:cNvSpPr/>
            <p:nvPr/>
          </p:nvSpPr>
          <p:spPr>
            <a:xfrm>
              <a:off x="4413084" y="2576400"/>
              <a:ext cx="355600" cy="990600"/>
            </a:xfrm>
            <a:custGeom>
              <a:avLst/>
              <a:gdLst/>
              <a:ahLst/>
              <a:cxnLst/>
              <a:rect l="l" t="t" r="r" b="b"/>
              <a:pathLst>
                <a:path w="355600" h="990600">
                  <a:moveTo>
                    <a:pt x="355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55600" y="9906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13084" y="2576400"/>
              <a:ext cx="355600" cy="990600"/>
            </a:xfrm>
            <a:custGeom>
              <a:avLst/>
              <a:gdLst/>
              <a:ahLst/>
              <a:cxnLst/>
              <a:rect l="l" t="t" r="r" b="b"/>
              <a:pathLst>
                <a:path w="355600" h="990600">
                  <a:moveTo>
                    <a:pt x="0" y="0"/>
                  </a:moveTo>
                  <a:lnTo>
                    <a:pt x="355600" y="0"/>
                  </a:lnTo>
                  <a:lnTo>
                    <a:pt x="3556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2934" y="2658950"/>
              <a:ext cx="222250" cy="863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041734" y="2576400"/>
              <a:ext cx="355600" cy="990600"/>
            </a:xfrm>
            <a:custGeom>
              <a:avLst/>
              <a:gdLst/>
              <a:ahLst/>
              <a:cxnLst/>
              <a:rect l="l" t="t" r="r" b="b"/>
              <a:pathLst>
                <a:path w="355600" h="990600">
                  <a:moveTo>
                    <a:pt x="355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55600" y="9906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41734" y="2576400"/>
              <a:ext cx="355600" cy="990600"/>
            </a:xfrm>
            <a:custGeom>
              <a:avLst/>
              <a:gdLst/>
              <a:ahLst/>
              <a:cxnLst/>
              <a:rect l="l" t="t" r="r" b="b"/>
              <a:pathLst>
                <a:path w="355600" h="990600">
                  <a:moveTo>
                    <a:pt x="0" y="0"/>
                  </a:moveTo>
                  <a:lnTo>
                    <a:pt x="355600" y="0"/>
                  </a:lnTo>
                  <a:lnTo>
                    <a:pt x="3556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0634" y="2627200"/>
              <a:ext cx="184150" cy="8763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41734" y="3941650"/>
              <a:ext cx="355600" cy="1003300"/>
            </a:xfrm>
            <a:custGeom>
              <a:avLst/>
              <a:gdLst/>
              <a:ahLst/>
              <a:cxnLst/>
              <a:rect l="l" t="t" r="r" b="b"/>
              <a:pathLst>
                <a:path w="355600" h="1003300">
                  <a:moveTo>
                    <a:pt x="355600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355600" y="10033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41734" y="3941650"/>
              <a:ext cx="355600" cy="1003300"/>
            </a:xfrm>
            <a:custGeom>
              <a:avLst/>
              <a:gdLst/>
              <a:ahLst/>
              <a:cxnLst/>
              <a:rect l="l" t="t" r="r" b="b"/>
              <a:pathLst>
                <a:path w="355600" h="1003300">
                  <a:moveTo>
                    <a:pt x="0" y="0"/>
                  </a:moveTo>
                  <a:lnTo>
                    <a:pt x="355600" y="0"/>
                  </a:lnTo>
                  <a:lnTo>
                    <a:pt x="355600" y="1003300"/>
                  </a:lnTo>
                  <a:lnTo>
                    <a:pt x="0" y="10033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0634" y="3998800"/>
              <a:ext cx="184150" cy="8763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727534" y="3776550"/>
              <a:ext cx="355600" cy="1174750"/>
            </a:xfrm>
            <a:custGeom>
              <a:avLst/>
              <a:gdLst/>
              <a:ahLst/>
              <a:cxnLst/>
              <a:rect l="l" t="t" r="r" b="b"/>
              <a:pathLst>
                <a:path w="355600" h="1174750">
                  <a:moveTo>
                    <a:pt x="355600" y="0"/>
                  </a:moveTo>
                  <a:lnTo>
                    <a:pt x="0" y="0"/>
                  </a:lnTo>
                  <a:lnTo>
                    <a:pt x="0" y="1174749"/>
                  </a:lnTo>
                  <a:lnTo>
                    <a:pt x="355600" y="117474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27534" y="3776550"/>
              <a:ext cx="355600" cy="1174750"/>
            </a:xfrm>
            <a:custGeom>
              <a:avLst/>
              <a:gdLst/>
              <a:ahLst/>
              <a:cxnLst/>
              <a:rect l="l" t="t" r="r" b="b"/>
              <a:pathLst>
                <a:path w="355600" h="1174750">
                  <a:moveTo>
                    <a:pt x="0" y="0"/>
                  </a:moveTo>
                  <a:lnTo>
                    <a:pt x="355600" y="0"/>
                  </a:lnTo>
                  <a:lnTo>
                    <a:pt x="355600" y="1174750"/>
                  </a:lnTo>
                  <a:lnTo>
                    <a:pt x="0" y="11747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084" y="3922600"/>
              <a:ext cx="190500" cy="8763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21184" y="2366850"/>
              <a:ext cx="355600" cy="1174750"/>
            </a:xfrm>
            <a:custGeom>
              <a:avLst/>
              <a:gdLst/>
              <a:ahLst/>
              <a:cxnLst/>
              <a:rect l="l" t="t" r="r" b="b"/>
              <a:pathLst>
                <a:path w="355600" h="1174750">
                  <a:moveTo>
                    <a:pt x="355600" y="0"/>
                  </a:moveTo>
                  <a:lnTo>
                    <a:pt x="0" y="0"/>
                  </a:lnTo>
                  <a:lnTo>
                    <a:pt x="0" y="1174749"/>
                  </a:lnTo>
                  <a:lnTo>
                    <a:pt x="355600" y="117474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21184" y="2366850"/>
              <a:ext cx="355600" cy="1174750"/>
            </a:xfrm>
            <a:custGeom>
              <a:avLst/>
              <a:gdLst/>
              <a:ahLst/>
              <a:cxnLst/>
              <a:rect l="l" t="t" r="r" b="b"/>
              <a:pathLst>
                <a:path w="355600" h="1174750">
                  <a:moveTo>
                    <a:pt x="0" y="0"/>
                  </a:moveTo>
                  <a:lnTo>
                    <a:pt x="355600" y="0"/>
                  </a:lnTo>
                  <a:lnTo>
                    <a:pt x="355600" y="1174750"/>
                  </a:lnTo>
                  <a:lnTo>
                    <a:pt x="0" y="11747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084" y="2512900"/>
              <a:ext cx="184150" cy="8699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73934" y="2570050"/>
              <a:ext cx="1143000" cy="2381250"/>
            </a:xfrm>
            <a:custGeom>
              <a:avLst/>
              <a:gdLst/>
              <a:ahLst/>
              <a:cxnLst/>
              <a:rect l="l" t="t" r="r" b="b"/>
              <a:pathLst>
                <a:path w="1143000" h="2381250">
                  <a:moveTo>
                    <a:pt x="1142999" y="0"/>
                  </a:moveTo>
                  <a:lnTo>
                    <a:pt x="0" y="0"/>
                  </a:lnTo>
                  <a:lnTo>
                    <a:pt x="0" y="2381250"/>
                  </a:lnTo>
                  <a:lnTo>
                    <a:pt x="1142999" y="2381250"/>
                  </a:lnTo>
                  <a:lnTo>
                    <a:pt x="1142999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73934" y="2570050"/>
              <a:ext cx="1143000" cy="2381250"/>
            </a:xfrm>
            <a:custGeom>
              <a:avLst/>
              <a:gdLst/>
              <a:ahLst/>
              <a:cxnLst/>
              <a:rect l="l" t="t" r="r" b="b"/>
              <a:pathLst>
                <a:path w="1143000" h="2381250">
                  <a:moveTo>
                    <a:pt x="0" y="0"/>
                  </a:moveTo>
                  <a:lnTo>
                    <a:pt x="1143000" y="0"/>
                  </a:lnTo>
                  <a:lnTo>
                    <a:pt x="1143000" y="2381250"/>
                  </a:lnTo>
                  <a:lnTo>
                    <a:pt x="0" y="23812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538497" y="5218000"/>
            <a:ext cx="272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0.3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871997" y="5218000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49341" y="3370150"/>
            <a:ext cx="995680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ctr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Arial"/>
                <a:cs typeface="Arial"/>
              </a:rPr>
              <a:t>Secondary Storage (SSD)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905709" y="5122750"/>
            <a:ext cx="67564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100,000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(0.1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34284" y="5764100"/>
            <a:ext cx="666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100GBs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5866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844" algn="l"/>
                <a:tab pos="4531995" algn="l"/>
              </a:tabLst>
            </a:pPr>
            <a:r>
              <a:rPr spc="-25" dirty="0"/>
              <a:t>Big</a:t>
            </a:r>
            <a:r>
              <a:rPr dirty="0"/>
              <a:t>	</a:t>
            </a:r>
            <a:r>
              <a:rPr spc="-240" dirty="0"/>
              <a:t>FAT</a:t>
            </a:r>
            <a:r>
              <a:rPr spc="-100" dirty="0"/>
              <a:t> </a:t>
            </a:r>
            <a:r>
              <a:rPr spc="-10" dirty="0"/>
              <a:t>security</a:t>
            </a:r>
            <a:r>
              <a:rPr dirty="0"/>
              <a:t>	</a:t>
            </a:r>
            <a:r>
              <a:rPr spc="-10" dirty="0"/>
              <a:t>holes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6036310" cy="19418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latin typeface="Gulim"/>
                <a:cs typeface="Gulim"/>
              </a:rPr>
              <a:t>FAT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has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no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215" dirty="0">
                <a:latin typeface="Gulim"/>
                <a:cs typeface="Gulim"/>
              </a:rPr>
              <a:t>access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rights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latin typeface="Gulim"/>
                <a:cs typeface="Gulim"/>
              </a:rPr>
              <a:t>FAT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has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header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45" dirty="0">
                <a:latin typeface="Gulim"/>
                <a:cs typeface="Gulim"/>
              </a:rPr>
              <a:t>blocks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latin typeface="Gulim"/>
                <a:cs typeface="Gulim"/>
              </a:rPr>
              <a:t>Just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gives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index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into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FAT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(file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number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150" dirty="0">
                <a:latin typeface="Dotum"/>
                <a:cs typeface="Dotum"/>
              </a:rPr>
              <a:t>=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number)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06800" y="1831340"/>
            <a:ext cx="49784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215" algn="l"/>
              </a:tabLst>
            </a:pPr>
            <a:r>
              <a:rPr sz="5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Unix</a:t>
            </a:r>
            <a:r>
              <a:rPr sz="5400" b="1" dirty="0">
                <a:solidFill>
                  <a:srgbClr val="FFFFFF"/>
                </a:solidFill>
                <a:latin typeface="Times New Roman"/>
                <a:cs typeface="Times New Roman"/>
              </a:rPr>
              <a:t>	File</a:t>
            </a:r>
            <a:r>
              <a:rPr sz="5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System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47980" y="3141979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51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52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spc="-5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10" dirty="0"/>
              <a:t>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80948"/>
            <a:ext cx="5384165" cy="126936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60" dirty="0">
                <a:latin typeface="Dotum"/>
                <a:cs typeface="Dotum"/>
              </a:rPr>
              <a:t>Most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files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small</a:t>
            </a:r>
            <a:endParaRPr sz="2400">
              <a:latin typeface="Dotum"/>
              <a:cs typeface="Dotum"/>
            </a:endParaRPr>
          </a:p>
          <a:p>
            <a:pPr marL="241300" marR="5080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60" dirty="0">
                <a:latin typeface="Dotum"/>
                <a:cs typeface="Dotum"/>
              </a:rPr>
              <a:t>Most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120" dirty="0">
                <a:latin typeface="Dotum"/>
                <a:cs typeface="Dotum"/>
              </a:rPr>
              <a:t> space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occupied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by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30" dirty="0">
                <a:latin typeface="Dotum"/>
                <a:cs typeface="Dotum"/>
              </a:rPr>
              <a:t>the </a:t>
            </a:r>
            <a:r>
              <a:rPr sz="2400" dirty="0">
                <a:latin typeface="Dotum"/>
                <a:cs typeface="Dotum"/>
              </a:rPr>
              <a:t>rare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big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ones</a:t>
            </a:r>
            <a:endParaRPr sz="2400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344" y="2685728"/>
            <a:ext cx="5587335" cy="344750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112292" y="1113971"/>
            <a:ext cx="5722620" cy="5158105"/>
            <a:chOff x="6112292" y="1113971"/>
            <a:chExt cx="5722620" cy="51581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2292" y="2117594"/>
              <a:ext cx="5457837" cy="41544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512" y="1113971"/>
              <a:ext cx="4559300" cy="14859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2532144"/>
            <a:ext cx="11594465" cy="3820795"/>
            <a:chOff x="298949" y="2532144"/>
            <a:chExt cx="11594465" cy="3820795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96839" y="2535637"/>
              <a:ext cx="689610" cy="811530"/>
            </a:xfrm>
            <a:custGeom>
              <a:avLst/>
              <a:gdLst/>
              <a:ahLst/>
              <a:cxnLst/>
              <a:rect l="l" t="t" r="r" b="b"/>
              <a:pathLst>
                <a:path w="689610" h="811529">
                  <a:moveTo>
                    <a:pt x="689184" y="0"/>
                  </a:moveTo>
                  <a:lnTo>
                    <a:pt x="0" y="0"/>
                  </a:lnTo>
                  <a:lnTo>
                    <a:pt x="0" y="811249"/>
                  </a:lnTo>
                  <a:lnTo>
                    <a:pt x="689184" y="811249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96839" y="2535637"/>
              <a:ext cx="689610" cy="811530"/>
            </a:xfrm>
            <a:custGeom>
              <a:avLst/>
              <a:gdLst/>
              <a:ahLst/>
              <a:cxnLst/>
              <a:rect l="l" t="t" r="r" b="b"/>
              <a:pathLst>
                <a:path w="689610" h="811529">
                  <a:moveTo>
                    <a:pt x="0" y="811249"/>
                  </a:moveTo>
                  <a:lnTo>
                    <a:pt x="689184" y="811249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811249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6839" y="334688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96839" y="334688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6839" y="349497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6839" y="349497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96839" y="364305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6839" y="364305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6839" y="379114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6839" y="379114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6839" y="393922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6839" y="393922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6839" y="4087313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96839" y="4087313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96839" y="4235398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6839" y="4235398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6839" y="4383483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6839" y="4383483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96839" y="4531568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96839" y="4531568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6839" y="467965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96839" y="467965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96839" y="482773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96839" y="482773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6839" y="497582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96839" y="497582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96839" y="512390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96839" y="512390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6839" y="527199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6839" y="527199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96839" y="542008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96839" y="542008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8853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8990" algn="l"/>
                <a:tab pos="4351020" algn="l"/>
                <a:tab pos="6116320" algn="l"/>
              </a:tabLst>
            </a:pPr>
            <a:r>
              <a:rPr spc="-25" dirty="0"/>
              <a:t>So</a:t>
            </a:r>
            <a:r>
              <a:rPr dirty="0"/>
              <a:t>	what</a:t>
            </a:r>
            <a:r>
              <a:rPr spc="5" dirty="0"/>
              <a:t> </a:t>
            </a:r>
            <a:r>
              <a:rPr dirty="0"/>
              <a:t>about</a:t>
            </a:r>
            <a:r>
              <a:rPr spc="5" dirty="0"/>
              <a:t> </a:t>
            </a:r>
            <a:r>
              <a:rPr spc="-50" dirty="0"/>
              <a:t>a</a:t>
            </a:r>
            <a:r>
              <a:rPr dirty="0"/>
              <a:t>	</a:t>
            </a:r>
            <a:r>
              <a:rPr spc="-10" dirty="0"/>
              <a:t>“real”</a:t>
            </a:r>
            <a:r>
              <a:rPr dirty="0"/>
              <a:t>	file</a:t>
            </a:r>
            <a:r>
              <a:rPr spc="-20" dirty="0"/>
              <a:t> </a:t>
            </a:r>
            <a:r>
              <a:rPr spc="-10" dirty="0"/>
              <a:t>system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07352" y="1073403"/>
            <a:ext cx="3708400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5" dirty="0">
                <a:latin typeface="Gulim"/>
                <a:cs typeface="Gulim"/>
              </a:rPr>
              <a:t>Meet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inode</a:t>
            </a:r>
            <a:endParaRPr sz="2800">
              <a:latin typeface="Gulim"/>
              <a:cs typeface="Gulim"/>
            </a:endParaRPr>
          </a:p>
          <a:p>
            <a:pPr marR="5080" algn="r">
              <a:lnSpc>
                <a:spcPct val="100000"/>
              </a:lnSpc>
              <a:spcBef>
                <a:spcPts val="1664"/>
              </a:spcBef>
            </a:pPr>
            <a:r>
              <a:rPr sz="1800" dirty="0">
                <a:latin typeface="Myriad Pro"/>
                <a:cs typeface="Myriad Pro"/>
              </a:rPr>
              <a:t>Inode</a:t>
            </a:r>
            <a:r>
              <a:rPr sz="1800" spc="60" dirty="0">
                <a:latin typeface="Myriad Pro"/>
                <a:cs typeface="Myriad Pro"/>
              </a:rPr>
              <a:t> </a:t>
            </a:r>
            <a:r>
              <a:rPr sz="1800" spc="-20" dirty="0">
                <a:latin typeface="Myriad Pro"/>
                <a:cs typeface="Myriad Pro"/>
              </a:rPr>
              <a:t>Array</a:t>
            </a:r>
            <a:endParaRPr sz="1800">
              <a:latin typeface="Myriad Pro"/>
              <a:cs typeface="Myriad Pro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3193861" y="2049531"/>
          <a:ext cx="341630" cy="4142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4529024" y="2699995"/>
            <a:ext cx="640715" cy="396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215">
              <a:lnSpc>
                <a:spcPct val="101400"/>
              </a:lnSpc>
              <a:spcBef>
                <a:spcPts val="95"/>
              </a:spcBef>
            </a:pPr>
            <a:r>
              <a:rPr sz="1200" spc="-20" dirty="0">
                <a:latin typeface="Myriad Pro"/>
                <a:cs typeface="Myriad Pro"/>
              </a:rPr>
              <a:t>File </a:t>
            </a:r>
            <a:r>
              <a:rPr sz="1200" spc="-10" dirty="0">
                <a:latin typeface="Myriad Pro"/>
                <a:cs typeface="Myriad Pro"/>
              </a:rPr>
              <a:t>Metadata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42318" y="3994132"/>
            <a:ext cx="549910" cy="396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945">
              <a:lnSpc>
                <a:spcPct val="101400"/>
              </a:lnSpc>
              <a:spcBef>
                <a:spcPts val="95"/>
              </a:spcBef>
            </a:pPr>
            <a:r>
              <a:rPr sz="1200" spc="-10" dirty="0">
                <a:latin typeface="Myriad Pro"/>
                <a:cs typeface="Myriad Pro"/>
              </a:rPr>
              <a:t>Direct Pointers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63434" y="5091868"/>
            <a:ext cx="1072515" cy="5200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28575" algn="just">
              <a:lnSpc>
                <a:spcPct val="84500"/>
              </a:lnSpc>
              <a:spcBef>
                <a:spcPts val="340"/>
              </a:spcBef>
            </a:pPr>
            <a:r>
              <a:rPr sz="1200" dirty="0">
                <a:latin typeface="Myriad Pro"/>
                <a:cs typeface="Myriad Pro"/>
              </a:rPr>
              <a:t>Indirect</a:t>
            </a:r>
            <a:r>
              <a:rPr sz="1200" spc="45" dirty="0">
                <a:latin typeface="Myriad Pro"/>
                <a:cs typeface="Myriad Pro"/>
              </a:rPr>
              <a:t> </a:t>
            </a:r>
            <a:r>
              <a:rPr sz="1200" spc="-10" dirty="0">
                <a:latin typeface="Myriad Pro"/>
                <a:cs typeface="Myriad Pro"/>
              </a:rPr>
              <a:t>Pointer </a:t>
            </a:r>
            <a:r>
              <a:rPr sz="1200" dirty="0">
                <a:latin typeface="Myriad Pro"/>
                <a:cs typeface="Myriad Pro"/>
              </a:rPr>
              <a:t>Dbl.</a:t>
            </a:r>
            <a:r>
              <a:rPr sz="1200" spc="25" dirty="0">
                <a:latin typeface="Myriad Pro"/>
                <a:cs typeface="Myriad Pro"/>
              </a:rPr>
              <a:t> </a:t>
            </a:r>
            <a:r>
              <a:rPr sz="1200" dirty="0">
                <a:latin typeface="Myriad Pro"/>
                <a:cs typeface="Myriad Pro"/>
              </a:rPr>
              <a:t>Indirect</a:t>
            </a:r>
            <a:r>
              <a:rPr sz="1200" spc="25" dirty="0">
                <a:latin typeface="Myriad Pro"/>
                <a:cs typeface="Myriad Pro"/>
              </a:rPr>
              <a:t> </a:t>
            </a:r>
            <a:r>
              <a:rPr sz="1200" spc="-20" dirty="0">
                <a:latin typeface="Myriad Pro"/>
                <a:cs typeface="Myriad Pro"/>
              </a:rPr>
              <a:t>Ptr. </a:t>
            </a:r>
            <a:r>
              <a:rPr sz="1200" dirty="0">
                <a:latin typeface="Myriad Pro"/>
                <a:cs typeface="Myriad Pro"/>
              </a:rPr>
              <a:t>Tripl. Indrect </a:t>
            </a:r>
            <a:r>
              <a:rPr sz="1200" spc="-20" dirty="0">
                <a:latin typeface="Myriad Pro"/>
                <a:cs typeface="Myriad Pro"/>
              </a:rPr>
              <a:t>Ptr.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48398" y="2264756"/>
            <a:ext cx="58610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-10" dirty="0">
                <a:latin typeface="Myriad Pro"/>
                <a:cs typeface="Myriad Pro"/>
              </a:rPr>
              <a:t>Inode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528519" y="2532144"/>
            <a:ext cx="5920105" cy="3786504"/>
            <a:chOff x="3528519" y="2532144"/>
            <a:chExt cx="5920105" cy="3786504"/>
          </a:xfrm>
        </p:grpSpPr>
        <p:sp>
          <p:nvSpPr>
            <p:cNvPr id="47" name="object 47"/>
            <p:cNvSpPr/>
            <p:nvPr/>
          </p:nvSpPr>
          <p:spPr>
            <a:xfrm>
              <a:off x="9258041" y="612831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58040" y="612831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69185" y="600598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69185" y="600598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552752" y="6183043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52754" y="6186260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82459" y="6159200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32012" y="3965633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0" y="12226"/>
                  </a:moveTo>
                  <a:lnTo>
                    <a:pt x="14962" y="0"/>
                  </a:lnTo>
                </a:path>
              </a:pathLst>
            </a:custGeom>
            <a:ln w="643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77409" y="2560302"/>
              <a:ext cx="1689735" cy="1380490"/>
            </a:xfrm>
            <a:custGeom>
              <a:avLst/>
              <a:gdLst/>
              <a:ahLst/>
              <a:cxnLst/>
              <a:rect l="l" t="t" r="r" b="b"/>
              <a:pathLst>
                <a:path w="1689735" h="1380489">
                  <a:moveTo>
                    <a:pt x="0" y="1380457"/>
                  </a:moveTo>
                  <a:lnTo>
                    <a:pt x="1689249" y="0"/>
                  </a:lnTo>
                </a:path>
              </a:pathLst>
            </a:custGeom>
            <a:ln w="6439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81879" y="2535637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0" y="12226"/>
                  </a:moveTo>
                  <a:lnTo>
                    <a:pt x="14962" y="0"/>
                  </a:lnTo>
                </a:path>
              </a:pathLst>
            </a:custGeom>
            <a:ln w="643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32012" y="4125944"/>
              <a:ext cx="1765300" cy="1442720"/>
            </a:xfrm>
            <a:custGeom>
              <a:avLst/>
              <a:gdLst/>
              <a:ahLst/>
              <a:cxnLst/>
              <a:rect l="l" t="t" r="r" b="b"/>
              <a:pathLst>
                <a:path w="1765300" h="1442720">
                  <a:moveTo>
                    <a:pt x="0" y="0"/>
                  </a:moveTo>
                  <a:lnTo>
                    <a:pt x="1764827" y="1442221"/>
                  </a:lnTo>
                </a:path>
              </a:pathLst>
            </a:custGeom>
            <a:ln w="6439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30451" y="536857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30451" y="536857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982804" y="5494124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444421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982803" y="5497342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>
                  <a:moveTo>
                    <a:pt x="0" y="0"/>
                  </a:moveTo>
                  <a:lnTo>
                    <a:pt x="412222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73910" y="547028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83716" y="532994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83716" y="532994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614021" y="5410420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14019" y="5413641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27174" y="5386581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83716" y="586433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83716" y="586433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617239" y="5532753"/>
              <a:ext cx="732155" cy="353695"/>
            </a:xfrm>
            <a:custGeom>
              <a:avLst/>
              <a:gdLst/>
              <a:ahLst/>
              <a:cxnLst/>
              <a:rect l="l" t="t" r="r" b="b"/>
              <a:pathLst>
                <a:path w="732154" h="353695">
                  <a:moveTo>
                    <a:pt x="0" y="0"/>
                  </a:moveTo>
                  <a:lnTo>
                    <a:pt x="731855" y="353485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22432" y="5856909"/>
              <a:ext cx="61594" cy="46355"/>
            </a:xfrm>
            <a:custGeom>
              <a:avLst/>
              <a:gdLst/>
              <a:ahLst/>
              <a:cxnLst/>
              <a:rect l="l" t="t" r="r" b="b"/>
              <a:pathLst>
                <a:path w="61595" h="46354">
                  <a:moveTo>
                    <a:pt x="20753" y="0"/>
                  </a:moveTo>
                  <a:lnTo>
                    <a:pt x="19497" y="25876"/>
                  </a:lnTo>
                  <a:lnTo>
                    <a:pt x="0" y="42938"/>
                  </a:lnTo>
                  <a:lnTo>
                    <a:pt x="61286" y="46054"/>
                  </a:lnTo>
                  <a:lnTo>
                    <a:pt x="20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369185" y="532994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69185" y="532994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567283" y="5410420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67283" y="5413641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280440" y="5386581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69185" y="558748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69185" y="558748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570504" y="5461930"/>
              <a:ext cx="761365" cy="172085"/>
            </a:xfrm>
            <a:custGeom>
              <a:avLst/>
              <a:gdLst/>
              <a:ahLst/>
              <a:cxnLst/>
              <a:rect l="l" t="t" r="r" b="b"/>
              <a:pathLst>
                <a:path w="761365" h="172085">
                  <a:moveTo>
                    <a:pt x="0" y="0"/>
                  </a:moveTo>
                  <a:lnTo>
                    <a:pt x="761175" y="171817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08783" y="5606498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59" h="46989">
                  <a:moveTo>
                    <a:pt x="10505" y="0"/>
                  </a:moveTo>
                  <a:lnTo>
                    <a:pt x="15135" y="25489"/>
                  </a:lnTo>
                  <a:lnTo>
                    <a:pt x="0" y="46518"/>
                  </a:lnTo>
                  <a:lnTo>
                    <a:pt x="60403" y="35707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258040" y="531706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258040" y="531706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258040" y="558748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258040" y="558748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58040" y="272235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258040" y="272235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258040" y="294126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258040" y="294126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258040" y="339839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258040" y="339839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258040" y="369456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258040" y="369456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383716" y="462814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383716" y="462814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69185" y="390059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369185" y="390059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69185" y="462170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369185" y="462170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369185" y="507240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369185" y="507240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258040" y="460239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258040" y="4602392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258040" y="507240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58040" y="507240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258040" y="417745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258040" y="417745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9030246" y="1986606"/>
            <a:ext cx="63817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740">
              <a:lnSpc>
                <a:spcPct val="101400"/>
              </a:lnSpc>
              <a:spcBef>
                <a:spcPts val="95"/>
              </a:spcBef>
            </a:pPr>
            <a:r>
              <a:rPr sz="1800" spc="-20" dirty="0">
                <a:latin typeface="Myriad Pro"/>
                <a:cs typeface="Myriad Pro"/>
              </a:rPr>
              <a:t>Data </a:t>
            </a:r>
            <a:r>
              <a:rPr sz="1800" spc="-10" dirty="0">
                <a:latin typeface="Myriad Pro"/>
                <a:cs typeface="Myriad Pro"/>
              </a:rPr>
              <a:t>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077472" y="1986606"/>
            <a:ext cx="77025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 marR="5080" indent="-66675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Indirect 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137112" y="1708468"/>
            <a:ext cx="770255" cy="86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" algn="just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Double Indirect 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196729" y="1708468"/>
            <a:ext cx="770255" cy="86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Triple Indirect 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784707" y="5741027"/>
            <a:ext cx="748665" cy="227329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9125460" y="5892319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937642" y="5633183"/>
            <a:ext cx="304165" cy="457834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300355" algn="l"/>
              </a:tabLst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r>
              <a:rPr sz="1800" dirty="0">
                <a:solidFill>
                  <a:srgbClr val="CCCCCC"/>
                </a:solidFill>
                <a:latin typeface="Myriad Pro"/>
                <a:cs typeface="Myriad Pro"/>
              </a:rPr>
              <a:t>	</a:t>
            </a: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018180" y="5628315"/>
            <a:ext cx="536575" cy="17462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7145">
              <a:lnSpc>
                <a:spcPts val="1995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ts val="1995"/>
              </a:lnSpc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982531" y="2780419"/>
            <a:ext cx="3285490" cy="3343275"/>
            <a:chOff x="5982531" y="2780419"/>
            <a:chExt cx="3285490" cy="3343275"/>
          </a:xfrm>
        </p:grpSpPr>
        <p:sp>
          <p:nvSpPr>
            <p:cNvPr id="116" name="object 116"/>
            <p:cNvSpPr/>
            <p:nvPr/>
          </p:nvSpPr>
          <p:spPr>
            <a:xfrm>
              <a:off x="8552752" y="5416858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52753" y="5420080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182459" y="5393020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555973" y="5468368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55973" y="5468368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207035" y="5611648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67283" y="6009203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67283" y="6012421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80440" y="5985361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55973" y="5667961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55973" y="5667961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207035" y="5811241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55973" y="5738785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555973" y="5738785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207035" y="5882064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67283" y="5951257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67283" y="5954474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80440" y="5927414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552752" y="609933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552753" y="6102560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182459" y="6075499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17239" y="5468368"/>
              <a:ext cx="767080" cy="138430"/>
            </a:xfrm>
            <a:custGeom>
              <a:avLst/>
              <a:gdLst/>
              <a:ahLst/>
              <a:cxnLst/>
              <a:rect l="l" t="t" r="r" b="b"/>
              <a:pathLst>
                <a:path w="767079" h="138429">
                  <a:moveTo>
                    <a:pt x="0" y="0"/>
                  </a:moveTo>
                  <a:lnTo>
                    <a:pt x="766476" y="1384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617239" y="5468368"/>
              <a:ext cx="728980" cy="132080"/>
            </a:xfrm>
            <a:custGeom>
              <a:avLst/>
              <a:gdLst/>
              <a:ahLst/>
              <a:cxnLst/>
              <a:rect l="l" t="t" r="r" b="b"/>
              <a:pathLst>
                <a:path w="728979" h="132079">
                  <a:moveTo>
                    <a:pt x="0" y="0"/>
                  </a:moveTo>
                  <a:lnTo>
                    <a:pt x="728635" y="131589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323834" y="5573284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8475" y="0"/>
                  </a:moveTo>
                  <a:lnTo>
                    <a:pt x="14215" y="25264"/>
                  </a:lnTo>
                  <a:lnTo>
                    <a:pt x="0" y="46923"/>
                  </a:lnTo>
                  <a:lnTo>
                    <a:pt x="59881" y="33511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91897" y="5511665"/>
              <a:ext cx="745490" cy="317500"/>
            </a:xfrm>
            <a:custGeom>
              <a:avLst/>
              <a:gdLst/>
              <a:ahLst/>
              <a:cxnLst/>
              <a:rect l="l" t="t" r="r" b="b"/>
              <a:pathLst>
                <a:path w="745490" h="317500">
                  <a:moveTo>
                    <a:pt x="0" y="0"/>
                  </a:moveTo>
                  <a:lnTo>
                    <a:pt x="745084" y="31725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91897" y="5511665"/>
              <a:ext cx="709930" cy="302260"/>
            </a:xfrm>
            <a:custGeom>
              <a:avLst/>
              <a:gdLst/>
              <a:ahLst/>
              <a:cxnLst/>
              <a:rect l="l" t="t" r="r" b="b"/>
              <a:pathLst>
                <a:path w="709929" h="302260">
                  <a:moveTo>
                    <a:pt x="0" y="0"/>
                  </a:moveTo>
                  <a:lnTo>
                    <a:pt x="709711" y="302196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75615" y="5784845"/>
              <a:ext cx="61594" cy="44450"/>
            </a:xfrm>
            <a:custGeom>
              <a:avLst/>
              <a:gdLst/>
              <a:ahLst/>
              <a:cxnLst/>
              <a:rect l="l" t="t" r="r" b="b"/>
              <a:pathLst>
                <a:path w="61595" h="44450">
                  <a:moveTo>
                    <a:pt x="18690" y="0"/>
                  </a:moveTo>
                  <a:lnTo>
                    <a:pt x="18665" y="25902"/>
                  </a:lnTo>
                  <a:lnTo>
                    <a:pt x="0" y="43865"/>
                  </a:lnTo>
                  <a:lnTo>
                    <a:pt x="61362" y="44077"/>
                  </a:lnTo>
                  <a:lnTo>
                    <a:pt x="1869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86024" y="2800421"/>
              <a:ext cx="3234690" cy="621030"/>
            </a:xfrm>
            <a:custGeom>
              <a:avLst/>
              <a:gdLst/>
              <a:ahLst/>
              <a:cxnLst/>
              <a:rect l="l" t="t" r="r" b="b"/>
              <a:pathLst>
                <a:path w="3234690" h="621029">
                  <a:moveTo>
                    <a:pt x="0" y="620509"/>
                  </a:moveTo>
                  <a:lnTo>
                    <a:pt x="3234259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198018" y="2780419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0" y="0"/>
                  </a:moveTo>
                  <a:lnTo>
                    <a:pt x="14446" y="21497"/>
                  </a:lnTo>
                  <a:lnTo>
                    <a:pt x="8991" y="46826"/>
                  </a:lnTo>
                  <a:lnTo>
                    <a:pt x="60022" y="12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986024" y="2989550"/>
              <a:ext cx="3272154" cy="560705"/>
            </a:xfrm>
            <a:custGeom>
              <a:avLst/>
              <a:gdLst/>
              <a:ahLst/>
              <a:cxnLst/>
              <a:rect l="l" t="t" r="r" b="b"/>
              <a:pathLst>
                <a:path w="3272154" h="560704">
                  <a:moveTo>
                    <a:pt x="3272016" y="0"/>
                  </a:moveTo>
                  <a:lnTo>
                    <a:pt x="0" y="56014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986024" y="2996040"/>
              <a:ext cx="3234690" cy="553720"/>
            </a:xfrm>
            <a:custGeom>
              <a:avLst/>
              <a:gdLst/>
              <a:ahLst/>
              <a:cxnLst/>
              <a:rect l="l" t="t" r="r" b="b"/>
              <a:pathLst>
                <a:path w="3234690" h="553720">
                  <a:moveTo>
                    <a:pt x="0" y="553658"/>
                  </a:moveTo>
                  <a:lnTo>
                    <a:pt x="3234117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198286" y="2975590"/>
              <a:ext cx="60325" cy="47625"/>
            </a:xfrm>
            <a:custGeom>
              <a:avLst/>
              <a:gdLst/>
              <a:ahLst/>
              <a:cxnLst/>
              <a:rect l="l" t="t" r="r" b="b"/>
              <a:pathLst>
                <a:path w="60325" h="47625">
                  <a:moveTo>
                    <a:pt x="0" y="0"/>
                  </a:moveTo>
                  <a:lnTo>
                    <a:pt x="14014" y="21788"/>
                  </a:lnTo>
                  <a:lnTo>
                    <a:pt x="8050" y="47001"/>
                  </a:lnTo>
                  <a:lnTo>
                    <a:pt x="59752" y="13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986024" y="3195582"/>
              <a:ext cx="3253104" cy="515620"/>
            </a:xfrm>
            <a:custGeom>
              <a:avLst/>
              <a:gdLst/>
              <a:ahLst/>
              <a:cxnLst/>
              <a:rect l="l" t="t" r="r" b="b"/>
              <a:pathLst>
                <a:path w="3253104" h="515620">
                  <a:moveTo>
                    <a:pt x="3252976" y="0"/>
                  </a:moveTo>
                  <a:lnTo>
                    <a:pt x="0" y="51507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986024" y="3201596"/>
              <a:ext cx="3215005" cy="509270"/>
            </a:xfrm>
            <a:custGeom>
              <a:avLst/>
              <a:gdLst/>
              <a:ahLst/>
              <a:cxnLst/>
              <a:rect l="l" t="t" r="r" b="b"/>
              <a:pathLst>
                <a:path w="3215004" h="509270">
                  <a:moveTo>
                    <a:pt x="0" y="509065"/>
                  </a:moveTo>
                  <a:lnTo>
                    <a:pt x="3214994" y="0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179422" y="3180876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90" h="47625">
                  <a:moveTo>
                    <a:pt x="0" y="0"/>
                  </a:moveTo>
                  <a:lnTo>
                    <a:pt x="13743" y="21968"/>
                  </a:lnTo>
                  <a:lnTo>
                    <a:pt x="7465" y="47097"/>
                  </a:lnTo>
                  <a:lnTo>
                    <a:pt x="59578" y="14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9125464" y="3172071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5988973" y="3903815"/>
            <a:ext cx="2380615" cy="1445895"/>
            <a:chOff x="5988973" y="3903815"/>
            <a:chExt cx="2380615" cy="1445895"/>
          </a:xfrm>
        </p:grpSpPr>
        <p:sp>
          <p:nvSpPr>
            <p:cNvPr id="153" name="object 153"/>
            <p:cNvSpPr/>
            <p:nvPr/>
          </p:nvSpPr>
          <p:spPr>
            <a:xfrm>
              <a:off x="5992465" y="4734098"/>
              <a:ext cx="1356360" cy="612140"/>
            </a:xfrm>
            <a:custGeom>
              <a:avLst/>
              <a:gdLst/>
              <a:ahLst/>
              <a:cxnLst/>
              <a:rect l="l" t="t" r="r" b="b"/>
              <a:pathLst>
                <a:path w="1356359" h="612139">
                  <a:moveTo>
                    <a:pt x="0" y="611939"/>
                  </a:moveTo>
                  <a:lnTo>
                    <a:pt x="1356205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322369" y="4718287"/>
              <a:ext cx="61594" cy="45085"/>
            </a:xfrm>
            <a:custGeom>
              <a:avLst/>
              <a:gdLst/>
              <a:ahLst/>
              <a:cxnLst/>
              <a:rect l="l" t="t" r="r" b="b"/>
              <a:pathLst>
                <a:path w="61595" h="45085">
                  <a:moveTo>
                    <a:pt x="61349" y="0"/>
                  </a:moveTo>
                  <a:lnTo>
                    <a:pt x="0" y="1518"/>
                  </a:lnTo>
                  <a:lnTo>
                    <a:pt x="19044" y="19083"/>
                  </a:lnTo>
                  <a:lnTo>
                    <a:pt x="19625" y="44979"/>
                  </a:lnTo>
                  <a:lnTo>
                    <a:pt x="61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992465" y="3903815"/>
              <a:ext cx="2376805" cy="1313815"/>
            </a:xfrm>
            <a:custGeom>
              <a:avLst/>
              <a:gdLst/>
              <a:ahLst/>
              <a:cxnLst/>
              <a:rect l="l" t="t" r="r" b="b"/>
              <a:pathLst>
                <a:path w="2376804" h="1313814">
                  <a:moveTo>
                    <a:pt x="2376719" y="0"/>
                  </a:moveTo>
                  <a:lnTo>
                    <a:pt x="0" y="131345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992465" y="3922410"/>
              <a:ext cx="2343150" cy="1295400"/>
            </a:xfrm>
            <a:custGeom>
              <a:avLst/>
              <a:gdLst/>
              <a:ahLst/>
              <a:cxnLst/>
              <a:rect l="l" t="t" r="r" b="b"/>
              <a:pathLst>
                <a:path w="2343150" h="1295400">
                  <a:moveTo>
                    <a:pt x="0" y="1294857"/>
                  </a:moveTo>
                  <a:lnTo>
                    <a:pt x="2343066" y="0"/>
                  </a:lnTo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08159" y="3903818"/>
              <a:ext cx="61594" cy="48260"/>
            </a:xfrm>
            <a:custGeom>
              <a:avLst/>
              <a:gdLst/>
              <a:ahLst/>
              <a:cxnLst/>
              <a:rect l="l" t="t" r="r" b="b"/>
              <a:pathLst>
                <a:path w="61595" h="48260">
                  <a:moveTo>
                    <a:pt x="61028" y="0"/>
                  </a:moveTo>
                  <a:lnTo>
                    <a:pt x="0" y="6477"/>
                  </a:lnTo>
                  <a:lnTo>
                    <a:pt x="20411" y="22444"/>
                  </a:lnTo>
                  <a:lnTo>
                    <a:pt x="23084" y="48211"/>
                  </a:lnTo>
                  <a:lnTo>
                    <a:pt x="610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567283" y="4644242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67283" y="4647461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280440" y="462040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570504" y="4792328"/>
              <a:ext cx="798830" cy="332105"/>
            </a:xfrm>
            <a:custGeom>
              <a:avLst/>
              <a:gdLst/>
              <a:ahLst/>
              <a:cxnLst/>
              <a:rect l="l" t="t" r="r" b="b"/>
              <a:pathLst>
                <a:path w="798829" h="332104">
                  <a:moveTo>
                    <a:pt x="0" y="0"/>
                  </a:moveTo>
                  <a:lnTo>
                    <a:pt x="798681" y="33158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70504" y="4792328"/>
              <a:ext cx="763270" cy="316865"/>
            </a:xfrm>
            <a:custGeom>
              <a:avLst/>
              <a:gdLst/>
              <a:ahLst/>
              <a:cxnLst/>
              <a:rect l="l" t="t" r="r" b="b"/>
              <a:pathLst>
                <a:path w="763270" h="316864">
                  <a:moveTo>
                    <a:pt x="0" y="0"/>
                  </a:moveTo>
                  <a:lnTo>
                    <a:pt x="763172" y="316837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307820" y="5080209"/>
              <a:ext cx="61594" cy="44450"/>
            </a:xfrm>
            <a:custGeom>
              <a:avLst/>
              <a:gdLst/>
              <a:ahLst/>
              <a:cxnLst/>
              <a:rect l="l" t="t" r="r" b="b"/>
              <a:pathLst>
                <a:path w="61595" h="44450">
                  <a:moveTo>
                    <a:pt x="18299" y="0"/>
                  </a:moveTo>
                  <a:lnTo>
                    <a:pt x="18503" y="25909"/>
                  </a:lnTo>
                  <a:lnTo>
                    <a:pt x="0" y="44039"/>
                  </a:lnTo>
                  <a:lnTo>
                    <a:pt x="61362" y="43698"/>
                  </a:lnTo>
                  <a:lnTo>
                    <a:pt x="18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572574" y="4687539"/>
              <a:ext cx="764540" cy="214629"/>
            </a:xfrm>
            <a:custGeom>
              <a:avLst/>
              <a:gdLst/>
              <a:ahLst/>
              <a:cxnLst/>
              <a:rect l="l" t="t" r="r" b="b"/>
              <a:pathLst>
                <a:path w="764540" h="214629">
                  <a:moveTo>
                    <a:pt x="0" y="0"/>
                  </a:moveTo>
                  <a:lnTo>
                    <a:pt x="764407" y="21424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572574" y="4687539"/>
              <a:ext cx="727710" cy="204470"/>
            </a:xfrm>
            <a:custGeom>
              <a:avLst/>
              <a:gdLst/>
              <a:ahLst/>
              <a:cxnLst/>
              <a:rect l="l" t="t" r="r" b="b"/>
              <a:pathLst>
                <a:path w="727709" h="204470">
                  <a:moveTo>
                    <a:pt x="0" y="0"/>
                  </a:moveTo>
                  <a:lnTo>
                    <a:pt x="727385" y="203868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76099" y="4863565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2875" y="0"/>
                  </a:moveTo>
                  <a:lnTo>
                    <a:pt x="16198" y="25689"/>
                  </a:lnTo>
                  <a:lnTo>
                    <a:pt x="0" y="45913"/>
                  </a:lnTo>
                  <a:lnTo>
                    <a:pt x="60879" y="38219"/>
                  </a:lnTo>
                  <a:lnTo>
                    <a:pt x="128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7881321" y="4855735"/>
            <a:ext cx="65214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834559" y="4855735"/>
            <a:ext cx="595630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8549261" y="4620402"/>
            <a:ext cx="702945" cy="640080"/>
            <a:chOff x="8549261" y="4620402"/>
            <a:chExt cx="702945" cy="640080"/>
          </a:xfrm>
        </p:grpSpPr>
        <p:sp>
          <p:nvSpPr>
            <p:cNvPr id="170" name="object 170"/>
            <p:cNvSpPr/>
            <p:nvPr/>
          </p:nvSpPr>
          <p:spPr>
            <a:xfrm>
              <a:off x="8565635" y="4647461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195341" y="462040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70925" y="4700415"/>
              <a:ext cx="668655" cy="187325"/>
            </a:xfrm>
            <a:custGeom>
              <a:avLst/>
              <a:gdLst/>
              <a:ahLst/>
              <a:cxnLst/>
              <a:rect l="l" t="t" r="r" b="b"/>
              <a:pathLst>
                <a:path w="668654" h="187325">
                  <a:moveTo>
                    <a:pt x="0" y="0"/>
                  </a:moveTo>
                  <a:lnTo>
                    <a:pt x="668077" y="18724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570925" y="4700415"/>
              <a:ext cx="631190" cy="177165"/>
            </a:xfrm>
            <a:custGeom>
              <a:avLst/>
              <a:gdLst/>
              <a:ahLst/>
              <a:cxnLst/>
              <a:rect l="l" t="t" r="r" b="b"/>
              <a:pathLst>
                <a:path w="631190" h="177164">
                  <a:moveTo>
                    <a:pt x="0" y="0"/>
                  </a:moveTo>
                  <a:lnTo>
                    <a:pt x="631054" y="176871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178120" y="4849444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2881" y="0"/>
                  </a:moveTo>
                  <a:lnTo>
                    <a:pt x="16198" y="25689"/>
                  </a:lnTo>
                  <a:lnTo>
                    <a:pt x="0" y="45913"/>
                  </a:lnTo>
                  <a:lnTo>
                    <a:pt x="60879" y="38218"/>
                  </a:lnTo>
                  <a:lnTo>
                    <a:pt x="1288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68856" y="5037557"/>
              <a:ext cx="632460" cy="90170"/>
            </a:xfrm>
            <a:custGeom>
              <a:avLst/>
              <a:gdLst/>
              <a:ahLst/>
              <a:cxnLst/>
              <a:rect l="l" t="t" r="r" b="b"/>
              <a:pathLst>
                <a:path w="632459" h="90170">
                  <a:moveTo>
                    <a:pt x="0" y="89572"/>
                  </a:moveTo>
                  <a:lnTo>
                    <a:pt x="632072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179674" y="5016485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90" h="47625">
                  <a:moveTo>
                    <a:pt x="0" y="0"/>
                  </a:moveTo>
                  <a:lnTo>
                    <a:pt x="13376" y="22188"/>
                  </a:lnTo>
                  <a:lnTo>
                    <a:pt x="6691" y="47213"/>
                  </a:lnTo>
                  <a:lnTo>
                    <a:pt x="59326" y="15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552753" y="5236581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552754" y="5239802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182459" y="521274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8886114" y="3944612"/>
            <a:ext cx="543560" cy="241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85090">
              <a:lnSpc>
                <a:spcPts val="2020"/>
              </a:lnSpc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5982531" y="3256384"/>
            <a:ext cx="3275965" cy="1758950"/>
            <a:chOff x="5982531" y="3256384"/>
            <a:chExt cx="3275965" cy="1758950"/>
          </a:xfrm>
        </p:grpSpPr>
        <p:sp>
          <p:nvSpPr>
            <p:cNvPr id="182" name="object 182"/>
            <p:cNvSpPr/>
            <p:nvPr/>
          </p:nvSpPr>
          <p:spPr>
            <a:xfrm>
              <a:off x="8564484" y="3694563"/>
              <a:ext cx="694055" cy="240029"/>
            </a:xfrm>
            <a:custGeom>
              <a:avLst/>
              <a:gdLst/>
              <a:ahLst/>
              <a:cxnLst/>
              <a:rect l="l" t="t" r="r" b="b"/>
              <a:pathLst>
                <a:path w="694054" h="240029">
                  <a:moveTo>
                    <a:pt x="693557" y="0"/>
                  </a:moveTo>
                  <a:lnTo>
                    <a:pt x="0" y="2396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564484" y="3707125"/>
              <a:ext cx="657225" cy="227329"/>
            </a:xfrm>
            <a:custGeom>
              <a:avLst/>
              <a:gdLst/>
              <a:ahLst/>
              <a:cxnLst/>
              <a:rect l="l" t="t" r="r" b="b"/>
              <a:pathLst>
                <a:path w="657225" h="227329">
                  <a:moveTo>
                    <a:pt x="0" y="227111"/>
                  </a:moveTo>
                  <a:lnTo>
                    <a:pt x="65721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196806" y="3690498"/>
              <a:ext cx="61594" cy="45085"/>
            </a:xfrm>
            <a:custGeom>
              <a:avLst/>
              <a:gdLst/>
              <a:ahLst/>
              <a:cxnLst/>
              <a:rect l="l" t="t" r="r" b="b"/>
              <a:pathLst>
                <a:path w="61595" h="45085">
                  <a:moveTo>
                    <a:pt x="0" y="0"/>
                  </a:moveTo>
                  <a:lnTo>
                    <a:pt x="17371" y="19225"/>
                  </a:lnTo>
                  <a:lnTo>
                    <a:pt x="15587" y="45069"/>
                  </a:lnTo>
                  <a:lnTo>
                    <a:pt x="61234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564484" y="3959989"/>
              <a:ext cx="675005" cy="18415"/>
            </a:xfrm>
            <a:custGeom>
              <a:avLst/>
              <a:gdLst/>
              <a:ahLst/>
              <a:cxnLst/>
              <a:rect l="l" t="t" r="r" b="b"/>
              <a:pathLst>
                <a:path w="675004" h="18414">
                  <a:moveTo>
                    <a:pt x="0" y="0"/>
                  </a:moveTo>
                  <a:lnTo>
                    <a:pt x="674517" y="1786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564484" y="3959989"/>
              <a:ext cx="636270" cy="17145"/>
            </a:xfrm>
            <a:custGeom>
              <a:avLst/>
              <a:gdLst/>
              <a:ahLst/>
              <a:cxnLst/>
              <a:rect l="l" t="t" r="r" b="b"/>
              <a:pathLst>
                <a:path w="636270" h="17145">
                  <a:moveTo>
                    <a:pt x="0" y="0"/>
                  </a:moveTo>
                  <a:lnTo>
                    <a:pt x="636078" y="16849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181849" y="3952524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1262" y="0"/>
                  </a:moveTo>
                  <a:lnTo>
                    <a:pt x="10761" y="24105"/>
                  </a:lnTo>
                  <a:lnTo>
                    <a:pt x="0" y="47670"/>
                  </a:lnTo>
                  <a:lnTo>
                    <a:pt x="57150" y="25336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568856" y="4029367"/>
              <a:ext cx="676910" cy="206375"/>
            </a:xfrm>
            <a:custGeom>
              <a:avLst/>
              <a:gdLst/>
              <a:ahLst/>
              <a:cxnLst/>
              <a:rect l="l" t="t" r="r" b="b"/>
              <a:pathLst>
                <a:path w="676909" h="206375">
                  <a:moveTo>
                    <a:pt x="0" y="0"/>
                  </a:moveTo>
                  <a:lnTo>
                    <a:pt x="676586" y="20603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568856" y="4029367"/>
              <a:ext cx="640080" cy="194945"/>
            </a:xfrm>
            <a:custGeom>
              <a:avLst/>
              <a:gdLst/>
              <a:ahLst/>
              <a:cxnLst/>
              <a:rect l="l" t="t" r="r" b="b"/>
              <a:pathLst>
                <a:path w="640079" h="194945">
                  <a:moveTo>
                    <a:pt x="0" y="0"/>
                  </a:moveTo>
                  <a:lnTo>
                    <a:pt x="639801" y="194828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184403" y="4196120"/>
              <a:ext cx="61594" cy="45720"/>
            </a:xfrm>
            <a:custGeom>
              <a:avLst/>
              <a:gdLst/>
              <a:ahLst/>
              <a:cxnLst/>
              <a:rect l="l" t="t" r="r" b="b"/>
              <a:pathLst>
                <a:path w="61595" h="45720">
                  <a:moveTo>
                    <a:pt x="13898" y="0"/>
                  </a:moveTo>
                  <a:lnTo>
                    <a:pt x="16643" y="25759"/>
                  </a:lnTo>
                  <a:lnTo>
                    <a:pt x="0" y="45615"/>
                  </a:lnTo>
                  <a:lnTo>
                    <a:pt x="61041" y="39281"/>
                  </a:lnTo>
                  <a:lnTo>
                    <a:pt x="13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986024" y="3398395"/>
              <a:ext cx="3272154" cy="1612900"/>
            </a:xfrm>
            <a:custGeom>
              <a:avLst/>
              <a:gdLst/>
              <a:ahLst/>
              <a:cxnLst/>
              <a:rect l="l" t="t" r="r" b="b"/>
              <a:pathLst>
                <a:path w="3272154" h="1612900">
                  <a:moveTo>
                    <a:pt x="3272016" y="0"/>
                  </a:moveTo>
                  <a:lnTo>
                    <a:pt x="0" y="161284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986024" y="3415393"/>
              <a:ext cx="3237865" cy="1596390"/>
            </a:xfrm>
            <a:custGeom>
              <a:avLst/>
              <a:gdLst/>
              <a:ahLst/>
              <a:cxnLst/>
              <a:rect l="l" t="t" r="r" b="b"/>
              <a:pathLst>
                <a:path w="3237865" h="1596389">
                  <a:moveTo>
                    <a:pt x="0" y="1595843"/>
                  </a:moveTo>
                  <a:lnTo>
                    <a:pt x="323753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196783" y="3398393"/>
              <a:ext cx="61594" cy="46990"/>
            </a:xfrm>
            <a:custGeom>
              <a:avLst/>
              <a:gdLst/>
              <a:ahLst/>
              <a:cxnLst/>
              <a:rect l="l" t="t" r="r" b="b"/>
              <a:pathLst>
                <a:path w="61595" h="46989">
                  <a:moveTo>
                    <a:pt x="61254" y="0"/>
                  </a:moveTo>
                  <a:lnTo>
                    <a:pt x="0" y="3611"/>
                  </a:lnTo>
                  <a:lnTo>
                    <a:pt x="19632" y="20519"/>
                  </a:lnTo>
                  <a:lnTo>
                    <a:pt x="21094" y="46382"/>
                  </a:lnTo>
                  <a:lnTo>
                    <a:pt x="61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992465" y="3269625"/>
              <a:ext cx="3243580" cy="595630"/>
            </a:xfrm>
            <a:custGeom>
              <a:avLst/>
              <a:gdLst/>
              <a:ahLst/>
              <a:cxnLst/>
              <a:rect l="l" t="t" r="r" b="b"/>
              <a:pathLst>
                <a:path w="3243579" h="595629">
                  <a:moveTo>
                    <a:pt x="3243031" y="0"/>
                  </a:moveTo>
                  <a:lnTo>
                    <a:pt x="0" y="5955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992465" y="3276572"/>
              <a:ext cx="3205480" cy="588645"/>
            </a:xfrm>
            <a:custGeom>
              <a:avLst/>
              <a:gdLst/>
              <a:ahLst/>
              <a:cxnLst/>
              <a:rect l="l" t="t" r="r" b="b"/>
              <a:pathLst>
                <a:path w="3205479" h="588645">
                  <a:moveTo>
                    <a:pt x="0" y="588613"/>
                  </a:moveTo>
                  <a:lnTo>
                    <a:pt x="3205216" y="0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175577" y="3256384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0" y="0"/>
                  </a:moveTo>
                  <a:lnTo>
                    <a:pt x="14273" y="21620"/>
                  </a:lnTo>
                  <a:lnTo>
                    <a:pt x="8618" y="46904"/>
                  </a:lnTo>
                  <a:lnTo>
                    <a:pt x="59921" y="13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6058525" y="4263394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642928" y="3706414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1856731" y="2768599"/>
            <a:ext cx="114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Times New Roman"/>
                <a:cs typeface="Times New Roman"/>
              </a:rPr>
              <a:t>file_number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2438400" y="3117850"/>
            <a:ext cx="709295" cy="1029969"/>
          </a:xfrm>
          <a:custGeom>
            <a:avLst/>
            <a:gdLst/>
            <a:ahLst/>
            <a:cxnLst/>
            <a:rect l="l" t="t" r="r" b="b"/>
            <a:pathLst>
              <a:path w="709294" h="1029970">
                <a:moveTo>
                  <a:pt x="698179" y="943090"/>
                </a:moveTo>
                <a:lnTo>
                  <a:pt x="692726" y="943090"/>
                </a:lnTo>
                <a:lnTo>
                  <a:pt x="698033" y="952691"/>
                </a:lnTo>
                <a:lnTo>
                  <a:pt x="687000" y="952693"/>
                </a:lnTo>
                <a:lnTo>
                  <a:pt x="645749" y="1021872"/>
                </a:lnTo>
                <a:lnTo>
                  <a:pt x="646734" y="1025770"/>
                </a:lnTo>
                <a:lnTo>
                  <a:pt x="652759" y="1029361"/>
                </a:lnTo>
                <a:lnTo>
                  <a:pt x="656657" y="1028376"/>
                </a:lnTo>
                <a:lnTo>
                  <a:pt x="701787" y="952693"/>
                </a:lnTo>
                <a:lnTo>
                  <a:pt x="698179" y="952693"/>
                </a:lnTo>
                <a:lnTo>
                  <a:pt x="687151" y="952440"/>
                </a:lnTo>
                <a:lnTo>
                  <a:pt x="698179" y="952440"/>
                </a:lnTo>
                <a:lnTo>
                  <a:pt x="698179" y="943090"/>
                </a:lnTo>
                <a:close/>
              </a:path>
              <a:path w="709294" h="1029970">
                <a:moveTo>
                  <a:pt x="12700" y="0"/>
                </a:moveTo>
                <a:lnTo>
                  <a:pt x="0" y="0"/>
                </a:lnTo>
                <a:lnTo>
                  <a:pt x="0" y="952693"/>
                </a:lnTo>
                <a:lnTo>
                  <a:pt x="687001" y="952691"/>
                </a:lnTo>
                <a:lnTo>
                  <a:pt x="687151" y="952440"/>
                </a:lnTo>
                <a:lnTo>
                  <a:pt x="606334" y="950577"/>
                </a:lnTo>
                <a:lnTo>
                  <a:pt x="603557" y="947670"/>
                </a:lnTo>
                <a:lnTo>
                  <a:pt x="603588" y="946343"/>
                </a:lnTo>
                <a:lnTo>
                  <a:pt x="12700" y="946343"/>
                </a:lnTo>
                <a:lnTo>
                  <a:pt x="6350" y="939993"/>
                </a:lnTo>
                <a:lnTo>
                  <a:pt x="12700" y="939993"/>
                </a:lnTo>
                <a:lnTo>
                  <a:pt x="12700" y="0"/>
                </a:lnTo>
                <a:close/>
              </a:path>
              <a:path w="709294" h="1029970">
                <a:moveTo>
                  <a:pt x="698246" y="939993"/>
                </a:moveTo>
                <a:lnTo>
                  <a:pt x="698179" y="952693"/>
                </a:lnTo>
                <a:lnTo>
                  <a:pt x="701788" y="952691"/>
                </a:lnTo>
                <a:lnTo>
                  <a:pt x="709209" y="940245"/>
                </a:lnTo>
                <a:lnTo>
                  <a:pt x="698246" y="939993"/>
                </a:lnTo>
                <a:close/>
              </a:path>
              <a:path w="709294" h="1029970">
                <a:moveTo>
                  <a:pt x="692726" y="943090"/>
                </a:moveTo>
                <a:lnTo>
                  <a:pt x="687151" y="952440"/>
                </a:lnTo>
                <a:lnTo>
                  <a:pt x="698033" y="952691"/>
                </a:lnTo>
                <a:lnTo>
                  <a:pt x="692726" y="943090"/>
                </a:lnTo>
                <a:close/>
              </a:path>
              <a:path w="709294" h="1029970">
                <a:moveTo>
                  <a:pt x="606626" y="937881"/>
                </a:moveTo>
                <a:lnTo>
                  <a:pt x="603719" y="940658"/>
                </a:lnTo>
                <a:lnTo>
                  <a:pt x="603557" y="947670"/>
                </a:lnTo>
                <a:lnTo>
                  <a:pt x="606334" y="950577"/>
                </a:lnTo>
                <a:lnTo>
                  <a:pt x="687151" y="952440"/>
                </a:lnTo>
                <a:lnTo>
                  <a:pt x="692726" y="943090"/>
                </a:lnTo>
                <a:lnTo>
                  <a:pt x="698179" y="943090"/>
                </a:lnTo>
                <a:lnTo>
                  <a:pt x="698246" y="939993"/>
                </a:lnTo>
                <a:lnTo>
                  <a:pt x="606626" y="937881"/>
                </a:lnTo>
                <a:close/>
              </a:path>
              <a:path w="709294" h="1029970">
                <a:moveTo>
                  <a:pt x="12700" y="939993"/>
                </a:moveTo>
                <a:lnTo>
                  <a:pt x="6350" y="939993"/>
                </a:lnTo>
                <a:lnTo>
                  <a:pt x="12700" y="946343"/>
                </a:lnTo>
                <a:lnTo>
                  <a:pt x="12700" y="939993"/>
                </a:lnTo>
                <a:close/>
              </a:path>
              <a:path w="709294" h="1029970">
                <a:moveTo>
                  <a:pt x="604416" y="939993"/>
                </a:moveTo>
                <a:lnTo>
                  <a:pt x="12700" y="939993"/>
                </a:lnTo>
                <a:lnTo>
                  <a:pt x="12700" y="946343"/>
                </a:lnTo>
                <a:lnTo>
                  <a:pt x="603588" y="946343"/>
                </a:lnTo>
                <a:lnTo>
                  <a:pt x="603719" y="940658"/>
                </a:lnTo>
                <a:lnTo>
                  <a:pt x="604416" y="93999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54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442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8590" algn="l"/>
              </a:tabLst>
            </a:pPr>
            <a:r>
              <a:rPr spc="-20" dirty="0"/>
              <a:t>Unix</a:t>
            </a:r>
            <a:r>
              <a:rPr dirty="0"/>
              <a:t>	File</a:t>
            </a:r>
            <a:r>
              <a:rPr spc="-15"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6838950" cy="45307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File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Number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index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into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arrays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Gulim"/>
                <a:cs typeface="Gulim"/>
              </a:rPr>
              <a:t>Multi-</a:t>
            </a:r>
            <a:r>
              <a:rPr sz="2800" spc="-20" dirty="0">
                <a:latin typeface="Gulim"/>
                <a:cs typeface="Gulim"/>
              </a:rPr>
              <a:t>level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index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Great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little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large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Asymmetric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tree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fixed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sized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Metadata</a:t>
            </a:r>
            <a:r>
              <a:rPr sz="2800" spc="-25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associated</a:t>
            </a:r>
            <a:r>
              <a:rPr sz="2800" spc="-20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with</a:t>
            </a:r>
            <a:r>
              <a:rPr sz="2800" spc="-2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2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file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Rather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than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that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points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it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latin typeface="Gulim"/>
                <a:cs typeface="Gulim"/>
              </a:rPr>
              <a:t>Locality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Heuristics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latin typeface="Dotum"/>
                <a:cs typeface="Dotum"/>
              </a:rPr>
              <a:t>Block</a:t>
            </a:r>
            <a:r>
              <a:rPr sz="2400" spc="-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group</a:t>
            </a:r>
            <a:r>
              <a:rPr sz="2400" spc="-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placement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latin typeface="Dotum"/>
                <a:cs typeface="Dotum"/>
              </a:rPr>
              <a:t>Reserve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space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Scalable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directory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1978473"/>
            <a:ext cx="11575415" cy="4727575"/>
            <a:chOff x="308474" y="1978473"/>
            <a:chExt cx="11575415" cy="4727575"/>
          </a:xfrm>
        </p:grpSpPr>
        <p:sp>
          <p:nvSpPr>
            <p:cNvPr id="3" name="object 3"/>
            <p:cNvSpPr/>
            <p:nvPr/>
          </p:nvSpPr>
          <p:spPr>
            <a:xfrm>
              <a:off x="308474" y="6343008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3743" y="6434955"/>
              <a:ext cx="2519786" cy="2709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5028" y="4969731"/>
              <a:ext cx="5312789" cy="16658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90807" y="4965510"/>
              <a:ext cx="5321300" cy="1674495"/>
            </a:xfrm>
            <a:custGeom>
              <a:avLst/>
              <a:gdLst/>
              <a:ahLst/>
              <a:cxnLst/>
              <a:rect l="l" t="t" r="r" b="b"/>
              <a:pathLst>
                <a:path w="5321300" h="1674495">
                  <a:moveTo>
                    <a:pt x="0" y="0"/>
                  </a:moveTo>
                  <a:lnTo>
                    <a:pt x="5321231" y="0"/>
                  </a:lnTo>
                  <a:lnTo>
                    <a:pt x="5321231" y="1674317"/>
                  </a:lnTo>
                  <a:lnTo>
                    <a:pt x="0" y="1674317"/>
                  </a:lnTo>
                  <a:lnTo>
                    <a:pt x="0" y="0"/>
                  </a:lnTo>
                  <a:close/>
                </a:path>
              </a:pathLst>
            </a:custGeom>
            <a:ln w="84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683" y="1986914"/>
              <a:ext cx="5684234" cy="1215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66462" y="1982694"/>
              <a:ext cx="5884545" cy="1224280"/>
            </a:xfrm>
            <a:custGeom>
              <a:avLst/>
              <a:gdLst/>
              <a:ahLst/>
              <a:cxnLst/>
              <a:rect l="l" t="t" r="r" b="b"/>
              <a:pathLst>
                <a:path w="5884545" h="1224280">
                  <a:moveTo>
                    <a:pt x="0" y="0"/>
                  </a:moveTo>
                  <a:lnTo>
                    <a:pt x="5884027" y="0"/>
                  </a:lnTo>
                  <a:lnTo>
                    <a:pt x="5884027" y="1224080"/>
                  </a:lnTo>
                  <a:lnTo>
                    <a:pt x="0" y="1224080"/>
                  </a:lnTo>
                  <a:lnTo>
                    <a:pt x="0" y="0"/>
                  </a:lnTo>
                  <a:close/>
                </a:path>
              </a:pathLst>
            </a:custGeom>
            <a:ln w="84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9946" y="3241949"/>
              <a:ext cx="6224518" cy="15758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11958" y="3237728"/>
              <a:ext cx="6480810" cy="1697355"/>
            </a:xfrm>
            <a:custGeom>
              <a:avLst/>
              <a:gdLst/>
              <a:ahLst/>
              <a:cxnLst/>
              <a:rect l="l" t="t" r="r" b="b"/>
              <a:pathLst>
                <a:path w="6480809" h="1697354">
                  <a:moveTo>
                    <a:pt x="0" y="0"/>
                  </a:moveTo>
                  <a:lnTo>
                    <a:pt x="6480590" y="0"/>
                  </a:lnTo>
                  <a:lnTo>
                    <a:pt x="6480590" y="1696828"/>
                  </a:lnTo>
                  <a:lnTo>
                    <a:pt x="0" y="1696828"/>
                  </a:lnTo>
                  <a:lnTo>
                    <a:pt x="0" y="0"/>
                  </a:lnTo>
                  <a:close/>
                </a:path>
              </a:pathLst>
            </a:custGeom>
            <a:ln w="84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55</a:t>
            </a:r>
            <a:endParaRPr sz="1800">
              <a:latin typeface="Gulim"/>
              <a:cs typeface="Guli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3266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9145" algn="l"/>
              </a:tabLst>
            </a:pPr>
            <a:r>
              <a:rPr dirty="0"/>
              <a:t>An</a:t>
            </a:r>
            <a:r>
              <a:rPr spc="-10" dirty="0"/>
              <a:t> </a:t>
            </a:r>
            <a:r>
              <a:rPr dirty="0"/>
              <a:t>“almost</a:t>
            </a:r>
            <a:r>
              <a:rPr spc="-5" dirty="0"/>
              <a:t> </a:t>
            </a:r>
            <a:r>
              <a:rPr spc="-10" dirty="0"/>
              <a:t>real”</a:t>
            </a:r>
            <a:r>
              <a:rPr dirty="0"/>
              <a:t>	file</a:t>
            </a:r>
            <a:r>
              <a:rPr spc="-20" dirty="0"/>
              <a:t> </a:t>
            </a:r>
            <a:r>
              <a:rPr spc="-10" dirty="0"/>
              <a:t>system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7352" y="1073403"/>
            <a:ext cx="5330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latin typeface="Gulim"/>
                <a:cs typeface="Gulim"/>
              </a:rPr>
              <a:t>Pintos:</a:t>
            </a:r>
            <a:r>
              <a:rPr sz="2800" spc="-105" dirty="0">
                <a:latin typeface="Gulim"/>
                <a:cs typeface="Gulim"/>
              </a:rPr>
              <a:t> src/filesys/file.c, </a:t>
            </a:r>
            <a:r>
              <a:rPr sz="2800" spc="-10" dirty="0">
                <a:latin typeface="Gulim"/>
                <a:cs typeface="Gulim"/>
              </a:rPr>
              <a:t>inode.c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2045300"/>
            <a:ext cx="11594465" cy="4307840"/>
            <a:chOff x="298949" y="2045300"/>
            <a:chExt cx="11594465" cy="430784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11381" y="2048793"/>
              <a:ext cx="335280" cy="1629410"/>
            </a:xfrm>
            <a:custGeom>
              <a:avLst/>
              <a:gdLst/>
              <a:ahLst/>
              <a:cxnLst/>
              <a:rect l="l" t="t" r="r" b="b"/>
              <a:pathLst>
                <a:path w="335279" h="1629410">
                  <a:moveTo>
                    <a:pt x="0" y="148085"/>
                  </a:moveTo>
                  <a:lnTo>
                    <a:pt x="334930" y="148085"/>
                  </a:lnTo>
                  <a:lnTo>
                    <a:pt x="334930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  <a:path w="335279" h="1629410">
                  <a:moveTo>
                    <a:pt x="0" y="296170"/>
                  </a:moveTo>
                  <a:lnTo>
                    <a:pt x="334930" y="296170"/>
                  </a:lnTo>
                  <a:lnTo>
                    <a:pt x="334930" y="148085"/>
                  </a:lnTo>
                  <a:lnTo>
                    <a:pt x="0" y="148085"/>
                  </a:lnTo>
                  <a:lnTo>
                    <a:pt x="0" y="296170"/>
                  </a:lnTo>
                  <a:close/>
                </a:path>
                <a:path w="335279" h="1629410">
                  <a:moveTo>
                    <a:pt x="0" y="444255"/>
                  </a:moveTo>
                  <a:lnTo>
                    <a:pt x="334930" y="444255"/>
                  </a:lnTo>
                  <a:lnTo>
                    <a:pt x="334930" y="296170"/>
                  </a:lnTo>
                  <a:lnTo>
                    <a:pt x="0" y="296170"/>
                  </a:lnTo>
                  <a:lnTo>
                    <a:pt x="0" y="444255"/>
                  </a:lnTo>
                  <a:close/>
                </a:path>
                <a:path w="335279" h="1629410">
                  <a:moveTo>
                    <a:pt x="0" y="592340"/>
                  </a:moveTo>
                  <a:lnTo>
                    <a:pt x="334930" y="592340"/>
                  </a:lnTo>
                  <a:lnTo>
                    <a:pt x="334930" y="444255"/>
                  </a:lnTo>
                  <a:lnTo>
                    <a:pt x="0" y="444255"/>
                  </a:lnTo>
                  <a:lnTo>
                    <a:pt x="0" y="592340"/>
                  </a:lnTo>
                  <a:close/>
                </a:path>
                <a:path w="335279" h="1629410">
                  <a:moveTo>
                    <a:pt x="0" y="740426"/>
                  </a:moveTo>
                  <a:lnTo>
                    <a:pt x="334930" y="740426"/>
                  </a:lnTo>
                  <a:lnTo>
                    <a:pt x="334930" y="592340"/>
                  </a:lnTo>
                  <a:lnTo>
                    <a:pt x="0" y="592340"/>
                  </a:lnTo>
                  <a:lnTo>
                    <a:pt x="0" y="740426"/>
                  </a:lnTo>
                  <a:close/>
                </a:path>
                <a:path w="335279" h="1629410">
                  <a:moveTo>
                    <a:pt x="0" y="888511"/>
                  </a:moveTo>
                  <a:lnTo>
                    <a:pt x="334930" y="888511"/>
                  </a:lnTo>
                  <a:lnTo>
                    <a:pt x="334930" y="740426"/>
                  </a:lnTo>
                  <a:lnTo>
                    <a:pt x="0" y="740426"/>
                  </a:lnTo>
                  <a:lnTo>
                    <a:pt x="0" y="888511"/>
                  </a:lnTo>
                  <a:close/>
                </a:path>
                <a:path w="335279" h="1629410">
                  <a:moveTo>
                    <a:pt x="0" y="1036596"/>
                  </a:moveTo>
                  <a:lnTo>
                    <a:pt x="334930" y="1036596"/>
                  </a:lnTo>
                  <a:lnTo>
                    <a:pt x="334930" y="888511"/>
                  </a:lnTo>
                  <a:lnTo>
                    <a:pt x="0" y="888511"/>
                  </a:lnTo>
                  <a:lnTo>
                    <a:pt x="0" y="1036596"/>
                  </a:lnTo>
                  <a:close/>
                </a:path>
                <a:path w="335279" h="1629410">
                  <a:moveTo>
                    <a:pt x="0" y="1184681"/>
                  </a:moveTo>
                  <a:lnTo>
                    <a:pt x="334930" y="1184681"/>
                  </a:lnTo>
                  <a:lnTo>
                    <a:pt x="334930" y="1036596"/>
                  </a:lnTo>
                  <a:lnTo>
                    <a:pt x="0" y="1036596"/>
                  </a:lnTo>
                  <a:lnTo>
                    <a:pt x="0" y="1184681"/>
                  </a:lnTo>
                  <a:close/>
                </a:path>
                <a:path w="335279" h="1629410">
                  <a:moveTo>
                    <a:pt x="0" y="1332767"/>
                  </a:moveTo>
                  <a:lnTo>
                    <a:pt x="334930" y="1332767"/>
                  </a:lnTo>
                  <a:lnTo>
                    <a:pt x="334930" y="1184681"/>
                  </a:lnTo>
                  <a:lnTo>
                    <a:pt x="0" y="1184681"/>
                  </a:lnTo>
                  <a:lnTo>
                    <a:pt x="0" y="1332767"/>
                  </a:lnTo>
                  <a:close/>
                </a:path>
                <a:path w="335279" h="1629410">
                  <a:moveTo>
                    <a:pt x="0" y="1480852"/>
                  </a:moveTo>
                  <a:lnTo>
                    <a:pt x="334930" y="1480852"/>
                  </a:lnTo>
                  <a:lnTo>
                    <a:pt x="334930" y="1332767"/>
                  </a:lnTo>
                  <a:lnTo>
                    <a:pt x="0" y="1332767"/>
                  </a:lnTo>
                  <a:lnTo>
                    <a:pt x="0" y="1480852"/>
                  </a:lnTo>
                  <a:close/>
                </a:path>
                <a:path w="335279" h="1629410">
                  <a:moveTo>
                    <a:pt x="0" y="1628937"/>
                  </a:moveTo>
                  <a:lnTo>
                    <a:pt x="334930" y="1628937"/>
                  </a:lnTo>
                  <a:lnTo>
                    <a:pt x="334930" y="1480852"/>
                  </a:lnTo>
                  <a:lnTo>
                    <a:pt x="0" y="1480852"/>
                  </a:lnTo>
                  <a:lnTo>
                    <a:pt x="0" y="1628937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1139" y="2531679"/>
              <a:ext cx="689610" cy="811530"/>
            </a:xfrm>
            <a:custGeom>
              <a:avLst/>
              <a:gdLst/>
              <a:ahLst/>
              <a:cxnLst/>
              <a:rect l="l" t="t" r="r" b="b"/>
              <a:pathLst>
                <a:path w="689610" h="811529">
                  <a:moveTo>
                    <a:pt x="689184" y="0"/>
                  </a:moveTo>
                  <a:lnTo>
                    <a:pt x="0" y="0"/>
                  </a:lnTo>
                  <a:lnTo>
                    <a:pt x="0" y="811249"/>
                  </a:lnTo>
                  <a:lnTo>
                    <a:pt x="689184" y="811249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1139" y="2531679"/>
              <a:ext cx="689610" cy="811530"/>
            </a:xfrm>
            <a:custGeom>
              <a:avLst/>
              <a:gdLst/>
              <a:ahLst/>
              <a:cxnLst/>
              <a:rect l="l" t="t" r="r" b="b"/>
              <a:pathLst>
                <a:path w="689610" h="811529">
                  <a:moveTo>
                    <a:pt x="0" y="811249"/>
                  </a:moveTo>
                  <a:lnTo>
                    <a:pt x="689184" y="811249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811249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1139" y="334292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1139" y="334292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11139" y="349101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139" y="349101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1139" y="363909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1139" y="3639099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1139" y="378718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1139" y="3787184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1139" y="393527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11139" y="393527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1139" y="408335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1139" y="408335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1139" y="423144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1139" y="4231440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1139" y="437952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11139" y="4379525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11139" y="4527611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11139" y="4527611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11139" y="467569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1139" y="467569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1139" y="4823781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11139" y="4823781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11139" y="497186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11139" y="4971866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11139" y="511995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11139" y="511995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11139" y="526803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11139" y="5268037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0" y="148085"/>
                  </a:moveTo>
                  <a:lnTo>
                    <a:pt x="689184" y="148085"/>
                  </a:lnTo>
                  <a:lnTo>
                    <a:pt x="689184" y="0"/>
                  </a:lnTo>
                  <a:lnTo>
                    <a:pt x="0" y="0"/>
                  </a:lnTo>
                  <a:lnTo>
                    <a:pt x="0" y="148085"/>
                  </a:lnTo>
                  <a:close/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11139" y="5416122"/>
              <a:ext cx="689610" cy="148590"/>
            </a:xfrm>
            <a:custGeom>
              <a:avLst/>
              <a:gdLst/>
              <a:ahLst/>
              <a:cxnLst/>
              <a:rect l="l" t="t" r="r" b="b"/>
              <a:pathLst>
                <a:path w="689610" h="148589">
                  <a:moveTo>
                    <a:pt x="689184" y="0"/>
                  </a:moveTo>
                  <a:lnTo>
                    <a:pt x="0" y="0"/>
                  </a:lnTo>
                  <a:lnTo>
                    <a:pt x="0" y="148085"/>
                  </a:lnTo>
                  <a:lnTo>
                    <a:pt x="689184" y="148085"/>
                  </a:lnTo>
                  <a:lnTo>
                    <a:pt x="6891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11381" y="5416122"/>
              <a:ext cx="2789555" cy="779145"/>
            </a:xfrm>
            <a:custGeom>
              <a:avLst/>
              <a:gdLst/>
              <a:ahLst/>
              <a:cxnLst/>
              <a:rect l="l" t="t" r="r" b="b"/>
              <a:pathLst>
                <a:path w="2789554" h="779145">
                  <a:moveTo>
                    <a:pt x="2099758" y="148085"/>
                  </a:moveTo>
                  <a:lnTo>
                    <a:pt x="2788942" y="148085"/>
                  </a:lnTo>
                  <a:lnTo>
                    <a:pt x="2788942" y="0"/>
                  </a:lnTo>
                  <a:lnTo>
                    <a:pt x="2099758" y="0"/>
                  </a:lnTo>
                  <a:lnTo>
                    <a:pt x="2099758" y="148085"/>
                  </a:lnTo>
                  <a:close/>
                </a:path>
                <a:path w="2789554" h="779145">
                  <a:moveTo>
                    <a:pt x="0" y="779057"/>
                  </a:moveTo>
                  <a:lnTo>
                    <a:pt x="334930" y="779057"/>
                  </a:lnTo>
                  <a:lnTo>
                    <a:pt x="334930" y="630971"/>
                  </a:lnTo>
                  <a:lnTo>
                    <a:pt x="0" y="630971"/>
                  </a:lnTo>
                  <a:lnTo>
                    <a:pt x="0" y="779057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56</a:t>
            </a:r>
            <a:endParaRPr sz="1800">
              <a:latin typeface="Gulim"/>
              <a:cs typeface="Gulim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UFS:</a:t>
            </a:r>
            <a:r>
              <a:rPr spc="-5" dirty="0"/>
              <a:t> </a:t>
            </a:r>
            <a:r>
              <a:rPr dirty="0"/>
              <a:t>File</a:t>
            </a:r>
            <a:r>
              <a:rPr spc="-270" dirty="0"/>
              <a:t> </a:t>
            </a:r>
            <a:r>
              <a:rPr spc="-10" dirty="0"/>
              <a:t>Attributes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7352" y="1073403"/>
            <a:ext cx="382270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Inode</a:t>
            </a:r>
            <a:r>
              <a:rPr sz="2800" spc="-19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has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metadata</a:t>
            </a:r>
            <a:endParaRPr sz="2800">
              <a:latin typeface="Gulim"/>
              <a:cs typeface="Gulim"/>
            </a:endParaRPr>
          </a:p>
          <a:p>
            <a:pPr marR="5080" algn="r">
              <a:lnSpc>
                <a:spcPct val="100000"/>
              </a:lnSpc>
              <a:spcBef>
                <a:spcPts val="1635"/>
              </a:spcBef>
            </a:pPr>
            <a:r>
              <a:rPr sz="1800" dirty="0">
                <a:latin typeface="Myriad Pro"/>
                <a:cs typeface="Myriad Pro"/>
              </a:rPr>
              <a:t>Inode</a:t>
            </a:r>
            <a:r>
              <a:rPr sz="1800" spc="60" dirty="0">
                <a:latin typeface="Myriad Pro"/>
                <a:cs typeface="Myriad Pro"/>
              </a:rPr>
              <a:t> </a:t>
            </a:r>
            <a:r>
              <a:rPr sz="1800" spc="-20" dirty="0">
                <a:latin typeface="Myriad Pro"/>
                <a:cs typeface="Myriad Pro"/>
              </a:rPr>
              <a:t>Array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43324" y="2696037"/>
            <a:ext cx="640715" cy="396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215">
              <a:lnSpc>
                <a:spcPct val="101400"/>
              </a:lnSpc>
              <a:spcBef>
                <a:spcPts val="95"/>
              </a:spcBef>
            </a:pPr>
            <a:r>
              <a:rPr sz="1200" spc="-20" dirty="0">
                <a:latin typeface="Myriad Pro"/>
                <a:cs typeface="Myriad Pro"/>
              </a:rPr>
              <a:t>File </a:t>
            </a:r>
            <a:r>
              <a:rPr sz="1200" spc="-10" dirty="0">
                <a:latin typeface="Myriad Pro"/>
                <a:cs typeface="Myriad Pro"/>
              </a:rPr>
              <a:t>Metadata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61472" y="3990174"/>
            <a:ext cx="144780" cy="396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" marR="5080" indent="-7620">
              <a:lnSpc>
                <a:spcPct val="101400"/>
              </a:lnSpc>
              <a:spcBef>
                <a:spcPts val="95"/>
              </a:spcBef>
            </a:pPr>
            <a:r>
              <a:rPr sz="1200" spc="-50" dirty="0">
                <a:latin typeface="Myriad Pro"/>
                <a:cs typeface="Myriad Pro"/>
              </a:rPr>
              <a:t>t </a:t>
            </a:r>
            <a:r>
              <a:rPr sz="1200" spc="-25" dirty="0">
                <a:latin typeface="Myriad Pro"/>
                <a:cs typeface="Myriad Pro"/>
              </a:rPr>
              <a:t>rs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35193" y="5087910"/>
            <a:ext cx="28892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20" dirty="0">
                <a:latin typeface="Myriad Pro"/>
                <a:cs typeface="Myriad Pro"/>
              </a:rPr>
              <a:t>nter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0434" y="4010291"/>
            <a:ext cx="805815" cy="159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6405">
              <a:lnSpc>
                <a:spcPts val="1400"/>
              </a:lnSpc>
            </a:pPr>
            <a:r>
              <a:rPr sz="1200" spc="-10" dirty="0">
                <a:latin typeface="Myriad Pro"/>
                <a:cs typeface="Myriad Pro"/>
              </a:rPr>
              <a:t>Direc</a:t>
            </a:r>
            <a:endParaRPr sz="1200">
              <a:latin typeface="Myriad Pro"/>
              <a:cs typeface="Myriad Pro"/>
            </a:endParaRPr>
          </a:p>
          <a:p>
            <a:pPr marL="378460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Myriad Pro"/>
                <a:cs typeface="Myriad Pro"/>
              </a:rPr>
              <a:t>Pointe</a:t>
            </a:r>
            <a:endParaRPr sz="1200">
              <a:latin typeface="Myriad Pro"/>
              <a:cs typeface="Myriad Pro"/>
            </a:endParaRPr>
          </a:p>
          <a:p>
            <a:pPr>
              <a:lnSpc>
                <a:spcPct val="100000"/>
              </a:lnSpc>
            </a:pPr>
            <a:endParaRPr sz="1400">
              <a:latin typeface="Myriad Pro"/>
              <a:cs typeface="Myriad Pro"/>
            </a:endParaRPr>
          </a:p>
          <a:p>
            <a:pPr>
              <a:lnSpc>
                <a:spcPct val="100000"/>
              </a:lnSpc>
            </a:pPr>
            <a:endParaRPr sz="1400">
              <a:latin typeface="Myriad Pro"/>
              <a:cs typeface="Myriad Pro"/>
            </a:endParaRPr>
          </a:p>
          <a:p>
            <a:pPr>
              <a:lnSpc>
                <a:spcPct val="100000"/>
              </a:lnSpc>
            </a:pPr>
            <a:endParaRPr sz="1400">
              <a:latin typeface="Myriad Pro"/>
              <a:cs typeface="Myriad Pro"/>
            </a:endParaRPr>
          </a:p>
          <a:p>
            <a:pPr indent="28575">
              <a:lnSpc>
                <a:spcPct val="84500"/>
              </a:lnSpc>
              <a:spcBef>
                <a:spcPts val="915"/>
              </a:spcBef>
            </a:pPr>
            <a:r>
              <a:rPr sz="1200" dirty="0">
                <a:latin typeface="Myriad Pro"/>
                <a:cs typeface="Myriad Pro"/>
              </a:rPr>
              <a:t>Indirect</a:t>
            </a:r>
            <a:r>
              <a:rPr sz="1200" spc="45" dirty="0">
                <a:latin typeface="Myriad Pro"/>
                <a:cs typeface="Myriad Pro"/>
              </a:rPr>
              <a:t> </a:t>
            </a:r>
            <a:r>
              <a:rPr sz="1200" spc="-25" dirty="0">
                <a:latin typeface="Myriad Pro"/>
                <a:cs typeface="Myriad Pro"/>
              </a:rPr>
              <a:t>Poi </a:t>
            </a:r>
            <a:r>
              <a:rPr sz="1200" dirty="0">
                <a:latin typeface="Myriad Pro"/>
                <a:cs typeface="Myriad Pro"/>
              </a:rPr>
              <a:t>Dbl.</a:t>
            </a:r>
            <a:r>
              <a:rPr sz="1200" spc="5" dirty="0">
                <a:latin typeface="Myriad Pro"/>
                <a:cs typeface="Myriad Pro"/>
              </a:rPr>
              <a:t> </a:t>
            </a:r>
            <a:r>
              <a:rPr sz="1200" spc="-10" dirty="0">
                <a:latin typeface="Myriad Pro"/>
                <a:cs typeface="Myriad Pro"/>
              </a:rPr>
              <a:t>Indirect </a:t>
            </a:r>
            <a:r>
              <a:rPr sz="1200" dirty="0">
                <a:latin typeface="Myriad Pro"/>
                <a:cs typeface="Myriad Pro"/>
              </a:rPr>
              <a:t>Tripl.</a:t>
            </a:r>
            <a:r>
              <a:rPr sz="1200" spc="-50" dirty="0">
                <a:latin typeface="Myriad Pro"/>
                <a:cs typeface="Myriad Pro"/>
              </a:rPr>
              <a:t> </a:t>
            </a:r>
            <a:r>
              <a:rPr sz="1200" spc="-10" dirty="0">
                <a:latin typeface="Myriad Pro"/>
                <a:cs typeface="Myriad Pro"/>
              </a:rPr>
              <a:t>Indrect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15731" y="5239189"/>
            <a:ext cx="234315" cy="36893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1240"/>
              </a:lnSpc>
              <a:spcBef>
                <a:spcPts val="325"/>
              </a:spcBef>
            </a:pPr>
            <a:r>
              <a:rPr sz="1200" spc="-25" dirty="0">
                <a:latin typeface="Myriad Pro"/>
                <a:cs typeface="Myriad Pro"/>
              </a:rPr>
              <a:t>Ptr. Ptr.</a:t>
            </a:r>
            <a:endParaRPr sz="1200">
              <a:latin typeface="Myriad Pro"/>
              <a:cs typeface="Myriad Pr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62698" y="2260798"/>
            <a:ext cx="58610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-10" dirty="0">
                <a:latin typeface="Myriad Pro"/>
                <a:cs typeface="Myriad Pro"/>
              </a:rPr>
              <a:t>Inode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42819" y="2528186"/>
            <a:ext cx="1772285" cy="3039745"/>
            <a:chOff x="3642819" y="2528186"/>
            <a:chExt cx="1772285" cy="3039745"/>
          </a:xfrm>
        </p:grpSpPr>
        <p:sp>
          <p:nvSpPr>
            <p:cNvPr id="49" name="object 49"/>
            <p:cNvSpPr/>
            <p:nvPr/>
          </p:nvSpPr>
          <p:spPr>
            <a:xfrm>
              <a:off x="3691709" y="2556343"/>
              <a:ext cx="1689735" cy="1380490"/>
            </a:xfrm>
            <a:custGeom>
              <a:avLst/>
              <a:gdLst/>
              <a:ahLst/>
              <a:cxnLst/>
              <a:rect l="l" t="t" r="r" b="b"/>
              <a:pathLst>
                <a:path w="1689735" h="1380489">
                  <a:moveTo>
                    <a:pt x="0" y="1380457"/>
                  </a:moveTo>
                  <a:lnTo>
                    <a:pt x="1689249" y="0"/>
                  </a:lnTo>
                </a:path>
              </a:pathLst>
            </a:custGeom>
            <a:ln w="6439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96179" y="2531678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0" y="12226"/>
                  </a:moveTo>
                  <a:lnTo>
                    <a:pt x="14962" y="0"/>
                  </a:lnTo>
                </a:path>
              </a:pathLst>
            </a:custGeom>
            <a:ln w="643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46312" y="4121985"/>
              <a:ext cx="1765300" cy="1442720"/>
            </a:xfrm>
            <a:custGeom>
              <a:avLst/>
              <a:gdLst/>
              <a:ahLst/>
              <a:cxnLst/>
              <a:rect l="l" t="t" r="r" b="b"/>
              <a:pathLst>
                <a:path w="1765300" h="1442720">
                  <a:moveTo>
                    <a:pt x="0" y="0"/>
                  </a:moveTo>
                  <a:lnTo>
                    <a:pt x="1764827" y="1442221"/>
                  </a:lnTo>
                </a:path>
              </a:pathLst>
            </a:custGeom>
            <a:ln w="6439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144546" y="1982648"/>
            <a:ext cx="63817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740">
              <a:lnSpc>
                <a:spcPct val="101400"/>
              </a:lnSpc>
              <a:spcBef>
                <a:spcPts val="95"/>
              </a:spcBef>
            </a:pPr>
            <a:r>
              <a:rPr sz="1800" spc="-20" dirty="0">
                <a:latin typeface="Myriad Pro"/>
                <a:cs typeface="Myriad Pro"/>
              </a:rPr>
              <a:t>Data </a:t>
            </a:r>
            <a:r>
              <a:rPr sz="1800" spc="-10" dirty="0">
                <a:latin typeface="Myriad Pro"/>
                <a:cs typeface="Myriad Pro"/>
              </a:rPr>
              <a:t>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91772" y="1982648"/>
            <a:ext cx="77025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 marR="5080" indent="-66675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Indirect 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51412" y="1704510"/>
            <a:ext cx="770255" cy="86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" algn="just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Double Indirect Blocks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11029" y="1704510"/>
            <a:ext cx="770255" cy="86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95"/>
              </a:spcBef>
            </a:pPr>
            <a:r>
              <a:rPr sz="1800" spc="-10" dirty="0">
                <a:latin typeface="Myriad Pro"/>
                <a:cs typeface="Myriad Pro"/>
              </a:rPr>
              <a:t>Triple Indirect Blocks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093610" y="2714903"/>
            <a:ext cx="3469004" cy="3599815"/>
            <a:chOff x="6093610" y="2714903"/>
            <a:chExt cx="3469004" cy="3599815"/>
          </a:xfrm>
        </p:grpSpPr>
        <p:sp>
          <p:nvSpPr>
            <p:cNvPr id="57" name="object 57"/>
            <p:cNvSpPr/>
            <p:nvPr/>
          </p:nvSpPr>
          <p:spPr>
            <a:xfrm>
              <a:off x="9372340" y="612435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72340" y="612435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83485" y="600202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83485" y="600202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667052" y="6179085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67053" y="6182302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296759" y="615524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44751" y="536461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44751" y="536461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97104" y="5490166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444421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97103" y="5493383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>
                  <a:moveTo>
                    <a:pt x="0" y="0"/>
                  </a:moveTo>
                  <a:lnTo>
                    <a:pt x="412222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88210" y="546632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98015" y="532598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98015" y="532598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28321" y="5406462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28318" y="5409684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41474" y="538262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98015" y="5860378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98015" y="5860378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731539" y="5528796"/>
              <a:ext cx="732155" cy="353695"/>
            </a:xfrm>
            <a:custGeom>
              <a:avLst/>
              <a:gdLst/>
              <a:ahLst/>
              <a:cxnLst/>
              <a:rect l="l" t="t" r="r" b="b"/>
              <a:pathLst>
                <a:path w="732154" h="353695">
                  <a:moveTo>
                    <a:pt x="0" y="0"/>
                  </a:moveTo>
                  <a:lnTo>
                    <a:pt x="731855" y="353485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36732" y="5852952"/>
              <a:ext cx="61594" cy="46355"/>
            </a:xfrm>
            <a:custGeom>
              <a:avLst/>
              <a:gdLst/>
              <a:ahLst/>
              <a:cxnLst/>
              <a:rect l="l" t="t" r="r" b="b"/>
              <a:pathLst>
                <a:path w="61595" h="46354">
                  <a:moveTo>
                    <a:pt x="20753" y="0"/>
                  </a:moveTo>
                  <a:lnTo>
                    <a:pt x="19497" y="25876"/>
                  </a:lnTo>
                  <a:lnTo>
                    <a:pt x="0" y="42938"/>
                  </a:lnTo>
                  <a:lnTo>
                    <a:pt x="61286" y="46054"/>
                  </a:lnTo>
                  <a:lnTo>
                    <a:pt x="20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483485" y="532598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83485" y="532598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81583" y="5406462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81583" y="5409684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94740" y="538262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83485" y="558352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83485" y="558352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84804" y="5457972"/>
              <a:ext cx="761365" cy="172085"/>
            </a:xfrm>
            <a:custGeom>
              <a:avLst/>
              <a:gdLst/>
              <a:ahLst/>
              <a:cxnLst/>
              <a:rect l="l" t="t" r="r" b="b"/>
              <a:pathLst>
                <a:path w="761365" h="172085">
                  <a:moveTo>
                    <a:pt x="0" y="0"/>
                  </a:moveTo>
                  <a:lnTo>
                    <a:pt x="761175" y="171817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423083" y="560254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59" h="46989">
                  <a:moveTo>
                    <a:pt x="10505" y="0"/>
                  </a:moveTo>
                  <a:lnTo>
                    <a:pt x="15135" y="25489"/>
                  </a:lnTo>
                  <a:lnTo>
                    <a:pt x="0" y="46518"/>
                  </a:lnTo>
                  <a:lnTo>
                    <a:pt x="60403" y="35707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372340" y="531310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72340" y="531310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372340" y="558352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372340" y="5583523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372340" y="271839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72340" y="2718395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372340" y="293730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72340" y="293730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372340" y="339443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372340" y="339443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372340" y="369060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372340" y="3690607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98015" y="4624188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98015" y="4624188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83485" y="3896639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483485" y="3896639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83485" y="4617749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483485" y="4617749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83485" y="506844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483485" y="506844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372340" y="459843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372340" y="459843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372340" y="506844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372340" y="506844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372340" y="417349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788" y="0"/>
                  </a:moveTo>
                  <a:lnTo>
                    <a:pt x="0" y="0"/>
                  </a:lnTo>
                  <a:lnTo>
                    <a:pt x="0" y="186716"/>
                  </a:lnTo>
                  <a:lnTo>
                    <a:pt x="186788" y="186716"/>
                  </a:lnTo>
                  <a:lnTo>
                    <a:pt x="1867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372340" y="4173494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716"/>
                  </a:moveTo>
                  <a:lnTo>
                    <a:pt x="186788" y="186716"/>
                  </a:lnTo>
                  <a:lnTo>
                    <a:pt x="186788" y="0"/>
                  </a:lnTo>
                  <a:lnTo>
                    <a:pt x="0" y="0"/>
                  </a:lnTo>
                  <a:lnTo>
                    <a:pt x="0" y="186716"/>
                  </a:lnTo>
                  <a:close/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899007" y="5737069"/>
            <a:ext cx="748665" cy="227329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9239760" y="5888361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051942" y="5629225"/>
            <a:ext cx="304165" cy="457834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300355" algn="l"/>
              </a:tabLst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r>
              <a:rPr sz="1800" dirty="0">
                <a:solidFill>
                  <a:srgbClr val="CCCCCC"/>
                </a:solidFill>
                <a:latin typeface="Myriad Pro"/>
                <a:cs typeface="Myriad Pro"/>
              </a:rPr>
              <a:t>	</a:t>
            </a: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132480" y="5624357"/>
            <a:ext cx="536575" cy="17462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7145">
              <a:lnSpc>
                <a:spcPts val="1995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ts val="1995"/>
              </a:lnSpc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6096831" y="2776461"/>
            <a:ext cx="3285490" cy="3343275"/>
            <a:chOff x="6096831" y="2776461"/>
            <a:chExt cx="3285490" cy="3343275"/>
          </a:xfrm>
        </p:grpSpPr>
        <p:sp>
          <p:nvSpPr>
            <p:cNvPr id="118" name="object 118"/>
            <p:cNvSpPr/>
            <p:nvPr/>
          </p:nvSpPr>
          <p:spPr>
            <a:xfrm>
              <a:off x="8667052" y="5412900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67053" y="5416122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296759" y="5389062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70273" y="5464411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670273" y="5464411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321335" y="5607690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81583" y="6005246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681583" y="6008463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94740" y="598140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670273" y="5664004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670273" y="5664004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321335" y="5807283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70273" y="5734827"/>
              <a:ext cx="711835" cy="180340"/>
            </a:xfrm>
            <a:custGeom>
              <a:avLst/>
              <a:gdLst/>
              <a:ahLst/>
              <a:cxnLst/>
              <a:rect l="l" t="t" r="r" b="b"/>
              <a:pathLst>
                <a:path w="711834" h="180339">
                  <a:moveTo>
                    <a:pt x="0" y="0"/>
                  </a:moveTo>
                  <a:lnTo>
                    <a:pt x="711728" y="18027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670273" y="5734827"/>
              <a:ext cx="675005" cy="171450"/>
            </a:xfrm>
            <a:custGeom>
              <a:avLst/>
              <a:gdLst/>
              <a:ahLst/>
              <a:cxnLst/>
              <a:rect l="l" t="t" r="r" b="b"/>
              <a:pathLst>
                <a:path w="675004" h="171450">
                  <a:moveTo>
                    <a:pt x="0" y="0"/>
                  </a:moveTo>
                  <a:lnTo>
                    <a:pt x="674453" y="170832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321335" y="5878107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1715" y="0"/>
                  </a:moveTo>
                  <a:lnTo>
                    <a:pt x="15683" y="25605"/>
                  </a:lnTo>
                  <a:lnTo>
                    <a:pt x="0" y="46228"/>
                  </a:lnTo>
                  <a:lnTo>
                    <a:pt x="60667" y="36995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681583" y="5947299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681583" y="5950517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94740" y="5923456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67052" y="6095381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67053" y="6098602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296759" y="6071541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731539" y="5464411"/>
              <a:ext cx="767080" cy="138430"/>
            </a:xfrm>
            <a:custGeom>
              <a:avLst/>
              <a:gdLst/>
              <a:ahLst/>
              <a:cxnLst/>
              <a:rect l="l" t="t" r="r" b="b"/>
              <a:pathLst>
                <a:path w="767079" h="138429">
                  <a:moveTo>
                    <a:pt x="0" y="0"/>
                  </a:moveTo>
                  <a:lnTo>
                    <a:pt x="766476" y="13842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731539" y="5464411"/>
              <a:ext cx="728980" cy="132080"/>
            </a:xfrm>
            <a:custGeom>
              <a:avLst/>
              <a:gdLst/>
              <a:ahLst/>
              <a:cxnLst/>
              <a:rect l="l" t="t" r="r" b="b"/>
              <a:pathLst>
                <a:path w="728979" h="132079">
                  <a:moveTo>
                    <a:pt x="0" y="0"/>
                  </a:moveTo>
                  <a:lnTo>
                    <a:pt x="728635" y="131589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438134" y="5569325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8475" y="0"/>
                  </a:moveTo>
                  <a:lnTo>
                    <a:pt x="14215" y="25265"/>
                  </a:lnTo>
                  <a:lnTo>
                    <a:pt x="0" y="46924"/>
                  </a:lnTo>
                  <a:lnTo>
                    <a:pt x="59881" y="33512"/>
                  </a:lnTo>
                  <a:lnTo>
                    <a:pt x="84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06197" y="5507706"/>
              <a:ext cx="745490" cy="317500"/>
            </a:xfrm>
            <a:custGeom>
              <a:avLst/>
              <a:gdLst/>
              <a:ahLst/>
              <a:cxnLst/>
              <a:rect l="l" t="t" r="r" b="b"/>
              <a:pathLst>
                <a:path w="745490" h="317500">
                  <a:moveTo>
                    <a:pt x="0" y="0"/>
                  </a:moveTo>
                  <a:lnTo>
                    <a:pt x="745084" y="31725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06197" y="5507706"/>
              <a:ext cx="709930" cy="302260"/>
            </a:xfrm>
            <a:custGeom>
              <a:avLst/>
              <a:gdLst/>
              <a:ahLst/>
              <a:cxnLst/>
              <a:rect l="l" t="t" r="r" b="b"/>
              <a:pathLst>
                <a:path w="709929" h="302260">
                  <a:moveTo>
                    <a:pt x="0" y="0"/>
                  </a:moveTo>
                  <a:lnTo>
                    <a:pt x="709711" y="302196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389915" y="5780887"/>
              <a:ext cx="61594" cy="44450"/>
            </a:xfrm>
            <a:custGeom>
              <a:avLst/>
              <a:gdLst/>
              <a:ahLst/>
              <a:cxnLst/>
              <a:rect l="l" t="t" r="r" b="b"/>
              <a:pathLst>
                <a:path w="61595" h="44450">
                  <a:moveTo>
                    <a:pt x="18690" y="0"/>
                  </a:moveTo>
                  <a:lnTo>
                    <a:pt x="18665" y="25902"/>
                  </a:lnTo>
                  <a:lnTo>
                    <a:pt x="0" y="43865"/>
                  </a:lnTo>
                  <a:lnTo>
                    <a:pt x="61362" y="44077"/>
                  </a:lnTo>
                  <a:lnTo>
                    <a:pt x="1869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100324" y="2796462"/>
              <a:ext cx="3234690" cy="621030"/>
            </a:xfrm>
            <a:custGeom>
              <a:avLst/>
              <a:gdLst/>
              <a:ahLst/>
              <a:cxnLst/>
              <a:rect l="l" t="t" r="r" b="b"/>
              <a:pathLst>
                <a:path w="3234690" h="621029">
                  <a:moveTo>
                    <a:pt x="0" y="620509"/>
                  </a:moveTo>
                  <a:lnTo>
                    <a:pt x="3234259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312318" y="2776461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0" y="0"/>
                  </a:moveTo>
                  <a:lnTo>
                    <a:pt x="14446" y="21497"/>
                  </a:lnTo>
                  <a:lnTo>
                    <a:pt x="8991" y="46826"/>
                  </a:lnTo>
                  <a:lnTo>
                    <a:pt x="60022" y="12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100324" y="2985592"/>
              <a:ext cx="3272154" cy="560705"/>
            </a:xfrm>
            <a:custGeom>
              <a:avLst/>
              <a:gdLst/>
              <a:ahLst/>
              <a:cxnLst/>
              <a:rect l="l" t="t" r="r" b="b"/>
              <a:pathLst>
                <a:path w="3272154" h="560704">
                  <a:moveTo>
                    <a:pt x="3272016" y="0"/>
                  </a:moveTo>
                  <a:lnTo>
                    <a:pt x="0" y="56014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100324" y="2992082"/>
              <a:ext cx="3234690" cy="553720"/>
            </a:xfrm>
            <a:custGeom>
              <a:avLst/>
              <a:gdLst/>
              <a:ahLst/>
              <a:cxnLst/>
              <a:rect l="l" t="t" r="r" b="b"/>
              <a:pathLst>
                <a:path w="3234690" h="553720">
                  <a:moveTo>
                    <a:pt x="0" y="553658"/>
                  </a:moveTo>
                  <a:lnTo>
                    <a:pt x="3234117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312586" y="2971632"/>
              <a:ext cx="60325" cy="47625"/>
            </a:xfrm>
            <a:custGeom>
              <a:avLst/>
              <a:gdLst/>
              <a:ahLst/>
              <a:cxnLst/>
              <a:rect l="l" t="t" r="r" b="b"/>
              <a:pathLst>
                <a:path w="60325" h="47625">
                  <a:moveTo>
                    <a:pt x="0" y="0"/>
                  </a:moveTo>
                  <a:lnTo>
                    <a:pt x="14014" y="21788"/>
                  </a:lnTo>
                  <a:lnTo>
                    <a:pt x="8050" y="47001"/>
                  </a:lnTo>
                  <a:lnTo>
                    <a:pt x="59752" y="13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00324" y="3191624"/>
              <a:ext cx="3253104" cy="515620"/>
            </a:xfrm>
            <a:custGeom>
              <a:avLst/>
              <a:gdLst/>
              <a:ahLst/>
              <a:cxnLst/>
              <a:rect l="l" t="t" r="r" b="b"/>
              <a:pathLst>
                <a:path w="3253104" h="515620">
                  <a:moveTo>
                    <a:pt x="3252976" y="0"/>
                  </a:moveTo>
                  <a:lnTo>
                    <a:pt x="0" y="51507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100324" y="3197637"/>
              <a:ext cx="3215005" cy="509270"/>
            </a:xfrm>
            <a:custGeom>
              <a:avLst/>
              <a:gdLst/>
              <a:ahLst/>
              <a:cxnLst/>
              <a:rect l="l" t="t" r="r" b="b"/>
              <a:pathLst>
                <a:path w="3215004" h="509270">
                  <a:moveTo>
                    <a:pt x="0" y="509065"/>
                  </a:moveTo>
                  <a:lnTo>
                    <a:pt x="3214994" y="0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293722" y="3176917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90" h="47625">
                  <a:moveTo>
                    <a:pt x="0" y="0"/>
                  </a:moveTo>
                  <a:lnTo>
                    <a:pt x="13743" y="21968"/>
                  </a:lnTo>
                  <a:lnTo>
                    <a:pt x="7465" y="47097"/>
                  </a:lnTo>
                  <a:lnTo>
                    <a:pt x="59578" y="14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9239764" y="3168113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6103273" y="3899857"/>
            <a:ext cx="2380615" cy="1445895"/>
            <a:chOff x="6103273" y="3899857"/>
            <a:chExt cx="2380615" cy="1445895"/>
          </a:xfrm>
        </p:grpSpPr>
        <p:sp>
          <p:nvSpPr>
            <p:cNvPr id="155" name="object 155"/>
            <p:cNvSpPr/>
            <p:nvPr/>
          </p:nvSpPr>
          <p:spPr>
            <a:xfrm>
              <a:off x="6106765" y="4730140"/>
              <a:ext cx="1356360" cy="612140"/>
            </a:xfrm>
            <a:custGeom>
              <a:avLst/>
              <a:gdLst/>
              <a:ahLst/>
              <a:cxnLst/>
              <a:rect l="l" t="t" r="r" b="b"/>
              <a:pathLst>
                <a:path w="1356359" h="612139">
                  <a:moveTo>
                    <a:pt x="0" y="611939"/>
                  </a:moveTo>
                  <a:lnTo>
                    <a:pt x="1356205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436669" y="4714329"/>
              <a:ext cx="61594" cy="45085"/>
            </a:xfrm>
            <a:custGeom>
              <a:avLst/>
              <a:gdLst/>
              <a:ahLst/>
              <a:cxnLst/>
              <a:rect l="l" t="t" r="r" b="b"/>
              <a:pathLst>
                <a:path w="61595" h="45085">
                  <a:moveTo>
                    <a:pt x="61349" y="0"/>
                  </a:moveTo>
                  <a:lnTo>
                    <a:pt x="0" y="1518"/>
                  </a:lnTo>
                  <a:lnTo>
                    <a:pt x="19044" y="19083"/>
                  </a:lnTo>
                  <a:lnTo>
                    <a:pt x="19625" y="44979"/>
                  </a:lnTo>
                  <a:lnTo>
                    <a:pt x="61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106765" y="3899857"/>
              <a:ext cx="2376805" cy="1313815"/>
            </a:xfrm>
            <a:custGeom>
              <a:avLst/>
              <a:gdLst/>
              <a:ahLst/>
              <a:cxnLst/>
              <a:rect l="l" t="t" r="r" b="b"/>
              <a:pathLst>
                <a:path w="2376804" h="1313814">
                  <a:moveTo>
                    <a:pt x="2376719" y="0"/>
                  </a:moveTo>
                  <a:lnTo>
                    <a:pt x="0" y="1313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106765" y="3918453"/>
              <a:ext cx="2343150" cy="1295400"/>
            </a:xfrm>
            <a:custGeom>
              <a:avLst/>
              <a:gdLst/>
              <a:ahLst/>
              <a:cxnLst/>
              <a:rect l="l" t="t" r="r" b="b"/>
              <a:pathLst>
                <a:path w="2343150" h="1295400">
                  <a:moveTo>
                    <a:pt x="0" y="1294857"/>
                  </a:moveTo>
                  <a:lnTo>
                    <a:pt x="2343066" y="0"/>
                  </a:lnTo>
                </a:path>
              </a:pathLst>
            </a:custGeom>
            <a:ln w="6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422459" y="3899860"/>
              <a:ext cx="61594" cy="48260"/>
            </a:xfrm>
            <a:custGeom>
              <a:avLst/>
              <a:gdLst/>
              <a:ahLst/>
              <a:cxnLst/>
              <a:rect l="l" t="t" r="r" b="b"/>
              <a:pathLst>
                <a:path w="61595" h="48260">
                  <a:moveTo>
                    <a:pt x="61028" y="0"/>
                  </a:moveTo>
                  <a:lnTo>
                    <a:pt x="0" y="6476"/>
                  </a:lnTo>
                  <a:lnTo>
                    <a:pt x="20411" y="22444"/>
                  </a:lnTo>
                  <a:lnTo>
                    <a:pt x="23084" y="48211"/>
                  </a:lnTo>
                  <a:lnTo>
                    <a:pt x="610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681583" y="4640284"/>
              <a:ext cx="767080" cy="0"/>
            </a:xfrm>
            <a:custGeom>
              <a:avLst/>
              <a:gdLst/>
              <a:ahLst/>
              <a:cxnLst/>
              <a:rect l="l" t="t" r="r" b="b"/>
              <a:pathLst>
                <a:path w="767079">
                  <a:moveTo>
                    <a:pt x="76647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681583" y="4643503"/>
              <a:ext cx="734695" cy="0"/>
            </a:xfrm>
            <a:custGeom>
              <a:avLst/>
              <a:gdLst/>
              <a:ahLst/>
              <a:cxnLst/>
              <a:rect l="l" t="t" r="r" b="b"/>
              <a:pathLst>
                <a:path w="734695">
                  <a:moveTo>
                    <a:pt x="0" y="0"/>
                  </a:moveTo>
                  <a:lnTo>
                    <a:pt x="73427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94740" y="461644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0" y="23841"/>
                  </a:lnTo>
                  <a:lnTo>
                    <a:pt x="0" y="47683"/>
                  </a:lnTo>
                  <a:lnTo>
                    <a:pt x="56537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84804" y="4788370"/>
              <a:ext cx="798830" cy="332105"/>
            </a:xfrm>
            <a:custGeom>
              <a:avLst/>
              <a:gdLst/>
              <a:ahLst/>
              <a:cxnLst/>
              <a:rect l="l" t="t" r="r" b="b"/>
              <a:pathLst>
                <a:path w="798829" h="332104">
                  <a:moveTo>
                    <a:pt x="0" y="0"/>
                  </a:moveTo>
                  <a:lnTo>
                    <a:pt x="798681" y="33158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684804" y="4788370"/>
              <a:ext cx="763270" cy="316865"/>
            </a:xfrm>
            <a:custGeom>
              <a:avLst/>
              <a:gdLst/>
              <a:ahLst/>
              <a:cxnLst/>
              <a:rect l="l" t="t" r="r" b="b"/>
              <a:pathLst>
                <a:path w="763270" h="316864">
                  <a:moveTo>
                    <a:pt x="0" y="0"/>
                  </a:moveTo>
                  <a:lnTo>
                    <a:pt x="763172" y="316837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22120" y="5076252"/>
              <a:ext cx="61594" cy="44450"/>
            </a:xfrm>
            <a:custGeom>
              <a:avLst/>
              <a:gdLst/>
              <a:ahLst/>
              <a:cxnLst/>
              <a:rect l="l" t="t" r="r" b="b"/>
              <a:pathLst>
                <a:path w="61595" h="44450">
                  <a:moveTo>
                    <a:pt x="18299" y="0"/>
                  </a:moveTo>
                  <a:lnTo>
                    <a:pt x="18503" y="25907"/>
                  </a:lnTo>
                  <a:lnTo>
                    <a:pt x="0" y="44039"/>
                  </a:lnTo>
                  <a:lnTo>
                    <a:pt x="61362" y="43698"/>
                  </a:lnTo>
                  <a:lnTo>
                    <a:pt x="18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686874" y="4683581"/>
              <a:ext cx="764540" cy="214629"/>
            </a:xfrm>
            <a:custGeom>
              <a:avLst/>
              <a:gdLst/>
              <a:ahLst/>
              <a:cxnLst/>
              <a:rect l="l" t="t" r="r" b="b"/>
              <a:pathLst>
                <a:path w="764540" h="214629">
                  <a:moveTo>
                    <a:pt x="0" y="0"/>
                  </a:moveTo>
                  <a:lnTo>
                    <a:pt x="764407" y="21424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86874" y="4683581"/>
              <a:ext cx="727710" cy="204470"/>
            </a:xfrm>
            <a:custGeom>
              <a:avLst/>
              <a:gdLst/>
              <a:ahLst/>
              <a:cxnLst/>
              <a:rect l="l" t="t" r="r" b="b"/>
              <a:pathLst>
                <a:path w="727709" h="204470">
                  <a:moveTo>
                    <a:pt x="0" y="0"/>
                  </a:moveTo>
                  <a:lnTo>
                    <a:pt x="727385" y="203868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90399" y="4859606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2875" y="0"/>
                  </a:moveTo>
                  <a:lnTo>
                    <a:pt x="16198" y="25689"/>
                  </a:lnTo>
                  <a:lnTo>
                    <a:pt x="0" y="45913"/>
                  </a:lnTo>
                  <a:lnTo>
                    <a:pt x="60879" y="38219"/>
                  </a:lnTo>
                  <a:lnTo>
                    <a:pt x="1287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7995621" y="4851777"/>
            <a:ext cx="65214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8948859" y="4851777"/>
            <a:ext cx="595630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8663561" y="4616443"/>
            <a:ext cx="702945" cy="640080"/>
            <a:chOff x="8663561" y="4616443"/>
            <a:chExt cx="702945" cy="640080"/>
          </a:xfrm>
        </p:grpSpPr>
        <p:sp>
          <p:nvSpPr>
            <p:cNvPr id="172" name="object 172"/>
            <p:cNvSpPr/>
            <p:nvPr/>
          </p:nvSpPr>
          <p:spPr>
            <a:xfrm>
              <a:off x="8679935" y="4643503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309641" y="4616443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685225" y="4696457"/>
              <a:ext cx="668655" cy="187325"/>
            </a:xfrm>
            <a:custGeom>
              <a:avLst/>
              <a:gdLst/>
              <a:ahLst/>
              <a:cxnLst/>
              <a:rect l="l" t="t" r="r" b="b"/>
              <a:pathLst>
                <a:path w="668654" h="187325">
                  <a:moveTo>
                    <a:pt x="0" y="0"/>
                  </a:moveTo>
                  <a:lnTo>
                    <a:pt x="668077" y="18724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685225" y="4696457"/>
              <a:ext cx="631190" cy="177165"/>
            </a:xfrm>
            <a:custGeom>
              <a:avLst/>
              <a:gdLst/>
              <a:ahLst/>
              <a:cxnLst/>
              <a:rect l="l" t="t" r="r" b="b"/>
              <a:pathLst>
                <a:path w="631190" h="177164">
                  <a:moveTo>
                    <a:pt x="0" y="0"/>
                  </a:moveTo>
                  <a:lnTo>
                    <a:pt x="631054" y="176871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292420" y="4845485"/>
              <a:ext cx="60960" cy="46355"/>
            </a:xfrm>
            <a:custGeom>
              <a:avLst/>
              <a:gdLst/>
              <a:ahLst/>
              <a:cxnLst/>
              <a:rect l="l" t="t" r="r" b="b"/>
              <a:pathLst>
                <a:path w="60959" h="46354">
                  <a:moveTo>
                    <a:pt x="12881" y="0"/>
                  </a:moveTo>
                  <a:lnTo>
                    <a:pt x="16198" y="25689"/>
                  </a:lnTo>
                  <a:lnTo>
                    <a:pt x="0" y="45913"/>
                  </a:lnTo>
                  <a:lnTo>
                    <a:pt x="60879" y="38218"/>
                  </a:lnTo>
                  <a:lnTo>
                    <a:pt x="1288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683156" y="5033599"/>
              <a:ext cx="632460" cy="90170"/>
            </a:xfrm>
            <a:custGeom>
              <a:avLst/>
              <a:gdLst/>
              <a:ahLst/>
              <a:cxnLst/>
              <a:rect l="l" t="t" r="r" b="b"/>
              <a:pathLst>
                <a:path w="632459" h="90170">
                  <a:moveTo>
                    <a:pt x="0" y="89572"/>
                  </a:moveTo>
                  <a:lnTo>
                    <a:pt x="632072" y="0"/>
                  </a:lnTo>
                </a:path>
              </a:pathLst>
            </a:custGeom>
            <a:ln w="6438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293974" y="5012527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90" h="47625">
                  <a:moveTo>
                    <a:pt x="0" y="0"/>
                  </a:moveTo>
                  <a:lnTo>
                    <a:pt x="13376" y="22188"/>
                  </a:lnTo>
                  <a:lnTo>
                    <a:pt x="6691" y="47214"/>
                  </a:lnTo>
                  <a:lnTo>
                    <a:pt x="59326" y="15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667053" y="5232623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09">
                  <a:moveTo>
                    <a:pt x="689184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667054" y="5235844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538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296759" y="5208784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0" y="0"/>
                  </a:moveTo>
                  <a:lnTo>
                    <a:pt x="10132" y="23841"/>
                  </a:lnTo>
                  <a:lnTo>
                    <a:pt x="0" y="47683"/>
                  </a:lnTo>
                  <a:lnTo>
                    <a:pt x="56539" y="2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9000414" y="3940654"/>
            <a:ext cx="543560" cy="24193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ts val="202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  <a:p>
            <a:pPr marL="85090">
              <a:lnSpc>
                <a:spcPts val="2020"/>
              </a:lnSpc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6096831" y="3252425"/>
            <a:ext cx="3275965" cy="1758950"/>
            <a:chOff x="6096831" y="3252425"/>
            <a:chExt cx="3275965" cy="1758950"/>
          </a:xfrm>
        </p:grpSpPr>
        <p:sp>
          <p:nvSpPr>
            <p:cNvPr id="184" name="object 184"/>
            <p:cNvSpPr/>
            <p:nvPr/>
          </p:nvSpPr>
          <p:spPr>
            <a:xfrm>
              <a:off x="8678784" y="3690604"/>
              <a:ext cx="694055" cy="240029"/>
            </a:xfrm>
            <a:custGeom>
              <a:avLst/>
              <a:gdLst/>
              <a:ahLst/>
              <a:cxnLst/>
              <a:rect l="l" t="t" r="r" b="b"/>
              <a:pathLst>
                <a:path w="694054" h="240029">
                  <a:moveTo>
                    <a:pt x="693557" y="0"/>
                  </a:moveTo>
                  <a:lnTo>
                    <a:pt x="0" y="23967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678784" y="3703166"/>
              <a:ext cx="657225" cy="227329"/>
            </a:xfrm>
            <a:custGeom>
              <a:avLst/>
              <a:gdLst/>
              <a:ahLst/>
              <a:cxnLst/>
              <a:rect l="l" t="t" r="r" b="b"/>
              <a:pathLst>
                <a:path w="657225" h="227329">
                  <a:moveTo>
                    <a:pt x="0" y="227111"/>
                  </a:moveTo>
                  <a:lnTo>
                    <a:pt x="65721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311106" y="3686539"/>
              <a:ext cx="61594" cy="45085"/>
            </a:xfrm>
            <a:custGeom>
              <a:avLst/>
              <a:gdLst/>
              <a:ahLst/>
              <a:cxnLst/>
              <a:rect l="l" t="t" r="r" b="b"/>
              <a:pathLst>
                <a:path w="61595" h="45085">
                  <a:moveTo>
                    <a:pt x="0" y="0"/>
                  </a:moveTo>
                  <a:lnTo>
                    <a:pt x="17371" y="19225"/>
                  </a:lnTo>
                  <a:lnTo>
                    <a:pt x="15587" y="45069"/>
                  </a:lnTo>
                  <a:lnTo>
                    <a:pt x="61234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678784" y="3956030"/>
              <a:ext cx="675005" cy="18415"/>
            </a:xfrm>
            <a:custGeom>
              <a:avLst/>
              <a:gdLst/>
              <a:ahLst/>
              <a:cxnLst/>
              <a:rect l="l" t="t" r="r" b="b"/>
              <a:pathLst>
                <a:path w="675004" h="18414">
                  <a:moveTo>
                    <a:pt x="0" y="0"/>
                  </a:moveTo>
                  <a:lnTo>
                    <a:pt x="674517" y="1786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678784" y="3956030"/>
              <a:ext cx="636270" cy="17145"/>
            </a:xfrm>
            <a:custGeom>
              <a:avLst/>
              <a:gdLst/>
              <a:ahLst/>
              <a:cxnLst/>
              <a:rect l="l" t="t" r="r" b="b"/>
              <a:pathLst>
                <a:path w="636270" h="17145">
                  <a:moveTo>
                    <a:pt x="0" y="0"/>
                  </a:moveTo>
                  <a:lnTo>
                    <a:pt x="636078" y="16849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296149" y="3948565"/>
              <a:ext cx="57150" cy="48260"/>
            </a:xfrm>
            <a:custGeom>
              <a:avLst/>
              <a:gdLst/>
              <a:ahLst/>
              <a:cxnLst/>
              <a:rect l="l" t="t" r="r" b="b"/>
              <a:pathLst>
                <a:path w="57150" h="48260">
                  <a:moveTo>
                    <a:pt x="1262" y="0"/>
                  </a:moveTo>
                  <a:lnTo>
                    <a:pt x="10761" y="24105"/>
                  </a:lnTo>
                  <a:lnTo>
                    <a:pt x="0" y="47670"/>
                  </a:lnTo>
                  <a:lnTo>
                    <a:pt x="57150" y="25336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683156" y="4025408"/>
              <a:ext cx="676910" cy="206375"/>
            </a:xfrm>
            <a:custGeom>
              <a:avLst/>
              <a:gdLst/>
              <a:ahLst/>
              <a:cxnLst/>
              <a:rect l="l" t="t" r="r" b="b"/>
              <a:pathLst>
                <a:path w="676909" h="206375">
                  <a:moveTo>
                    <a:pt x="0" y="0"/>
                  </a:moveTo>
                  <a:lnTo>
                    <a:pt x="676586" y="20603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683156" y="4025408"/>
              <a:ext cx="640080" cy="194945"/>
            </a:xfrm>
            <a:custGeom>
              <a:avLst/>
              <a:gdLst/>
              <a:ahLst/>
              <a:cxnLst/>
              <a:rect l="l" t="t" r="r" b="b"/>
              <a:pathLst>
                <a:path w="640079" h="194945">
                  <a:moveTo>
                    <a:pt x="0" y="0"/>
                  </a:moveTo>
                  <a:lnTo>
                    <a:pt x="639801" y="194828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298703" y="4192162"/>
              <a:ext cx="61594" cy="45720"/>
            </a:xfrm>
            <a:custGeom>
              <a:avLst/>
              <a:gdLst/>
              <a:ahLst/>
              <a:cxnLst/>
              <a:rect l="l" t="t" r="r" b="b"/>
              <a:pathLst>
                <a:path w="61595" h="45720">
                  <a:moveTo>
                    <a:pt x="13898" y="0"/>
                  </a:moveTo>
                  <a:lnTo>
                    <a:pt x="16643" y="25759"/>
                  </a:lnTo>
                  <a:lnTo>
                    <a:pt x="0" y="45615"/>
                  </a:lnTo>
                  <a:lnTo>
                    <a:pt x="61041" y="39281"/>
                  </a:lnTo>
                  <a:lnTo>
                    <a:pt x="13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00324" y="3394436"/>
              <a:ext cx="3272154" cy="1612900"/>
            </a:xfrm>
            <a:custGeom>
              <a:avLst/>
              <a:gdLst/>
              <a:ahLst/>
              <a:cxnLst/>
              <a:rect l="l" t="t" r="r" b="b"/>
              <a:pathLst>
                <a:path w="3272154" h="1612900">
                  <a:moveTo>
                    <a:pt x="3272016" y="0"/>
                  </a:moveTo>
                  <a:lnTo>
                    <a:pt x="0" y="161284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100324" y="3411434"/>
              <a:ext cx="3237865" cy="1596390"/>
            </a:xfrm>
            <a:custGeom>
              <a:avLst/>
              <a:gdLst/>
              <a:ahLst/>
              <a:cxnLst/>
              <a:rect l="l" t="t" r="r" b="b"/>
              <a:pathLst>
                <a:path w="3237865" h="1596389">
                  <a:moveTo>
                    <a:pt x="0" y="1595843"/>
                  </a:moveTo>
                  <a:lnTo>
                    <a:pt x="3237531" y="0"/>
                  </a:lnTo>
                </a:path>
              </a:pathLst>
            </a:custGeom>
            <a:ln w="64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311083" y="3394434"/>
              <a:ext cx="61594" cy="46990"/>
            </a:xfrm>
            <a:custGeom>
              <a:avLst/>
              <a:gdLst/>
              <a:ahLst/>
              <a:cxnLst/>
              <a:rect l="l" t="t" r="r" b="b"/>
              <a:pathLst>
                <a:path w="61595" h="46989">
                  <a:moveTo>
                    <a:pt x="61254" y="0"/>
                  </a:moveTo>
                  <a:lnTo>
                    <a:pt x="0" y="3611"/>
                  </a:lnTo>
                  <a:lnTo>
                    <a:pt x="19632" y="20519"/>
                  </a:lnTo>
                  <a:lnTo>
                    <a:pt x="21094" y="46382"/>
                  </a:lnTo>
                  <a:lnTo>
                    <a:pt x="61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106765" y="3265666"/>
              <a:ext cx="3243580" cy="595630"/>
            </a:xfrm>
            <a:custGeom>
              <a:avLst/>
              <a:gdLst/>
              <a:ahLst/>
              <a:cxnLst/>
              <a:rect l="l" t="t" r="r" b="b"/>
              <a:pathLst>
                <a:path w="3243579" h="595629">
                  <a:moveTo>
                    <a:pt x="3243031" y="0"/>
                  </a:moveTo>
                  <a:lnTo>
                    <a:pt x="0" y="5955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06765" y="3272613"/>
              <a:ext cx="3205480" cy="588645"/>
            </a:xfrm>
            <a:custGeom>
              <a:avLst/>
              <a:gdLst/>
              <a:ahLst/>
              <a:cxnLst/>
              <a:rect l="l" t="t" r="r" b="b"/>
              <a:pathLst>
                <a:path w="3205479" h="588645">
                  <a:moveTo>
                    <a:pt x="0" y="588613"/>
                  </a:moveTo>
                  <a:lnTo>
                    <a:pt x="3205216" y="0"/>
                  </a:lnTo>
                </a:path>
              </a:pathLst>
            </a:custGeom>
            <a:ln w="6438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289877" y="3252425"/>
              <a:ext cx="60325" cy="46990"/>
            </a:xfrm>
            <a:custGeom>
              <a:avLst/>
              <a:gdLst/>
              <a:ahLst/>
              <a:cxnLst/>
              <a:rect l="l" t="t" r="r" b="b"/>
              <a:pathLst>
                <a:path w="60325" h="46989">
                  <a:moveTo>
                    <a:pt x="0" y="0"/>
                  </a:moveTo>
                  <a:lnTo>
                    <a:pt x="14273" y="21620"/>
                  </a:lnTo>
                  <a:lnTo>
                    <a:pt x="8618" y="46904"/>
                  </a:lnTo>
                  <a:lnTo>
                    <a:pt x="59921" y="13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9" name="object 199"/>
          <p:cNvSpPr txBox="1"/>
          <p:nvPr/>
        </p:nvSpPr>
        <p:spPr>
          <a:xfrm>
            <a:off x="6172825" y="4259436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7757228" y="3702456"/>
            <a:ext cx="304165" cy="16954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800">
              <a:latin typeface="Myriad Pro"/>
              <a:cs typeface="Myriad Pro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1665287" y="2447141"/>
            <a:ext cx="4608830" cy="3700779"/>
            <a:chOff x="1665287" y="2447141"/>
            <a:chExt cx="4608830" cy="3700779"/>
          </a:xfrm>
        </p:grpSpPr>
        <p:pic>
          <p:nvPicPr>
            <p:cNvPr id="202" name="object 2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200" y="2447141"/>
              <a:ext cx="990600" cy="920750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5286375" y="2450316"/>
              <a:ext cx="984250" cy="914400"/>
            </a:xfrm>
            <a:custGeom>
              <a:avLst/>
              <a:gdLst/>
              <a:ahLst/>
              <a:cxnLst/>
              <a:rect l="l" t="t" r="r" b="b"/>
              <a:pathLst>
                <a:path w="984250" h="914400">
                  <a:moveTo>
                    <a:pt x="0" y="0"/>
                  </a:moveTo>
                  <a:lnTo>
                    <a:pt x="984250" y="0"/>
                  </a:lnTo>
                  <a:lnTo>
                    <a:pt x="9842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670050" y="3558391"/>
              <a:ext cx="3429000" cy="2584450"/>
            </a:xfrm>
            <a:custGeom>
              <a:avLst/>
              <a:gdLst/>
              <a:ahLst/>
              <a:cxnLst/>
              <a:rect l="l" t="t" r="r" b="b"/>
              <a:pathLst>
                <a:path w="3429000" h="2584450">
                  <a:moveTo>
                    <a:pt x="3429000" y="0"/>
                  </a:moveTo>
                  <a:lnTo>
                    <a:pt x="0" y="0"/>
                  </a:lnTo>
                  <a:lnTo>
                    <a:pt x="0" y="2584450"/>
                  </a:lnTo>
                  <a:lnTo>
                    <a:pt x="3429000" y="2584450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670050" y="3558391"/>
              <a:ext cx="3429000" cy="2584450"/>
            </a:xfrm>
            <a:custGeom>
              <a:avLst/>
              <a:gdLst/>
              <a:ahLst/>
              <a:cxnLst/>
              <a:rect l="l" t="t" r="r" b="b"/>
              <a:pathLst>
                <a:path w="3429000" h="2584450">
                  <a:moveTo>
                    <a:pt x="0" y="0"/>
                  </a:moveTo>
                  <a:lnTo>
                    <a:pt x="3429000" y="0"/>
                  </a:lnTo>
                  <a:lnTo>
                    <a:pt x="3429000" y="2584450"/>
                  </a:lnTo>
                  <a:lnTo>
                    <a:pt x="0" y="25844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747861" y="3577441"/>
            <a:ext cx="60960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spc="-20" dirty="0">
                <a:latin typeface="Times New Roman"/>
                <a:cs typeface="Times New Roman"/>
              </a:rPr>
              <a:t>User </a:t>
            </a:r>
            <a:r>
              <a:rPr sz="1800" spc="-10" dirty="0">
                <a:latin typeface="Times New Roman"/>
                <a:cs typeface="Times New Roman"/>
              </a:rPr>
              <a:t>Group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1747861" y="4136241"/>
            <a:ext cx="3200400" cy="193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9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basic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control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bits</a:t>
            </a:r>
            <a:endParaRPr sz="1800">
              <a:latin typeface="Times New Roman"/>
              <a:cs typeface="Times New Roman"/>
            </a:endParaRPr>
          </a:p>
          <a:p>
            <a:pPr marL="317500" indent="-133350">
              <a:lnSpc>
                <a:spcPts val="2130"/>
              </a:lnSpc>
              <a:buChar char="-"/>
              <a:tabLst>
                <a:tab pos="317500" algn="l"/>
              </a:tabLst>
            </a:pPr>
            <a:r>
              <a:rPr sz="1800" dirty="0">
                <a:latin typeface="Times New Roman"/>
                <a:cs typeface="Times New Roman"/>
              </a:rPr>
              <a:t>UGO x </a:t>
            </a:r>
            <a:r>
              <a:rPr sz="1800" spc="-25" dirty="0">
                <a:latin typeface="Times New Roman"/>
                <a:cs typeface="Times New Roman"/>
              </a:rPr>
              <a:t>RWX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130"/>
              </a:lnSpc>
              <a:spcBef>
                <a:spcPts val="40"/>
              </a:spcBef>
            </a:pPr>
            <a:r>
              <a:rPr sz="1800" dirty="0">
                <a:latin typeface="Times New Roman"/>
                <a:cs typeface="Times New Roman"/>
              </a:rPr>
              <a:t>Setuid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bit</a:t>
            </a:r>
            <a:endParaRPr sz="1800">
              <a:latin typeface="Times New Roman"/>
              <a:cs typeface="Times New Roman"/>
            </a:endParaRPr>
          </a:p>
          <a:p>
            <a:pPr marL="374650" lvl="1" indent="-133350">
              <a:lnSpc>
                <a:spcPts val="2130"/>
              </a:lnSpc>
              <a:buChar char="-"/>
              <a:tabLst>
                <a:tab pos="374650" algn="l"/>
              </a:tabLst>
            </a:pPr>
            <a:r>
              <a:rPr sz="1800" dirty="0">
                <a:latin typeface="Times New Roman"/>
                <a:cs typeface="Times New Roman"/>
              </a:rPr>
              <a:t>execute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owner </a:t>
            </a:r>
            <a:r>
              <a:rPr sz="1800" spc="-10" dirty="0">
                <a:latin typeface="Times New Roman"/>
                <a:cs typeface="Times New Roman"/>
              </a:rPr>
              <a:t>permissions</a:t>
            </a:r>
            <a:endParaRPr sz="1800">
              <a:latin typeface="Times New Roman"/>
              <a:cs typeface="Times New Roman"/>
            </a:endParaRPr>
          </a:p>
          <a:p>
            <a:pPr marL="12700" marR="1395730" lvl="1" indent="228600">
              <a:lnSpc>
                <a:spcPts val="2200"/>
              </a:lnSpc>
              <a:spcBef>
                <a:spcPts val="80"/>
              </a:spcBef>
              <a:buChar char="-"/>
              <a:tabLst>
                <a:tab pos="374650" algn="l"/>
              </a:tabLst>
            </a:pPr>
            <a:r>
              <a:rPr sz="1800" dirty="0">
                <a:latin typeface="Times New Roman"/>
                <a:cs typeface="Times New Roman"/>
              </a:rPr>
              <a:t>rather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user </a:t>
            </a:r>
            <a:r>
              <a:rPr sz="1800" dirty="0">
                <a:latin typeface="Times New Roman"/>
                <a:cs typeface="Times New Roman"/>
              </a:rPr>
              <a:t>Getgid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bit</a:t>
            </a:r>
            <a:endParaRPr sz="1800">
              <a:latin typeface="Times New Roman"/>
              <a:cs typeface="Times New Roman"/>
            </a:endParaRPr>
          </a:p>
          <a:p>
            <a:pPr marL="374650" lvl="1" indent="-133350">
              <a:lnSpc>
                <a:spcPts val="2020"/>
              </a:lnSpc>
              <a:buChar char="-"/>
              <a:tabLst>
                <a:tab pos="374650" algn="l"/>
              </a:tabLst>
            </a:pPr>
            <a:r>
              <a:rPr sz="1800" dirty="0">
                <a:latin typeface="Times New Roman"/>
                <a:cs typeface="Times New Roman"/>
              </a:rPr>
              <a:t>execute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group’s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permissions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099050" y="3361541"/>
            <a:ext cx="187325" cy="208915"/>
          </a:xfrm>
          <a:custGeom>
            <a:avLst/>
            <a:gdLst/>
            <a:ahLst/>
            <a:cxnLst/>
            <a:rect l="l" t="t" r="r" b="b"/>
            <a:pathLst>
              <a:path w="187325" h="208914">
                <a:moveTo>
                  <a:pt x="187217" y="0"/>
                </a:moveTo>
                <a:lnTo>
                  <a:pt x="0" y="208344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4936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5445" algn="l"/>
              </a:tabLst>
            </a:pPr>
            <a:r>
              <a:rPr dirty="0"/>
              <a:t>UFS:</a:t>
            </a:r>
            <a:r>
              <a:rPr spc="5" dirty="0"/>
              <a:t> </a:t>
            </a:r>
            <a:r>
              <a:rPr spc="-20" dirty="0"/>
              <a:t>Data</a:t>
            </a:r>
            <a:r>
              <a:rPr dirty="0"/>
              <a:t>	</a:t>
            </a:r>
            <a:r>
              <a:rPr spc="-10" dirty="0"/>
              <a:t>Storage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7379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Small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files: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12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pointers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direct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blocks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8295" y="2727655"/>
            <a:ext cx="295910" cy="3080385"/>
            <a:chOff x="3618295" y="2727655"/>
            <a:chExt cx="295910" cy="3080385"/>
          </a:xfrm>
        </p:grpSpPr>
        <p:sp>
          <p:nvSpPr>
            <p:cNvPr id="6" name="object 6"/>
            <p:cNvSpPr/>
            <p:nvPr/>
          </p:nvSpPr>
          <p:spPr>
            <a:xfrm>
              <a:off x="3621152" y="2730513"/>
              <a:ext cx="290195" cy="1153160"/>
            </a:xfrm>
            <a:custGeom>
              <a:avLst/>
              <a:gdLst/>
              <a:ahLst/>
              <a:cxnLst/>
              <a:rect l="l" t="t" r="r" b="b"/>
              <a:pathLst>
                <a:path w="290195" h="1153160">
                  <a:moveTo>
                    <a:pt x="0" y="128106"/>
                  </a:moveTo>
                  <a:lnTo>
                    <a:pt x="289743" y="128106"/>
                  </a:lnTo>
                  <a:lnTo>
                    <a:pt x="289743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  <a:path w="290195" h="1153160">
                  <a:moveTo>
                    <a:pt x="0" y="256212"/>
                  </a:moveTo>
                  <a:lnTo>
                    <a:pt x="289743" y="256212"/>
                  </a:lnTo>
                  <a:lnTo>
                    <a:pt x="289743" y="128106"/>
                  </a:lnTo>
                  <a:lnTo>
                    <a:pt x="0" y="128106"/>
                  </a:lnTo>
                  <a:lnTo>
                    <a:pt x="0" y="256212"/>
                  </a:lnTo>
                  <a:close/>
                </a:path>
                <a:path w="290195" h="1153160">
                  <a:moveTo>
                    <a:pt x="0" y="384318"/>
                  </a:moveTo>
                  <a:lnTo>
                    <a:pt x="289743" y="384318"/>
                  </a:lnTo>
                  <a:lnTo>
                    <a:pt x="289743" y="256212"/>
                  </a:lnTo>
                  <a:lnTo>
                    <a:pt x="0" y="256212"/>
                  </a:lnTo>
                  <a:lnTo>
                    <a:pt x="0" y="384318"/>
                  </a:lnTo>
                  <a:close/>
                </a:path>
                <a:path w="290195" h="1153160">
                  <a:moveTo>
                    <a:pt x="0" y="512424"/>
                  </a:moveTo>
                  <a:lnTo>
                    <a:pt x="289743" y="512424"/>
                  </a:lnTo>
                  <a:lnTo>
                    <a:pt x="289743" y="384318"/>
                  </a:lnTo>
                  <a:lnTo>
                    <a:pt x="0" y="384318"/>
                  </a:lnTo>
                  <a:lnTo>
                    <a:pt x="0" y="512424"/>
                  </a:lnTo>
                  <a:close/>
                </a:path>
                <a:path w="290195" h="1153160">
                  <a:moveTo>
                    <a:pt x="0" y="640530"/>
                  </a:moveTo>
                  <a:lnTo>
                    <a:pt x="289743" y="640530"/>
                  </a:lnTo>
                  <a:lnTo>
                    <a:pt x="289743" y="512424"/>
                  </a:lnTo>
                  <a:lnTo>
                    <a:pt x="0" y="512424"/>
                  </a:lnTo>
                  <a:lnTo>
                    <a:pt x="0" y="640530"/>
                  </a:lnTo>
                  <a:close/>
                </a:path>
                <a:path w="290195" h="1153160">
                  <a:moveTo>
                    <a:pt x="0" y="768636"/>
                  </a:moveTo>
                  <a:lnTo>
                    <a:pt x="289743" y="768636"/>
                  </a:lnTo>
                  <a:lnTo>
                    <a:pt x="289743" y="640530"/>
                  </a:lnTo>
                  <a:lnTo>
                    <a:pt x="0" y="640530"/>
                  </a:lnTo>
                  <a:lnTo>
                    <a:pt x="0" y="768636"/>
                  </a:lnTo>
                  <a:close/>
                </a:path>
                <a:path w="290195" h="1153160">
                  <a:moveTo>
                    <a:pt x="0" y="896742"/>
                  </a:moveTo>
                  <a:lnTo>
                    <a:pt x="289743" y="896742"/>
                  </a:lnTo>
                  <a:lnTo>
                    <a:pt x="289743" y="768636"/>
                  </a:lnTo>
                  <a:lnTo>
                    <a:pt x="0" y="768636"/>
                  </a:lnTo>
                  <a:lnTo>
                    <a:pt x="0" y="896742"/>
                  </a:lnTo>
                  <a:close/>
                </a:path>
                <a:path w="290195" h="1153160">
                  <a:moveTo>
                    <a:pt x="0" y="1024848"/>
                  </a:moveTo>
                  <a:lnTo>
                    <a:pt x="289743" y="1024848"/>
                  </a:lnTo>
                  <a:lnTo>
                    <a:pt x="289743" y="896742"/>
                  </a:lnTo>
                  <a:lnTo>
                    <a:pt x="0" y="896742"/>
                  </a:lnTo>
                  <a:lnTo>
                    <a:pt x="0" y="1024848"/>
                  </a:lnTo>
                  <a:close/>
                </a:path>
                <a:path w="290195" h="1153160">
                  <a:moveTo>
                    <a:pt x="0" y="1152954"/>
                  </a:moveTo>
                  <a:lnTo>
                    <a:pt x="289743" y="1152954"/>
                  </a:lnTo>
                  <a:lnTo>
                    <a:pt x="289743" y="1024848"/>
                  </a:lnTo>
                  <a:lnTo>
                    <a:pt x="0" y="1024848"/>
                  </a:lnTo>
                  <a:lnTo>
                    <a:pt x="0" y="1152954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1152" y="3883467"/>
              <a:ext cx="290195" cy="128270"/>
            </a:xfrm>
            <a:custGeom>
              <a:avLst/>
              <a:gdLst/>
              <a:ahLst/>
              <a:cxnLst/>
              <a:rect l="l" t="t" r="r" b="b"/>
              <a:pathLst>
                <a:path w="290195" h="128270">
                  <a:moveTo>
                    <a:pt x="289743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289743" y="128106"/>
                  </a:lnTo>
                  <a:lnTo>
                    <a:pt x="28974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1152" y="3883467"/>
              <a:ext cx="290195" cy="1922145"/>
            </a:xfrm>
            <a:custGeom>
              <a:avLst/>
              <a:gdLst/>
              <a:ahLst/>
              <a:cxnLst/>
              <a:rect l="l" t="t" r="r" b="b"/>
              <a:pathLst>
                <a:path w="290195" h="1922145">
                  <a:moveTo>
                    <a:pt x="0" y="128106"/>
                  </a:moveTo>
                  <a:lnTo>
                    <a:pt x="289743" y="128106"/>
                  </a:lnTo>
                  <a:lnTo>
                    <a:pt x="289743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  <a:path w="290195" h="1922145">
                  <a:moveTo>
                    <a:pt x="0" y="256212"/>
                  </a:moveTo>
                  <a:lnTo>
                    <a:pt x="289743" y="256212"/>
                  </a:lnTo>
                  <a:lnTo>
                    <a:pt x="289743" y="128106"/>
                  </a:lnTo>
                  <a:lnTo>
                    <a:pt x="0" y="128106"/>
                  </a:lnTo>
                  <a:lnTo>
                    <a:pt x="0" y="256212"/>
                  </a:lnTo>
                  <a:close/>
                </a:path>
                <a:path w="290195" h="1922145">
                  <a:moveTo>
                    <a:pt x="0" y="384318"/>
                  </a:moveTo>
                  <a:lnTo>
                    <a:pt x="289743" y="384318"/>
                  </a:lnTo>
                  <a:lnTo>
                    <a:pt x="289743" y="256212"/>
                  </a:lnTo>
                  <a:lnTo>
                    <a:pt x="0" y="256212"/>
                  </a:lnTo>
                  <a:lnTo>
                    <a:pt x="0" y="384318"/>
                  </a:lnTo>
                  <a:close/>
                </a:path>
                <a:path w="290195" h="1922145">
                  <a:moveTo>
                    <a:pt x="0" y="512424"/>
                  </a:moveTo>
                  <a:lnTo>
                    <a:pt x="289743" y="512424"/>
                  </a:lnTo>
                  <a:lnTo>
                    <a:pt x="289743" y="384318"/>
                  </a:lnTo>
                  <a:lnTo>
                    <a:pt x="0" y="384318"/>
                  </a:lnTo>
                  <a:lnTo>
                    <a:pt x="0" y="512424"/>
                  </a:lnTo>
                  <a:close/>
                </a:path>
                <a:path w="290195" h="1922145">
                  <a:moveTo>
                    <a:pt x="0" y="640530"/>
                  </a:moveTo>
                  <a:lnTo>
                    <a:pt x="289743" y="640530"/>
                  </a:lnTo>
                  <a:lnTo>
                    <a:pt x="289743" y="512424"/>
                  </a:lnTo>
                  <a:lnTo>
                    <a:pt x="0" y="512424"/>
                  </a:lnTo>
                  <a:lnTo>
                    <a:pt x="0" y="640530"/>
                  </a:lnTo>
                  <a:close/>
                </a:path>
                <a:path w="290195" h="1922145">
                  <a:moveTo>
                    <a:pt x="0" y="768636"/>
                  </a:moveTo>
                  <a:lnTo>
                    <a:pt x="289743" y="768636"/>
                  </a:lnTo>
                  <a:lnTo>
                    <a:pt x="289743" y="640530"/>
                  </a:lnTo>
                  <a:lnTo>
                    <a:pt x="0" y="640530"/>
                  </a:lnTo>
                  <a:lnTo>
                    <a:pt x="0" y="768636"/>
                  </a:lnTo>
                  <a:close/>
                </a:path>
                <a:path w="290195" h="1922145">
                  <a:moveTo>
                    <a:pt x="0" y="896742"/>
                  </a:moveTo>
                  <a:lnTo>
                    <a:pt x="289743" y="896742"/>
                  </a:lnTo>
                  <a:lnTo>
                    <a:pt x="289743" y="768636"/>
                  </a:lnTo>
                  <a:lnTo>
                    <a:pt x="0" y="768636"/>
                  </a:lnTo>
                  <a:lnTo>
                    <a:pt x="0" y="896742"/>
                  </a:lnTo>
                  <a:close/>
                </a:path>
                <a:path w="290195" h="1922145">
                  <a:moveTo>
                    <a:pt x="0" y="1024848"/>
                  </a:moveTo>
                  <a:lnTo>
                    <a:pt x="289743" y="1024848"/>
                  </a:lnTo>
                  <a:lnTo>
                    <a:pt x="289743" y="896742"/>
                  </a:lnTo>
                  <a:lnTo>
                    <a:pt x="0" y="896742"/>
                  </a:lnTo>
                  <a:lnTo>
                    <a:pt x="0" y="1024848"/>
                  </a:lnTo>
                  <a:close/>
                </a:path>
                <a:path w="290195" h="1922145">
                  <a:moveTo>
                    <a:pt x="0" y="1152954"/>
                  </a:moveTo>
                  <a:lnTo>
                    <a:pt x="289743" y="1152954"/>
                  </a:lnTo>
                  <a:lnTo>
                    <a:pt x="289743" y="1024848"/>
                  </a:lnTo>
                  <a:lnTo>
                    <a:pt x="0" y="1024848"/>
                  </a:lnTo>
                  <a:lnTo>
                    <a:pt x="0" y="1152954"/>
                  </a:lnTo>
                  <a:close/>
                </a:path>
                <a:path w="290195" h="1922145">
                  <a:moveTo>
                    <a:pt x="0" y="1281060"/>
                  </a:moveTo>
                  <a:lnTo>
                    <a:pt x="289743" y="1281060"/>
                  </a:lnTo>
                  <a:lnTo>
                    <a:pt x="289743" y="1152954"/>
                  </a:lnTo>
                  <a:lnTo>
                    <a:pt x="0" y="1152954"/>
                  </a:lnTo>
                  <a:lnTo>
                    <a:pt x="0" y="1281060"/>
                  </a:lnTo>
                  <a:close/>
                </a:path>
                <a:path w="290195" h="1922145">
                  <a:moveTo>
                    <a:pt x="0" y="1409166"/>
                  </a:moveTo>
                  <a:lnTo>
                    <a:pt x="289743" y="1409166"/>
                  </a:lnTo>
                  <a:lnTo>
                    <a:pt x="289743" y="1281060"/>
                  </a:lnTo>
                  <a:lnTo>
                    <a:pt x="0" y="1281060"/>
                  </a:lnTo>
                  <a:lnTo>
                    <a:pt x="0" y="1409166"/>
                  </a:lnTo>
                  <a:close/>
                </a:path>
                <a:path w="290195" h="1922145">
                  <a:moveTo>
                    <a:pt x="0" y="1537272"/>
                  </a:moveTo>
                  <a:lnTo>
                    <a:pt x="289743" y="1537272"/>
                  </a:lnTo>
                  <a:lnTo>
                    <a:pt x="289743" y="1409166"/>
                  </a:lnTo>
                  <a:lnTo>
                    <a:pt x="0" y="1409166"/>
                  </a:lnTo>
                  <a:lnTo>
                    <a:pt x="0" y="1537272"/>
                  </a:lnTo>
                  <a:close/>
                </a:path>
                <a:path w="290195" h="1922145">
                  <a:moveTo>
                    <a:pt x="0" y="1665378"/>
                  </a:moveTo>
                  <a:lnTo>
                    <a:pt x="289743" y="1665378"/>
                  </a:lnTo>
                  <a:lnTo>
                    <a:pt x="289743" y="1537272"/>
                  </a:lnTo>
                  <a:lnTo>
                    <a:pt x="0" y="1537272"/>
                  </a:lnTo>
                  <a:lnTo>
                    <a:pt x="0" y="1665378"/>
                  </a:lnTo>
                  <a:close/>
                </a:path>
                <a:path w="290195" h="1922145">
                  <a:moveTo>
                    <a:pt x="0" y="1793484"/>
                  </a:moveTo>
                  <a:lnTo>
                    <a:pt x="289743" y="1793484"/>
                  </a:lnTo>
                  <a:lnTo>
                    <a:pt x="289743" y="1665378"/>
                  </a:lnTo>
                  <a:lnTo>
                    <a:pt x="0" y="1665378"/>
                  </a:lnTo>
                  <a:lnTo>
                    <a:pt x="0" y="1793484"/>
                  </a:lnTo>
                  <a:close/>
                </a:path>
                <a:path w="290195" h="1922145">
                  <a:moveTo>
                    <a:pt x="0" y="1921590"/>
                  </a:moveTo>
                  <a:lnTo>
                    <a:pt x="289743" y="1921590"/>
                  </a:lnTo>
                  <a:lnTo>
                    <a:pt x="289743" y="1793484"/>
                  </a:lnTo>
                  <a:lnTo>
                    <a:pt x="0" y="1793484"/>
                  </a:lnTo>
                  <a:lnTo>
                    <a:pt x="0" y="1921590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34491" y="1940867"/>
            <a:ext cx="9702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550" dirty="0">
                <a:latin typeface="Myriad Pro"/>
                <a:cs typeface="Myriad Pro"/>
              </a:rPr>
              <a:t>Inode</a:t>
            </a:r>
            <a:r>
              <a:rPr sz="1550" spc="55" dirty="0">
                <a:latin typeface="Myriad Pro"/>
                <a:cs typeface="Myriad Pro"/>
              </a:rPr>
              <a:t> </a:t>
            </a:r>
            <a:r>
              <a:rPr sz="1550" spc="-10" dirty="0">
                <a:latin typeface="Myriad Pro"/>
                <a:cs typeface="Myriad Pro"/>
              </a:rPr>
              <a:t>Array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34761" y="2632968"/>
            <a:ext cx="601980" cy="2629535"/>
            <a:chOff x="5434761" y="2632968"/>
            <a:chExt cx="601980" cy="2629535"/>
          </a:xfrm>
        </p:grpSpPr>
        <p:sp>
          <p:nvSpPr>
            <p:cNvPr id="11" name="object 11"/>
            <p:cNvSpPr/>
            <p:nvPr/>
          </p:nvSpPr>
          <p:spPr>
            <a:xfrm>
              <a:off x="5437618" y="2635826"/>
              <a:ext cx="596265" cy="702310"/>
            </a:xfrm>
            <a:custGeom>
              <a:avLst/>
              <a:gdLst/>
              <a:ahLst/>
              <a:cxnLst/>
              <a:rect l="l" t="t" r="r" b="b"/>
              <a:pathLst>
                <a:path w="596264" h="702310">
                  <a:moveTo>
                    <a:pt x="596202" y="0"/>
                  </a:moveTo>
                  <a:lnTo>
                    <a:pt x="0" y="0"/>
                  </a:lnTo>
                  <a:lnTo>
                    <a:pt x="0" y="701798"/>
                  </a:lnTo>
                  <a:lnTo>
                    <a:pt x="596202" y="701798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7618" y="2635826"/>
              <a:ext cx="596265" cy="702310"/>
            </a:xfrm>
            <a:custGeom>
              <a:avLst/>
              <a:gdLst/>
              <a:ahLst/>
              <a:cxnLst/>
              <a:rect l="l" t="t" r="r" b="b"/>
              <a:pathLst>
                <a:path w="596264" h="702310">
                  <a:moveTo>
                    <a:pt x="0" y="701798"/>
                  </a:moveTo>
                  <a:lnTo>
                    <a:pt x="596202" y="701798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701798"/>
                  </a:lnTo>
                  <a:close/>
                </a:path>
              </a:pathLst>
            </a:custGeom>
            <a:ln w="5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7618" y="3337624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7618" y="3337624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7618" y="3465730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37618" y="3465730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7618" y="3593836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7618" y="3593836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37618" y="3721942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37618" y="3721942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37618" y="3850048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7618" y="3850048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37618" y="3978154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37618" y="3978154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37618" y="4106260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37618" y="4106260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37618" y="4234367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37618" y="4234367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7618" y="4362473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37618" y="4362473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37618" y="4490579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7618" y="4490579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7618" y="4618685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37618" y="4618685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37618" y="4746791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37618" y="4746791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37618" y="4874897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37618" y="4874897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37618" y="5003003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7618" y="5003003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37618" y="5131109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596202" y="0"/>
                  </a:moveTo>
                  <a:lnTo>
                    <a:pt x="0" y="0"/>
                  </a:lnTo>
                  <a:lnTo>
                    <a:pt x="0" y="128106"/>
                  </a:lnTo>
                  <a:lnTo>
                    <a:pt x="596202" y="128106"/>
                  </a:lnTo>
                  <a:lnTo>
                    <a:pt x="5962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37618" y="5131109"/>
              <a:ext cx="596265" cy="128270"/>
            </a:xfrm>
            <a:custGeom>
              <a:avLst/>
              <a:gdLst/>
              <a:ahLst/>
              <a:cxnLst/>
              <a:rect l="l" t="t" r="r" b="b"/>
              <a:pathLst>
                <a:path w="596264" h="128270">
                  <a:moveTo>
                    <a:pt x="0" y="128106"/>
                  </a:moveTo>
                  <a:lnTo>
                    <a:pt x="596202" y="128106"/>
                  </a:lnTo>
                  <a:lnTo>
                    <a:pt x="596202" y="0"/>
                  </a:lnTo>
                  <a:lnTo>
                    <a:pt x="0" y="0"/>
                  </a:lnTo>
                  <a:lnTo>
                    <a:pt x="0" y="128106"/>
                  </a:lnTo>
                  <a:close/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771681" y="2776296"/>
            <a:ext cx="557530" cy="34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latin typeface="Myriad Pro"/>
                <a:cs typeface="Myriad Pro"/>
              </a:rPr>
              <a:t>File </a:t>
            </a:r>
            <a:r>
              <a:rPr sz="1050" spc="-10" dirty="0">
                <a:latin typeface="Myriad Pro"/>
                <a:cs typeface="Myriad Pro"/>
              </a:rPr>
              <a:t>Metadata</a:t>
            </a:r>
            <a:endParaRPr sz="1050">
              <a:latin typeface="Myriad Pro"/>
              <a:cs typeface="Myriad Pr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83182" y="3895831"/>
            <a:ext cx="478790" cy="34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Myriad Pro"/>
                <a:cs typeface="Myriad Pro"/>
              </a:rPr>
              <a:t>Direct Pointers</a:t>
            </a:r>
            <a:endParaRPr sz="1050">
              <a:latin typeface="Myriad Pro"/>
              <a:cs typeface="Myriad Pr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55415" y="4845465"/>
            <a:ext cx="930910" cy="45339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24765" algn="just">
              <a:lnSpc>
                <a:spcPct val="83500"/>
              </a:lnSpc>
              <a:spcBef>
                <a:spcPts val="310"/>
              </a:spcBef>
            </a:pPr>
            <a:r>
              <a:rPr sz="1050" dirty="0">
                <a:latin typeface="Myriad Pro"/>
                <a:cs typeface="Myriad Pro"/>
              </a:rPr>
              <a:t>Indirect</a:t>
            </a:r>
            <a:r>
              <a:rPr sz="1050" spc="5" dirty="0">
                <a:latin typeface="Myriad Pro"/>
                <a:cs typeface="Myriad Pro"/>
              </a:rPr>
              <a:t> </a:t>
            </a:r>
            <a:r>
              <a:rPr sz="1050" spc="-10" dirty="0">
                <a:latin typeface="Myriad Pro"/>
                <a:cs typeface="Myriad Pro"/>
              </a:rPr>
              <a:t>Pointer </a:t>
            </a:r>
            <a:r>
              <a:rPr sz="1050" dirty="0">
                <a:latin typeface="Myriad Pro"/>
                <a:cs typeface="Myriad Pro"/>
              </a:rPr>
              <a:t>Dbl.</a:t>
            </a:r>
            <a:r>
              <a:rPr sz="1050" spc="-5" dirty="0">
                <a:latin typeface="Myriad Pro"/>
                <a:cs typeface="Myriad Pro"/>
              </a:rPr>
              <a:t> </a:t>
            </a:r>
            <a:r>
              <a:rPr sz="1050" dirty="0">
                <a:latin typeface="Myriad Pro"/>
                <a:cs typeface="Myriad Pro"/>
              </a:rPr>
              <a:t>Indirect</a:t>
            </a:r>
            <a:r>
              <a:rPr sz="1050" spc="-5" dirty="0">
                <a:latin typeface="Myriad Pro"/>
                <a:cs typeface="Myriad Pro"/>
              </a:rPr>
              <a:t> </a:t>
            </a:r>
            <a:r>
              <a:rPr sz="1050" spc="-20" dirty="0">
                <a:latin typeface="Myriad Pro"/>
                <a:cs typeface="Myriad Pro"/>
              </a:rPr>
              <a:t>Ptr. </a:t>
            </a:r>
            <a:r>
              <a:rPr sz="1050" spc="-10" dirty="0">
                <a:latin typeface="Myriad Pro"/>
                <a:cs typeface="Myriad Pro"/>
              </a:rPr>
              <a:t>Tripl.</a:t>
            </a:r>
            <a:r>
              <a:rPr sz="1050" dirty="0">
                <a:latin typeface="Myriad Pro"/>
                <a:cs typeface="Myriad Pro"/>
              </a:rPr>
              <a:t> Indrect </a:t>
            </a:r>
            <a:r>
              <a:rPr sz="1050" spc="-20" dirty="0">
                <a:latin typeface="Myriad Pro"/>
                <a:cs typeface="Myriad Pro"/>
              </a:rPr>
              <a:t>Ptr.</a:t>
            </a:r>
            <a:endParaRPr sz="1050">
              <a:latin typeface="Myriad Pro"/>
              <a:cs typeface="Myriad Pr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908038" y="2632967"/>
            <a:ext cx="5121275" cy="3275329"/>
            <a:chOff x="3908038" y="2632967"/>
            <a:chExt cx="5121275" cy="3275329"/>
          </a:xfrm>
        </p:grpSpPr>
        <p:sp>
          <p:nvSpPr>
            <p:cNvPr id="47" name="object 47"/>
            <p:cNvSpPr/>
            <p:nvPr/>
          </p:nvSpPr>
          <p:spPr>
            <a:xfrm>
              <a:off x="3910896" y="3872891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5">
                  <a:moveTo>
                    <a:pt x="0" y="10577"/>
                  </a:moveTo>
                  <a:lnTo>
                    <a:pt x="12943" y="0"/>
                  </a:lnTo>
                </a:path>
              </a:pathLst>
            </a:custGeom>
            <a:ln w="557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50168" y="2657162"/>
              <a:ext cx="1461770" cy="1194435"/>
            </a:xfrm>
            <a:custGeom>
              <a:avLst/>
              <a:gdLst/>
              <a:ahLst/>
              <a:cxnLst/>
              <a:rect l="l" t="t" r="r" b="b"/>
              <a:pathLst>
                <a:path w="1461770" h="1194435">
                  <a:moveTo>
                    <a:pt x="0" y="1194210"/>
                  </a:moveTo>
                  <a:lnTo>
                    <a:pt x="1461341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24676" y="2635824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4">
                  <a:moveTo>
                    <a:pt x="0" y="10577"/>
                  </a:moveTo>
                  <a:lnTo>
                    <a:pt x="12943" y="0"/>
                  </a:lnTo>
                </a:path>
              </a:pathLst>
            </a:custGeom>
            <a:ln w="557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10896" y="4011573"/>
              <a:ext cx="1527175" cy="1247775"/>
            </a:xfrm>
            <a:custGeom>
              <a:avLst/>
              <a:gdLst/>
              <a:ahLst/>
              <a:cxnLst/>
              <a:rect l="l" t="t" r="r" b="b"/>
              <a:pathLst>
                <a:path w="1527175" h="1247775">
                  <a:moveTo>
                    <a:pt x="0" y="0"/>
                  </a:moveTo>
                  <a:lnTo>
                    <a:pt x="1526722" y="1247641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18287" y="508655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18287" y="508655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31035" y="5195163"/>
              <a:ext cx="384810" cy="0"/>
            </a:xfrm>
            <a:custGeom>
              <a:avLst/>
              <a:gdLst/>
              <a:ahLst/>
              <a:cxnLst/>
              <a:rect l="l" t="t" r="r" b="b"/>
              <a:pathLst>
                <a:path w="384810">
                  <a:moveTo>
                    <a:pt x="38446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31034" y="5197947"/>
              <a:ext cx="356870" cy="0"/>
            </a:xfrm>
            <a:custGeom>
              <a:avLst/>
              <a:gdLst/>
              <a:ahLst/>
              <a:cxnLst/>
              <a:rect l="l" t="t" r="r" b="b"/>
              <a:pathLst>
                <a:path w="356870">
                  <a:moveTo>
                    <a:pt x="0" y="0"/>
                  </a:moveTo>
                  <a:lnTo>
                    <a:pt x="356606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69373" y="5174537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5" y="20626"/>
                  </a:lnTo>
                  <a:lnTo>
                    <a:pt x="0" y="41250"/>
                  </a:lnTo>
                  <a:lnTo>
                    <a:pt x="48911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242940" y="505313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42940" y="505313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77091" y="5122753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66306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77088" y="5125539"/>
              <a:ext cx="635635" cy="0"/>
            </a:xfrm>
            <a:custGeom>
              <a:avLst/>
              <a:gdLst/>
              <a:ahLst/>
              <a:cxnLst/>
              <a:rect l="l" t="t" r="r" b="b"/>
              <a:pathLst>
                <a:path w="635634">
                  <a:moveTo>
                    <a:pt x="0" y="0"/>
                  </a:moveTo>
                  <a:lnTo>
                    <a:pt x="635205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194027" y="5102129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4"/>
                  </a:lnTo>
                  <a:lnTo>
                    <a:pt x="0" y="41250"/>
                  </a:lnTo>
                  <a:lnTo>
                    <a:pt x="48910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42940" y="551542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42940" y="5515427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79875" y="5228581"/>
              <a:ext cx="633730" cy="306070"/>
            </a:xfrm>
            <a:custGeom>
              <a:avLst/>
              <a:gdLst/>
              <a:ahLst/>
              <a:cxnLst/>
              <a:rect l="l" t="t" r="r" b="b"/>
              <a:pathLst>
                <a:path w="633729" h="306070">
                  <a:moveTo>
                    <a:pt x="0" y="0"/>
                  </a:moveTo>
                  <a:lnTo>
                    <a:pt x="633116" y="305794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189925" y="5509003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4">
                  <a:moveTo>
                    <a:pt x="17952" y="0"/>
                  </a:moveTo>
                  <a:lnTo>
                    <a:pt x="16865" y="22385"/>
                  </a:lnTo>
                  <a:lnTo>
                    <a:pt x="0" y="37144"/>
                  </a:lnTo>
                  <a:lnTo>
                    <a:pt x="53017" y="39841"/>
                  </a:lnTo>
                  <a:lnTo>
                    <a:pt x="17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095453" y="505313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95453" y="505313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01741" y="5122753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6630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01741" y="5125539"/>
              <a:ext cx="635635" cy="0"/>
            </a:xfrm>
            <a:custGeom>
              <a:avLst/>
              <a:gdLst/>
              <a:ahLst/>
              <a:cxnLst/>
              <a:rect l="l" t="t" r="r" b="b"/>
              <a:pathLst>
                <a:path w="635634">
                  <a:moveTo>
                    <a:pt x="0" y="0"/>
                  </a:moveTo>
                  <a:lnTo>
                    <a:pt x="635205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018682" y="5102129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4"/>
                  </a:lnTo>
                  <a:lnTo>
                    <a:pt x="0" y="41250"/>
                  </a:lnTo>
                  <a:lnTo>
                    <a:pt x="48910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95453" y="52759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095453" y="52759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04527" y="5167313"/>
              <a:ext cx="658495" cy="149225"/>
            </a:xfrm>
            <a:custGeom>
              <a:avLst/>
              <a:gdLst/>
              <a:ahLst/>
              <a:cxnLst/>
              <a:rect l="l" t="t" r="r" b="b"/>
              <a:pathLst>
                <a:path w="658495" h="149225">
                  <a:moveTo>
                    <a:pt x="0" y="0"/>
                  </a:moveTo>
                  <a:lnTo>
                    <a:pt x="658480" y="148636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43200" y="5292377"/>
              <a:ext cx="52705" cy="40640"/>
            </a:xfrm>
            <a:custGeom>
              <a:avLst/>
              <a:gdLst/>
              <a:ahLst/>
              <a:cxnLst/>
              <a:rect l="l" t="t" r="r" b="b"/>
              <a:pathLst>
                <a:path w="52704" h="40639">
                  <a:moveTo>
                    <a:pt x="9088" y="0"/>
                  </a:moveTo>
                  <a:lnTo>
                    <a:pt x="13093" y="22051"/>
                  </a:lnTo>
                  <a:lnTo>
                    <a:pt x="0" y="40241"/>
                  </a:lnTo>
                  <a:lnTo>
                    <a:pt x="52254" y="30890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864387" y="5041992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64387" y="5041992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864387" y="52759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864387" y="52759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95453" y="5637964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095453" y="5637964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864387" y="574379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864387" y="574379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54254" y="5791135"/>
              <a:ext cx="596265" cy="0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59620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54255" y="5793919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70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799003" y="5770509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5" y="20625"/>
                  </a:lnTo>
                  <a:lnTo>
                    <a:pt x="0" y="41250"/>
                  </a:lnTo>
                  <a:lnTo>
                    <a:pt x="48911" y="2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864387" y="279735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864387" y="279735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864387" y="29867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864387" y="29867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864387" y="3382183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864387" y="3382183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864387" y="363839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864387" y="363839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42940" y="444602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42940" y="444602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95453" y="381662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95453" y="381662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95453" y="444045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095453" y="444045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095453" y="4830338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095453" y="4830338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64387" y="442374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864387" y="442374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864387" y="4830338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864387" y="4830338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864387" y="4056132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587" y="0"/>
                  </a:moveTo>
                  <a:lnTo>
                    <a:pt x="0" y="0"/>
                  </a:lnTo>
                  <a:lnTo>
                    <a:pt x="0" y="161525"/>
                  </a:lnTo>
                  <a:lnTo>
                    <a:pt x="161587" y="161525"/>
                  </a:lnTo>
                  <a:lnTo>
                    <a:pt x="16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864387" y="4056132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25"/>
                  </a:moveTo>
                  <a:lnTo>
                    <a:pt x="161587" y="161525"/>
                  </a:lnTo>
                  <a:lnTo>
                    <a:pt x="161587" y="0"/>
                  </a:lnTo>
                  <a:lnTo>
                    <a:pt x="0" y="0"/>
                  </a:lnTo>
                  <a:lnTo>
                    <a:pt x="0" y="161525"/>
                  </a:lnTo>
                  <a:close/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8665613" y="2159154"/>
            <a:ext cx="554990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8580">
              <a:lnSpc>
                <a:spcPct val="101899"/>
              </a:lnSpc>
              <a:spcBef>
                <a:spcPts val="90"/>
              </a:spcBef>
            </a:pPr>
            <a:r>
              <a:rPr sz="1550" spc="-20" dirty="0">
                <a:latin typeface="Myriad Pro"/>
                <a:cs typeface="Myriad Pro"/>
              </a:rPr>
              <a:t>Data </a:t>
            </a:r>
            <a:r>
              <a:rPr sz="1550" spc="-10" dirty="0">
                <a:latin typeface="Myriad Pro"/>
                <a:cs typeface="Myriad Pro"/>
              </a:rPr>
              <a:t>Blocks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841384" y="2159154"/>
            <a:ext cx="669925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850" marR="5080" indent="-57785">
              <a:lnSpc>
                <a:spcPct val="101899"/>
              </a:lnSpc>
              <a:spcBef>
                <a:spcPts val="90"/>
              </a:spcBef>
            </a:pPr>
            <a:r>
              <a:rPr sz="1550" spc="-10" dirty="0">
                <a:latin typeface="Myriad Pro"/>
                <a:cs typeface="Myriad Pro"/>
              </a:rPr>
              <a:t>Indirect Blocks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027895" y="1918542"/>
            <a:ext cx="669925" cy="747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3335" algn="just">
              <a:lnSpc>
                <a:spcPct val="101899"/>
              </a:lnSpc>
              <a:spcBef>
                <a:spcPts val="90"/>
              </a:spcBef>
            </a:pPr>
            <a:r>
              <a:rPr sz="1550" spc="-10" dirty="0">
                <a:latin typeface="Myriad Pro"/>
                <a:cs typeface="Myriad Pro"/>
              </a:rPr>
              <a:t>Double Indirect Blocks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80508" y="1918542"/>
            <a:ext cx="1403985" cy="747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6125" marR="5080" indent="88900">
              <a:lnSpc>
                <a:spcPct val="101899"/>
              </a:lnSpc>
              <a:spcBef>
                <a:spcPts val="90"/>
              </a:spcBef>
            </a:pPr>
            <a:r>
              <a:rPr sz="1550" spc="-10" dirty="0">
                <a:latin typeface="Myriad Pro"/>
                <a:cs typeface="Myriad Pro"/>
              </a:rPr>
              <a:t>Triple Indirect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tabLst>
                <a:tab pos="803275" algn="l"/>
              </a:tabLst>
            </a:pPr>
            <a:r>
              <a:rPr sz="1550" spc="-10" dirty="0">
                <a:latin typeface="Myriad Pro"/>
                <a:cs typeface="Myriad Pro"/>
              </a:rPr>
              <a:t>Inode</a:t>
            </a:r>
            <a:r>
              <a:rPr sz="1550" dirty="0">
                <a:latin typeface="Myriad Pro"/>
                <a:cs typeface="Myriad Pro"/>
              </a:rPr>
              <a:t>	</a:t>
            </a:r>
            <a:r>
              <a:rPr sz="1550" spc="-10" dirty="0">
                <a:latin typeface="Myriad Pro"/>
                <a:cs typeface="Myriad Pro"/>
              </a:rPr>
              <a:t>Blocks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588118" y="5407042"/>
            <a:ext cx="651510" cy="20002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747981" y="5537922"/>
            <a:ext cx="266700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585503" y="5313747"/>
            <a:ext cx="266700" cy="39941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r>
              <a:rPr sz="1550" spc="165" dirty="0">
                <a:solidFill>
                  <a:srgbClr val="CCCCCC"/>
                </a:solidFill>
                <a:latin typeface="Myriad Pro"/>
                <a:cs typeface="Myriad Pro"/>
              </a:rPr>
              <a:t>  </a:t>
            </a: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925008" y="5309537"/>
            <a:ext cx="467359" cy="15430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6510">
              <a:lnSpc>
                <a:spcPts val="172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ts val="1720"/>
              </a:lnSpc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030963" y="2847582"/>
            <a:ext cx="2842260" cy="2891790"/>
            <a:chOff x="6030963" y="2847582"/>
            <a:chExt cx="2842260" cy="2891790"/>
          </a:xfrm>
        </p:grpSpPr>
        <p:sp>
          <p:nvSpPr>
            <p:cNvPr id="116" name="object 116"/>
            <p:cNvSpPr/>
            <p:nvPr/>
          </p:nvSpPr>
          <p:spPr>
            <a:xfrm>
              <a:off x="8254254" y="5128322"/>
              <a:ext cx="596265" cy="0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59620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54255" y="5131109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70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799003" y="5107700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5" y="20624"/>
                  </a:lnTo>
                  <a:lnTo>
                    <a:pt x="0" y="41250"/>
                  </a:lnTo>
                  <a:lnTo>
                    <a:pt x="48911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257040" y="5172884"/>
              <a:ext cx="583565" cy="147955"/>
            </a:xfrm>
            <a:custGeom>
              <a:avLst/>
              <a:gdLst/>
              <a:ahLst/>
              <a:cxnLst/>
              <a:rect l="l" t="t" r="r" b="b"/>
              <a:pathLst>
                <a:path w="583565" h="147954">
                  <a:moveTo>
                    <a:pt x="0" y="0"/>
                  </a:moveTo>
                  <a:lnTo>
                    <a:pt x="583458" y="147784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20262" y="5296832"/>
              <a:ext cx="52705" cy="40005"/>
            </a:xfrm>
            <a:custGeom>
              <a:avLst/>
              <a:gdLst/>
              <a:ahLst/>
              <a:cxnLst/>
              <a:rect l="l" t="t" r="r" b="b"/>
              <a:pathLst>
                <a:path w="52704" h="40004">
                  <a:moveTo>
                    <a:pt x="10135" y="0"/>
                  </a:moveTo>
                  <a:lnTo>
                    <a:pt x="13567" y="22151"/>
                  </a:lnTo>
                  <a:lnTo>
                    <a:pt x="0" y="39991"/>
                  </a:lnTo>
                  <a:lnTo>
                    <a:pt x="52482" y="32004"/>
                  </a:lnTo>
                  <a:lnTo>
                    <a:pt x="101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01741" y="5640750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6630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01741" y="5643533"/>
              <a:ext cx="635635" cy="0"/>
            </a:xfrm>
            <a:custGeom>
              <a:avLst/>
              <a:gdLst/>
              <a:ahLst/>
              <a:cxnLst/>
              <a:rect l="l" t="t" r="r" b="b"/>
              <a:pathLst>
                <a:path w="635634">
                  <a:moveTo>
                    <a:pt x="0" y="0"/>
                  </a:moveTo>
                  <a:lnTo>
                    <a:pt x="635205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18682" y="5620124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5"/>
                  </a:lnTo>
                  <a:lnTo>
                    <a:pt x="0" y="41250"/>
                  </a:lnTo>
                  <a:lnTo>
                    <a:pt x="48910" y="2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57040" y="5345548"/>
              <a:ext cx="615950" cy="156210"/>
            </a:xfrm>
            <a:custGeom>
              <a:avLst/>
              <a:gdLst/>
              <a:ahLst/>
              <a:cxnLst/>
              <a:rect l="l" t="t" r="r" b="b"/>
              <a:pathLst>
                <a:path w="615950" h="156210">
                  <a:moveTo>
                    <a:pt x="0" y="0"/>
                  </a:moveTo>
                  <a:lnTo>
                    <a:pt x="615704" y="15595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57040" y="5345548"/>
              <a:ext cx="583565" cy="147955"/>
            </a:xfrm>
            <a:custGeom>
              <a:avLst/>
              <a:gdLst/>
              <a:ahLst/>
              <a:cxnLst/>
              <a:rect l="l" t="t" r="r" b="b"/>
              <a:pathLst>
                <a:path w="583565" h="147954">
                  <a:moveTo>
                    <a:pt x="0" y="0"/>
                  </a:moveTo>
                  <a:lnTo>
                    <a:pt x="583458" y="147784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820262" y="5469496"/>
              <a:ext cx="52705" cy="40005"/>
            </a:xfrm>
            <a:custGeom>
              <a:avLst/>
              <a:gdLst/>
              <a:ahLst/>
              <a:cxnLst/>
              <a:rect l="l" t="t" r="r" b="b"/>
              <a:pathLst>
                <a:path w="52704" h="40004">
                  <a:moveTo>
                    <a:pt x="10135" y="0"/>
                  </a:moveTo>
                  <a:lnTo>
                    <a:pt x="13567" y="22151"/>
                  </a:lnTo>
                  <a:lnTo>
                    <a:pt x="0" y="39992"/>
                  </a:lnTo>
                  <a:lnTo>
                    <a:pt x="52482" y="32004"/>
                  </a:lnTo>
                  <a:lnTo>
                    <a:pt x="1013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57040" y="5406815"/>
              <a:ext cx="615950" cy="156210"/>
            </a:xfrm>
            <a:custGeom>
              <a:avLst/>
              <a:gdLst/>
              <a:ahLst/>
              <a:cxnLst/>
              <a:rect l="l" t="t" r="r" b="b"/>
              <a:pathLst>
                <a:path w="615950" h="156210">
                  <a:moveTo>
                    <a:pt x="0" y="0"/>
                  </a:moveTo>
                  <a:lnTo>
                    <a:pt x="615704" y="15595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257040" y="5406815"/>
              <a:ext cx="583565" cy="147955"/>
            </a:xfrm>
            <a:custGeom>
              <a:avLst/>
              <a:gdLst/>
              <a:ahLst/>
              <a:cxnLst/>
              <a:rect l="l" t="t" r="r" b="b"/>
              <a:pathLst>
                <a:path w="583565" h="147954">
                  <a:moveTo>
                    <a:pt x="0" y="0"/>
                  </a:moveTo>
                  <a:lnTo>
                    <a:pt x="583458" y="147784"/>
                  </a:lnTo>
                </a:path>
              </a:pathLst>
            </a:custGeom>
            <a:ln w="556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820262" y="5530764"/>
              <a:ext cx="52705" cy="40005"/>
            </a:xfrm>
            <a:custGeom>
              <a:avLst/>
              <a:gdLst/>
              <a:ahLst/>
              <a:cxnLst/>
              <a:rect l="l" t="t" r="r" b="b"/>
              <a:pathLst>
                <a:path w="52704" h="40004">
                  <a:moveTo>
                    <a:pt x="10135" y="0"/>
                  </a:moveTo>
                  <a:lnTo>
                    <a:pt x="13567" y="22151"/>
                  </a:lnTo>
                  <a:lnTo>
                    <a:pt x="0" y="39991"/>
                  </a:lnTo>
                  <a:lnTo>
                    <a:pt x="52482" y="32004"/>
                  </a:lnTo>
                  <a:lnTo>
                    <a:pt x="10135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01741" y="5590621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6630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01741" y="5593405"/>
              <a:ext cx="635635" cy="0"/>
            </a:xfrm>
            <a:custGeom>
              <a:avLst/>
              <a:gdLst/>
              <a:ahLst/>
              <a:cxnLst/>
              <a:rect l="l" t="t" r="r" b="b"/>
              <a:pathLst>
                <a:path w="635634">
                  <a:moveTo>
                    <a:pt x="0" y="0"/>
                  </a:moveTo>
                  <a:lnTo>
                    <a:pt x="635205" y="0"/>
                  </a:lnTo>
                </a:path>
              </a:pathLst>
            </a:custGeom>
            <a:ln w="556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18682" y="5569995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5"/>
                  </a:lnTo>
                  <a:lnTo>
                    <a:pt x="0" y="41250"/>
                  </a:lnTo>
                  <a:lnTo>
                    <a:pt x="48910" y="2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54254" y="5718725"/>
              <a:ext cx="596265" cy="0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59620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254255" y="5721511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70" y="0"/>
                  </a:lnTo>
                </a:path>
              </a:pathLst>
            </a:custGeom>
            <a:ln w="556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99003" y="5698101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5" y="20625"/>
                  </a:lnTo>
                  <a:lnTo>
                    <a:pt x="0" y="41250"/>
                  </a:lnTo>
                  <a:lnTo>
                    <a:pt x="48911" y="20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579875" y="5172884"/>
              <a:ext cx="663575" cy="120014"/>
            </a:xfrm>
            <a:custGeom>
              <a:avLst/>
              <a:gdLst/>
              <a:ahLst/>
              <a:cxnLst/>
              <a:rect l="l" t="t" r="r" b="b"/>
              <a:pathLst>
                <a:path w="663575" h="120014">
                  <a:moveTo>
                    <a:pt x="0" y="0"/>
                  </a:moveTo>
                  <a:lnTo>
                    <a:pt x="663065" y="11975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579875" y="5172884"/>
              <a:ext cx="630555" cy="114300"/>
            </a:xfrm>
            <a:custGeom>
              <a:avLst/>
              <a:gdLst/>
              <a:ahLst/>
              <a:cxnLst/>
              <a:rect l="l" t="t" r="r" b="b"/>
              <a:pathLst>
                <a:path w="630554" h="114300">
                  <a:moveTo>
                    <a:pt x="0" y="0"/>
                  </a:moveTo>
                  <a:lnTo>
                    <a:pt x="630330" y="113836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91138" y="5263643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70" h="40639">
                  <a:moveTo>
                    <a:pt x="7331" y="0"/>
                  </a:moveTo>
                  <a:lnTo>
                    <a:pt x="12296" y="21856"/>
                  </a:lnTo>
                  <a:lnTo>
                    <a:pt x="0" y="40593"/>
                  </a:lnTo>
                  <a:lnTo>
                    <a:pt x="51802" y="28991"/>
                  </a:lnTo>
                  <a:lnTo>
                    <a:pt x="733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423034" y="5210337"/>
              <a:ext cx="645160" cy="274955"/>
            </a:xfrm>
            <a:custGeom>
              <a:avLst/>
              <a:gdLst/>
              <a:ahLst/>
              <a:cxnLst/>
              <a:rect l="l" t="t" r="r" b="b"/>
              <a:pathLst>
                <a:path w="645159" h="274954">
                  <a:moveTo>
                    <a:pt x="0" y="0"/>
                  </a:moveTo>
                  <a:lnTo>
                    <a:pt x="644560" y="27445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423034" y="5210337"/>
              <a:ext cx="614045" cy="261620"/>
            </a:xfrm>
            <a:custGeom>
              <a:avLst/>
              <a:gdLst/>
              <a:ahLst/>
              <a:cxnLst/>
              <a:rect l="l" t="t" r="r" b="b"/>
              <a:pathLst>
                <a:path w="614045" h="261620">
                  <a:moveTo>
                    <a:pt x="0" y="0"/>
                  </a:moveTo>
                  <a:lnTo>
                    <a:pt x="613959" y="261425"/>
                  </a:lnTo>
                </a:path>
              </a:pathLst>
            </a:custGeom>
            <a:ln w="55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014507" y="5446661"/>
              <a:ext cx="53340" cy="38735"/>
            </a:xfrm>
            <a:custGeom>
              <a:avLst/>
              <a:gdLst/>
              <a:ahLst/>
              <a:cxnLst/>
              <a:rect l="l" t="t" r="r" b="b"/>
              <a:pathLst>
                <a:path w="53340" h="38735">
                  <a:moveTo>
                    <a:pt x="16169" y="0"/>
                  </a:moveTo>
                  <a:lnTo>
                    <a:pt x="16148" y="22406"/>
                  </a:lnTo>
                  <a:lnTo>
                    <a:pt x="0" y="37946"/>
                  </a:lnTo>
                  <a:lnTo>
                    <a:pt x="53084" y="38130"/>
                  </a:lnTo>
                  <a:lnTo>
                    <a:pt x="161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33820" y="2864884"/>
              <a:ext cx="2798445" cy="537210"/>
            </a:xfrm>
            <a:custGeom>
              <a:avLst/>
              <a:gdLst/>
              <a:ahLst/>
              <a:cxnLst/>
              <a:rect l="l" t="t" r="r" b="b"/>
              <a:pathLst>
                <a:path w="2798445" h="537210">
                  <a:moveTo>
                    <a:pt x="0" y="536792"/>
                  </a:moveTo>
                  <a:lnTo>
                    <a:pt x="2797904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812462" y="2847582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70" h="40639">
                  <a:moveTo>
                    <a:pt x="0" y="0"/>
                  </a:moveTo>
                  <a:lnTo>
                    <a:pt x="12498" y="18596"/>
                  </a:lnTo>
                  <a:lnTo>
                    <a:pt x="7778" y="40509"/>
                  </a:lnTo>
                  <a:lnTo>
                    <a:pt x="51925" y="11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033820" y="3028497"/>
              <a:ext cx="2830830" cy="485140"/>
            </a:xfrm>
            <a:custGeom>
              <a:avLst/>
              <a:gdLst/>
              <a:ahLst/>
              <a:cxnLst/>
              <a:rect l="l" t="t" r="r" b="b"/>
              <a:pathLst>
                <a:path w="2830829" h="485139">
                  <a:moveTo>
                    <a:pt x="2830567" y="0"/>
                  </a:moveTo>
                  <a:lnTo>
                    <a:pt x="0" y="48457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033820" y="3034113"/>
              <a:ext cx="2797810" cy="479425"/>
            </a:xfrm>
            <a:custGeom>
              <a:avLst/>
              <a:gdLst/>
              <a:ahLst/>
              <a:cxnLst/>
              <a:rect l="l" t="t" r="r" b="b"/>
              <a:pathLst>
                <a:path w="2797809" h="479425">
                  <a:moveTo>
                    <a:pt x="0" y="478960"/>
                  </a:moveTo>
                  <a:lnTo>
                    <a:pt x="2797781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812695" y="3016421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0" y="0"/>
                  </a:moveTo>
                  <a:lnTo>
                    <a:pt x="12123" y="18849"/>
                  </a:lnTo>
                  <a:lnTo>
                    <a:pt x="6964" y="40660"/>
                  </a:lnTo>
                  <a:lnTo>
                    <a:pt x="51690" y="12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033820" y="3206733"/>
              <a:ext cx="2814320" cy="445770"/>
            </a:xfrm>
            <a:custGeom>
              <a:avLst/>
              <a:gdLst/>
              <a:ahLst/>
              <a:cxnLst/>
              <a:rect l="l" t="t" r="r" b="b"/>
              <a:pathLst>
                <a:path w="2814320" h="445770">
                  <a:moveTo>
                    <a:pt x="2814096" y="0"/>
                  </a:moveTo>
                  <a:lnTo>
                    <a:pt x="0" y="44558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33820" y="3211935"/>
              <a:ext cx="2781300" cy="440690"/>
            </a:xfrm>
            <a:custGeom>
              <a:avLst/>
              <a:gdLst/>
              <a:ahLst/>
              <a:cxnLst/>
              <a:rect l="l" t="t" r="r" b="b"/>
              <a:pathLst>
                <a:path w="2781300" h="440689">
                  <a:moveTo>
                    <a:pt x="0" y="440384"/>
                  </a:moveTo>
                  <a:lnTo>
                    <a:pt x="2781237" y="0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796376" y="3194010"/>
              <a:ext cx="52069" cy="41275"/>
            </a:xfrm>
            <a:custGeom>
              <a:avLst/>
              <a:gdLst/>
              <a:ahLst/>
              <a:cxnLst/>
              <a:rect l="l" t="t" r="r" b="b"/>
              <a:pathLst>
                <a:path w="52070" h="41275">
                  <a:moveTo>
                    <a:pt x="0" y="0"/>
                  </a:moveTo>
                  <a:lnTo>
                    <a:pt x="11889" y="19004"/>
                  </a:lnTo>
                  <a:lnTo>
                    <a:pt x="6457" y="40744"/>
                  </a:lnTo>
                  <a:lnTo>
                    <a:pt x="51540" y="1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8747985" y="3184680"/>
            <a:ext cx="266700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6036536" y="3819414"/>
            <a:ext cx="2059305" cy="1250950"/>
            <a:chOff x="6036536" y="3819414"/>
            <a:chExt cx="2059305" cy="1250950"/>
          </a:xfrm>
        </p:grpSpPr>
        <p:sp>
          <p:nvSpPr>
            <p:cNvPr id="152" name="object 152"/>
            <p:cNvSpPr/>
            <p:nvPr/>
          </p:nvSpPr>
          <p:spPr>
            <a:xfrm>
              <a:off x="6039393" y="4537677"/>
              <a:ext cx="1173480" cy="529590"/>
            </a:xfrm>
            <a:custGeom>
              <a:avLst/>
              <a:gdLst/>
              <a:ahLst/>
              <a:cxnLst/>
              <a:rect l="l" t="t" r="r" b="b"/>
              <a:pathLst>
                <a:path w="1173479" h="529589">
                  <a:moveTo>
                    <a:pt x="0" y="529378"/>
                  </a:moveTo>
                  <a:lnTo>
                    <a:pt x="1173230" y="0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189870" y="4524000"/>
              <a:ext cx="53340" cy="39370"/>
            </a:xfrm>
            <a:custGeom>
              <a:avLst/>
              <a:gdLst/>
              <a:ahLst/>
              <a:cxnLst/>
              <a:rect l="l" t="t" r="r" b="b"/>
              <a:pathLst>
                <a:path w="53340" h="39370">
                  <a:moveTo>
                    <a:pt x="53073" y="0"/>
                  </a:moveTo>
                  <a:lnTo>
                    <a:pt x="0" y="1313"/>
                  </a:lnTo>
                  <a:lnTo>
                    <a:pt x="16475" y="16507"/>
                  </a:lnTo>
                  <a:lnTo>
                    <a:pt x="16977" y="38910"/>
                  </a:lnTo>
                  <a:lnTo>
                    <a:pt x="53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039393" y="3819414"/>
              <a:ext cx="2056130" cy="1136650"/>
            </a:xfrm>
            <a:custGeom>
              <a:avLst/>
              <a:gdLst/>
              <a:ahLst/>
              <a:cxnLst/>
              <a:rect l="l" t="t" r="r" b="b"/>
              <a:pathLst>
                <a:path w="2056129" h="1136650">
                  <a:moveTo>
                    <a:pt x="2056060" y="0"/>
                  </a:moveTo>
                  <a:lnTo>
                    <a:pt x="0" y="113624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039393" y="3835500"/>
              <a:ext cx="2027555" cy="1120775"/>
            </a:xfrm>
            <a:custGeom>
              <a:avLst/>
              <a:gdLst/>
              <a:ahLst/>
              <a:cxnLst/>
              <a:rect l="l" t="t" r="r" b="b"/>
              <a:pathLst>
                <a:path w="2027554" h="1120775">
                  <a:moveTo>
                    <a:pt x="0" y="1120159"/>
                  </a:moveTo>
                  <a:lnTo>
                    <a:pt x="2026947" y="0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042661" y="3819415"/>
              <a:ext cx="53340" cy="41910"/>
            </a:xfrm>
            <a:custGeom>
              <a:avLst/>
              <a:gdLst/>
              <a:ahLst/>
              <a:cxnLst/>
              <a:rect l="l" t="t" r="r" b="b"/>
              <a:pathLst>
                <a:path w="53340" h="41910">
                  <a:moveTo>
                    <a:pt x="52795" y="0"/>
                  </a:moveTo>
                  <a:lnTo>
                    <a:pt x="0" y="5603"/>
                  </a:lnTo>
                  <a:lnTo>
                    <a:pt x="17658" y="19417"/>
                  </a:lnTo>
                  <a:lnTo>
                    <a:pt x="19970" y="41708"/>
                  </a:lnTo>
                  <a:lnTo>
                    <a:pt x="527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401741" y="4459945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663067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01741" y="4462730"/>
              <a:ext cx="635635" cy="0"/>
            </a:xfrm>
            <a:custGeom>
              <a:avLst/>
              <a:gdLst/>
              <a:ahLst/>
              <a:cxnLst/>
              <a:rect l="l" t="t" r="r" b="b"/>
              <a:pathLst>
                <a:path w="635634">
                  <a:moveTo>
                    <a:pt x="0" y="0"/>
                  </a:moveTo>
                  <a:lnTo>
                    <a:pt x="635205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018682" y="4439320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4"/>
                  </a:lnTo>
                  <a:lnTo>
                    <a:pt x="0" y="41250"/>
                  </a:lnTo>
                  <a:lnTo>
                    <a:pt x="48910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404528" y="4588051"/>
              <a:ext cx="691515" cy="287020"/>
            </a:xfrm>
            <a:custGeom>
              <a:avLst/>
              <a:gdLst/>
              <a:ahLst/>
              <a:cxnLst/>
              <a:rect l="l" t="t" r="r" b="b"/>
              <a:pathLst>
                <a:path w="691515" h="287020">
                  <a:moveTo>
                    <a:pt x="0" y="0"/>
                  </a:moveTo>
                  <a:lnTo>
                    <a:pt x="690925" y="28684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04528" y="4588051"/>
              <a:ext cx="660400" cy="274320"/>
            </a:xfrm>
            <a:custGeom>
              <a:avLst/>
              <a:gdLst/>
              <a:ahLst/>
              <a:cxnLst/>
              <a:rect l="l" t="t" r="r" b="b"/>
              <a:pathLst>
                <a:path w="660400" h="274320">
                  <a:moveTo>
                    <a:pt x="0" y="0"/>
                  </a:moveTo>
                  <a:lnTo>
                    <a:pt x="660207" y="274091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042367" y="4837093"/>
              <a:ext cx="53340" cy="38100"/>
            </a:xfrm>
            <a:custGeom>
              <a:avLst/>
              <a:gdLst/>
              <a:ahLst/>
              <a:cxnLst/>
              <a:rect l="l" t="t" r="r" b="b"/>
              <a:pathLst>
                <a:path w="53340" h="38100">
                  <a:moveTo>
                    <a:pt x="15830" y="0"/>
                  </a:moveTo>
                  <a:lnTo>
                    <a:pt x="16007" y="22412"/>
                  </a:lnTo>
                  <a:lnTo>
                    <a:pt x="0" y="38097"/>
                  </a:lnTo>
                  <a:lnTo>
                    <a:pt x="53083" y="37801"/>
                  </a:lnTo>
                  <a:lnTo>
                    <a:pt x="15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406318" y="4497400"/>
              <a:ext cx="661670" cy="185420"/>
            </a:xfrm>
            <a:custGeom>
              <a:avLst/>
              <a:gdLst/>
              <a:ahLst/>
              <a:cxnLst/>
              <a:rect l="l" t="t" r="r" b="b"/>
              <a:pathLst>
                <a:path w="661670" h="185420">
                  <a:moveTo>
                    <a:pt x="0" y="0"/>
                  </a:moveTo>
                  <a:lnTo>
                    <a:pt x="661276" y="18533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06318" y="4497400"/>
              <a:ext cx="629285" cy="176530"/>
            </a:xfrm>
            <a:custGeom>
              <a:avLst/>
              <a:gdLst/>
              <a:ahLst/>
              <a:cxnLst/>
              <a:rect l="l" t="t" r="r" b="b"/>
              <a:pathLst>
                <a:path w="629284" h="176529">
                  <a:moveTo>
                    <a:pt x="0" y="0"/>
                  </a:moveTo>
                  <a:lnTo>
                    <a:pt x="629249" y="176363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014926" y="4649677"/>
              <a:ext cx="52705" cy="40005"/>
            </a:xfrm>
            <a:custGeom>
              <a:avLst/>
              <a:gdLst/>
              <a:ahLst/>
              <a:cxnLst/>
              <a:rect l="l" t="t" r="r" b="b"/>
              <a:pathLst>
                <a:path w="52704" h="40004">
                  <a:moveTo>
                    <a:pt x="11137" y="0"/>
                  </a:moveTo>
                  <a:lnTo>
                    <a:pt x="14013" y="22223"/>
                  </a:lnTo>
                  <a:lnTo>
                    <a:pt x="0" y="39719"/>
                  </a:lnTo>
                  <a:lnTo>
                    <a:pt x="52666" y="3306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7671697" y="4641191"/>
            <a:ext cx="567690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8496328" y="4641191"/>
            <a:ext cx="518795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8251397" y="4439320"/>
            <a:ext cx="607695" cy="553720"/>
            <a:chOff x="8251397" y="4439320"/>
            <a:chExt cx="607695" cy="553720"/>
          </a:xfrm>
        </p:grpSpPr>
        <p:sp>
          <p:nvSpPr>
            <p:cNvPr id="169" name="object 169"/>
            <p:cNvSpPr/>
            <p:nvPr/>
          </p:nvSpPr>
          <p:spPr>
            <a:xfrm>
              <a:off x="8265399" y="4462730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70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810147" y="4439320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4" y="20624"/>
                  </a:lnTo>
                  <a:lnTo>
                    <a:pt x="0" y="41250"/>
                  </a:lnTo>
                  <a:lnTo>
                    <a:pt x="48910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269975" y="4508539"/>
              <a:ext cx="578485" cy="162560"/>
            </a:xfrm>
            <a:custGeom>
              <a:avLst/>
              <a:gdLst/>
              <a:ahLst/>
              <a:cxnLst/>
              <a:rect l="l" t="t" r="r" b="b"/>
              <a:pathLst>
                <a:path w="578484" h="162560">
                  <a:moveTo>
                    <a:pt x="0" y="0"/>
                  </a:moveTo>
                  <a:lnTo>
                    <a:pt x="577941" y="16198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269975" y="4508539"/>
              <a:ext cx="546100" cy="153035"/>
            </a:xfrm>
            <a:custGeom>
              <a:avLst/>
              <a:gdLst/>
              <a:ahLst/>
              <a:cxnLst/>
              <a:rect l="l" t="t" r="r" b="b"/>
              <a:pathLst>
                <a:path w="546100" h="153035">
                  <a:moveTo>
                    <a:pt x="0" y="0"/>
                  </a:moveTo>
                  <a:lnTo>
                    <a:pt x="545914" y="153008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795248" y="4637460"/>
              <a:ext cx="52705" cy="40005"/>
            </a:xfrm>
            <a:custGeom>
              <a:avLst/>
              <a:gdLst/>
              <a:ahLst/>
              <a:cxnLst/>
              <a:rect l="l" t="t" r="r" b="b"/>
              <a:pathLst>
                <a:path w="52704" h="40004">
                  <a:moveTo>
                    <a:pt x="11144" y="0"/>
                  </a:moveTo>
                  <a:lnTo>
                    <a:pt x="14013" y="22223"/>
                  </a:lnTo>
                  <a:lnTo>
                    <a:pt x="0" y="39719"/>
                  </a:lnTo>
                  <a:lnTo>
                    <a:pt x="52666" y="33061"/>
                  </a:lnTo>
                  <a:lnTo>
                    <a:pt x="1114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268184" y="4800195"/>
              <a:ext cx="547370" cy="78105"/>
            </a:xfrm>
            <a:custGeom>
              <a:avLst/>
              <a:gdLst/>
              <a:ahLst/>
              <a:cxnLst/>
              <a:rect l="l" t="t" r="r" b="b"/>
              <a:pathLst>
                <a:path w="547370" h="78104">
                  <a:moveTo>
                    <a:pt x="0" y="77487"/>
                  </a:moveTo>
                  <a:lnTo>
                    <a:pt x="546795" y="0"/>
                  </a:lnTo>
                </a:path>
              </a:pathLst>
            </a:custGeom>
            <a:ln w="556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796593" y="4781966"/>
              <a:ext cx="51435" cy="41275"/>
            </a:xfrm>
            <a:custGeom>
              <a:avLst/>
              <a:gdLst/>
              <a:ahLst/>
              <a:cxnLst/>
              <a:rect l="l" t="t" r="r" b="b"/>
              <a:pathLst>
                <a:path w="51434" h="41275">
                  <a:moveTo>
                    <a:pt x="0" y="0"/>
                  </a:moveTo>
                  <a:lnTo>
                    <a:pt x="11572" y="19194"/>
                  </a:lnTo>
                  <a:lnTo>
                    <a:pt x="5788" y="40843"/>
                  </a:lnTo>
                  <a:lnTo>
                    <a:pt x="51323" y="13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254254" y="4972367"/>
              <a:ext cx="596265" cy="0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59620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254255" y="4975153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70" y="0"/>
                  </a:lnTo>
                </a:path>
              </a:pathLst>
            </a:custGeom>
            <a:ln w="55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799002" y="4951745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0" y="0"/>
                  </a:moveTo>
                  <a:lnTo>
                    <a:pt x="8765" y="20624"/>
                  </a:lnTo>
                  <a:lnTo>
                    <a:pt x="0" y="41249"/>
                  </a:lnTo>
                  <a:lnTo>
                    <a:pt x="48911" y="20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9" name="object 179"/>
          <p:cNvSpPr txBox="1"/>
          <p:nvPr/>
        </p:nvSpPr>
        <p:spPr>
          <a:xfrm>
            <a:off x="8540926" y="3852993"/>
            <a:ext cx="473709" cy="21272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ts val="1745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  <a:p>
            <a:pPr marL="74930">
              <a:lnSpc>
                <a:spcPts val="1745"/>
              </a:lnSpc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6030963" y="3259331"/>
            <a:ext cx="2834005" cy="1521460"/>
            <a:chOff x="6030963" y="3259331"/>
            <a:chExt cx="2834005" cy="1521460"/>
          </a:xfrm>
        </p:grpSpPr>
        <p:sp>
          <p:nvSpPr>
            <p:cNvPr id="181" name="object 181"/>
            <p:cNvSpPr/>
            <p:nvPr/>
          </p:nvSpPr>
          <p:spPr>
            <a:xfrm>
              <a:off x="8264404" y="3638392"/>
              <a:ext cx="600075" cy="207645"/>
            </a:xfrm>
            <a:custGeom>
              <a:avLst/>
              <a:gdLst/>
              <a:ahLst/>
              <a:cxnLst/>
              <a:rect l="l" t="t" r="r" b="b"/>
              <a:pathLst>
                <a:path w="600075" h="207645">
                  <a:moveTo>
                    <a:pt x="599984" y="0"/>
                  </a:moveTo>
                  <a:lnTo>
                    <a:pt x="0" y="20733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264404" y="3649259"/>
              <a:ext cx="568960" cy="196850"/>
            </a:xfrm>
            <a:custGeom>
              <a:avLst/>
              <a:gdLst/>
              <a:ahLst/>
              <a:cxnLst/>
              <a:rect l="l" t="t" r="r" b="b"/>
              <a:pathLst>
                <a:path w="568959" h="196850">
                  <a:moveTo>
                    <a:pt x="0" y="196470"/>
                  </a:moveTo>
                  <a:lnTo>
                    <a:pt x="568542" y="0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11414" y="3634875"/>
              <a:ext cx="53340" cy="39370"/>
            </a:xfrm>
            <a:custGeom>
              <a:avLst/>
              <a:gdLst/>
              <a:ahLst/>
              <a:cxnLst/>
              <a:rect l="l" t="t" r="r" b="b"/>
              <a:pathLst>
                <a:path w="53340" h="39370">
                  <a:moveTo>
                    <a:pt x="0" y="0"/>
                  </a:moveTo>
                  <a:lnTo>
                    <a:pt x="15027" y="16631"/>
                  </a:lnTo>
                  <a:lnTo>
                    <a:pt x="13484" y="38989"/>
                  </a:lnTo>
                  <a:lnTo>
                    <a:pt x="52972" y="3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64404" y="3868008"/>
              <a:ext cx="583565" cy="15875"/>
            </a:xfrm>
            <a:custGeom>
              <a:avLst/>
              <a:gdLst/>
              <a:ahLst/>
              <a:cxnLst/>
              <a:rect l="l" t="t" r="r" b="b"/>
              <a:pathLst>
                <a:path w="583565" h="15875">
                  <a:moveTo>
                    <a:pt x="0" y="0"/>
                  </a:moveTo>
                  <a:lnTo>
                    <a:pt x="583512" y="1545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64404" y="3868008"/>
              <a:ext cx="550545" cy="14604"/>
            </a:xfrm>
            <a:custGeom>
              <a:avLst/>
              <a:gdLst/>
              <a:ahLst/>
              <a:cxnLst/>
              <a:rect l="l" t="t" r="r" b="b"/>
              <a:pathLst>
                <a:path w="550545" h="14604">
                  <a:moveTo>
                    <a:pt x="0" y="0"/>
                  </a:moveTo>
                  <a:lnTo>
                    <a:pt x="550261" y="14576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798476" y="3861550"/>
              <a:ext cx="49530" cy="41275"/>
            </a:xfrm>
            <a:custGeom>
              <a:avLst/>
              <a:gdLst/>
              <a:ahLst/>
              <a:cxnLst/>
              <a:rect l="l" t="t" r="r" b="b"/>
              <a:pathLst>
                <a:path w="49529" h="41275">
                  <a:moveTo>
                    <a:pt x="1092" y="0"/>
                  </a:moveTo>
                  <a:lnTo>
                    <a:pt x="9310" y="20853"/>
                  </a:lnTo>
                  <a:lnTo>
                    <a:pt x="0" y="41239"/>
                  </a:lnTo>
                  <a:lnTo>
                    <a:pt x="49439" y="21918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68185" y="3928026"/>
              <a:ext cx="585470" cy="178435"/>
            </a:xfrm>
            <a:custGeom>
              <a:avLst/>
              <a:gdLst/>
              <a:ahLst/>
              <a:cxnLst/>
              <a:rect l="l" t="t" r="r" b="b"/>
              <a:pathLst>
                <a:path w="585470" h="178435">
                  <a:moveTo>
                    <a:pt x="0" y="0"/>
                  </a:moveTo>
                  <a:lnTo>
                    <a:pt x="585303" y="17823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68185" y="3928026"/>
              <a:ext cx="553720" cy="168910"/>
            </a:xfrm>
            <a:custGeom>
              <a:avLst/>
              <a:gdLst/>
              <a:ahLst/>
              <a:cxnLst/>
              <a:rect l="l" t="t" r="r" b="b"/>
              <a:pathLst>
                <a:path w="553720" h="168910">
                  <a:moveTo>
                    <a:pt x="0" y="0"/>
                  </a:moveTo>
                  <a:lnTo>
                    <a:pt x="553481" y="168543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800685" y="4072281"/>
              <a:ext cx="53340" cy="40005"/>
            </a:xfrm>
            <a:custGeom>
              <a:avLst/>
              <a:gdLst/>
              <a:ahLst/>
              <a:cxnLst/>
              <a:rect l="l" t="t" r="r" b="b"/>
              <a:pathLst>
                <a:path w="53340" h="40004">
                  <a:moveTo>
                    <a:pt x="12023" y="0"/>
                  </a:moveTo>
                  <a:lnTo>
                    <a:pt x="14397" y="22284"/>
                  </a:lnTo>
                  <a:lnTo>
                    <a:pt x="0" y="39461"/>
                  </a:lnTo>
                  <a:lnTo>
                    <a:pt x="52805" y="33981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033820" y="3382182"/>
              <a:ext cx="2830830" cy="1395730"/>
            </a:xfrm>
            <a:custGeom>
              <a:avLst/>
              <a:gdLst/>
              <a:ahLst/>
              <a:cxnLst/>
              <a:rect l="l" t="t" r="r" b="b"/>
              <a:pathLst>
                <a:path w="2830829" h="1395729">
                  <a:moveTo>
                    <a:pt x="2830567" y="0"/>
                  </a:moveTo>
                  <a:lnTo>
                    <a:pt x="0" y="139524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33820" y="3396887"/>
              <a:ext cx="2800985" cy="1381125"/>
            </a:xfrm>
            <a:custGeom>
              <a:avLst/>
              <a:gdLst/>
              <a:ahLst/>
              <a:cxnLst/>
              <a:rect l="l" t="t" r="r" b="b"/>
              <a:pathLst>
                <a:path w="2800984" h="1381125">
                  <a:moveTo>
                    <a:pt x="0" y="1380537"/>
                  </a:moveTo>
                  <a:lnTo>
                    <a:pt x="2800734" y="0"/>
                  </a:lnTo>
                </a:path>
              </a:pathLst>
            </a:custGeom>
            <a:ln w="55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811394" y="3382181"/>
              <a:ext cx="53340" cy="40640"/>
            </a:xfrm>
            <a:custGeom>
              <a:avLst/>
              <a:gdLst/>
              <a:ahLst/>
              <a:cxnLst/>
              <a:rect l="l" t="t" r="r" b="b"/>
              <a:pathLst>
                <a:path w="53340" h="40639">
                  <a:moveTo>
                    <a:pt x="52990" y="0"/>
                  </a:moveTo>
                  <a:lnTo>
                    <a:pt x="0" y="3124"/>
                  </a:lnTo>
                  <a:lnTo>
                    <a:pt x="16984" y="17750"/>
                  </a:lnTo>
                  <a:lnTo>
                    <a:pt x="18248" y="40124"/>
                  </a:lnTo>
                  <a:lnTo>
                    <a:pt x="52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039393" y="3270785"/>
              <a:ext cx="2806065" cy="515620"/>
            </a:xfrm>
            <a:custGeom>
              <a:avLst/>
              <a:gdLst/>
              <a:ahLst/>
              <a:cxnLst/>
              <a:rect l="l" t="t" r="r" b="b"/>
              <a:pathLst>
                <a:path w="2806065" h="515620">
                  <a:moveTo>
                    <a:pt x="2805492" y="0"/>
                  </a:moveTo>
                  <a:lnTo>
                    <a:pt x="0" y="51520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39393" y="3276796"/>
              <a:ext cx="2773045" cy="509270"/>
            </a:xfrm>
            <a:custGeom>
              <a:avLst/>
              <a:gdLst/>
              <a:ahLst/>
              <a:cxnLst/>
              <a:rect l="l" t="t" r="r" b="b"/>
              <a:pathLst>
                <a:path w="2773045" h="509270">
                  <a:moveTo>
                    <a:pt x="0" y="509199"/>
                  </a:moveTo>
                  <a:lnTo>
                    <a:pt x="2772779" y="0"/>
                  </a:lnTo>
                </a:path>
              </a:pathLst>
            </a:custGeom>
            <a:ln w="556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793049" y="3259331"/>
              <a:ext cx="52069" cy="40640"/>
            </a:xfrm>
            <a:custGeom>
              <a:avLst/>
              <a:gdLst/>
              <a:ahLst/>
              <a:cxnLst/>
              <a:rect l="l" t="t" r="r" b="b"/>
              <a:pathLst>
                <a:path w="52070" h="40639">
                  <a:moveTo>
                    <a:pt x="0" y="0"/>
                  </a:moveTo>
                  <a:lnTo>
                    <a:pt x="12348" y="18703"/>
                  </a:lnTo>
                  <a:lnTo>
                    <a:pt x="7456" y="40576"/>
                  </a:lnTo>
                  <a:lnTo>
                    <a:pt x="51837" y="11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4827" y="4128766"/>
            <a:ext cx="266700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7465467" y="3646932"/>
            <a:ext cx="266700" cy="1504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5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2197136" y="1816973"/>
            <a:ext cx="3926840" cy="3069590"/>
            <a:chOff x="2197136" y="1816973"/>
            <a:chExt cx="3926840" cy="3069590"/>
          </a:xfrm>
        </p:grpSpPr>
        <p:pic>
          <p:nvPicPr>
            <p:cNvPr id="199" name="object 19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6939" y="3353725"/>
              <a:ext cx="796525" cy="153262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329687" y="3356472"/>
              <a:ext cx="791210" cy="1527175"/>
            </a:xfrm>
            <a:custGeom>
              <a:avLst/>
              <a:gdLst/>
              <a:ahLst/>
              <a:cxnLst/>
              <a:rect l="l" t="t" r="r" b="b"/>
              <a:pathLst>
                <a:path w="791210" h="1527175">
                  <a:moveTo>
                    <a:pt x="0" y="0"/>
                  </a:moveTo>
                  <a:lnTo>
                    <a:pt x="791032" y="0"/>
                  </a:lnTo>
                  <a:lnTo>
                    <a:pt x="791032" y="1527131"/>
                  </a:lnTo>
                  <a:lnTo>
                    <a:pt x="0" y="1527131"/>
                  </a:lnTo>
                  <a:lnTo>
                    <a:pt x="0" y="0"/>
                  </a:lnTo>
                  <a:close/>
                </a:path>
              </a:pathLst>
            </a:custGeom>
            <a:ln w="54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201264" y="1821101"/>
              <a:ext cx="2357120" cy="1038225"/>
            </a:xfrm>
            <a:custGeom>
              <a:avLst/>
              <a:gdLst/>
              <a:ahLst/>
              <a:cxnLst/>
              <a:rect l="l" t="t" r="r" b="b"/>
              <a:pathLst>
                <a:path w="2357120" h="1038225">
                  <a:moveTo>
                    <a:pt x="2356617" y="0"/>
                  </a:moveTo>
                  <a:lnTo>
                    <a:pt x="0" y="0"/>
                  </a:lnTo>
                  <a:lnTo>
                    <a:pt x="0" y="1038229"/>
                  </a:lnTo>
                  <a:lnTo>
                    <a:pt x="2356617" y="1038229"/>
                  </a:lnTo>
                  <a:lnTo>
                    <a:pt x="2356617" y="0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201264" y="1821101"/>
              <a:ext cx="2357120" cy="1038225"/>
            </a:xfrm>
            <a:custGeom>
              <a:avLst/>
              <a:gdLst/>
              <a:ahLst/>
              <a:cxnLst/>
              <a:rect l="l" t="t" r="r" b="b"/>
              <a:pathLst>
                <a:path w="2357120" h="1038225">
                  <a:moveTo>
                    <a:pt x="0" y="0"/>
                  </a:moveTo>
                  <a:lnTo>
                    <a:pt x="2356616" y="0"/>
                  </a:lnTo>
                  <a:lnTo>
                    <a:pt x="2356616" y="1038229"/>
                  </a:lnTo>
                  <a:lnTo>
                    <a:pt x="0" y="1038229"/>
                  </a:lnTo>
                  <a:lnTo>
                    <a:pt x="0" y="0"/>
                  </a:lnTo>
                  <a:close/>
                </a:path>
              </a:pathLst>
            </a:custGeom>
            <a:ln w="823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2279563" y="1841360"/>
            <a:ext cx="119380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550" dirty="0">
                <a:latin typeface="Times New Roman"/>
                <a:cs typeface="Times New Roman"/>
              </a:rPr>
              <a:t>Direct </a:t>
            </a:r>
            <a:r>
              <a:rPr sz="1550" spc="-10" dirty="0">
                <a:latin typeface="Times New Roman"/>
                <a:cs typeface="Times New Roman"/>
              </a:rPr>
              <a:t>pointers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2279563" y="2324768"/>
            <a:ext cx="2187575" cy="494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R="5080">
              <a:lnSpc>
                <a:spcPts val="1820"/>
              </a:lnSpc>
              <a:spcBef>
                <a:spcPts val="200"/>
              </a:spcBef>
            </a:pPr>
            <a:r>
              <a:rPr sz="1550" dirty="0">
                <a:latin typeface="Times New Roman"/>
                <a:cs typeface="Times New Roman"/>
              </a:rPr>
              <a:t>With</a:t>
            </a:r>
            <a:r>
              <a:rPr sz="1550" spc="-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4kB</a:t>
            </a:r>
            <a:r>
              <a:rPr sz="1550" spc="-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blocks,</a:t>
            </a:r>
            <a:r>
              <a:rPr sz="1550" spc="-2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sufficient </a:t>
            </a:r>
            <a:r>
              <a:rPr sz="1550" dirty="0">
                <a:latin typeface="Times New Roman"/>
                <a:cs typeface="Times New Roman"/>
              </a:rPr>
              <a:t>For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files up to </a:t>
            </a:r>
            <a:r>
              <a:rPr sz="1550" spc="-20" dirty="0">
                <a:latin typeface="Times New Roman"/>
                <a:cs typeface="Times New Roman"/>
              </a:rPr>
              <a:t>48KB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502947" y="2859330"/>
            <a:ext cx="828040" cy="489584"/>
          </a:xfrm>
          <a:custGeom>
            <a:avLst/>
            <a:gdLst/>
            <a:ahLst/>
            <a:cxnLst/>
            <a:rect l="l" t="t" r="r" b="b"/>
            <a:pathLst>
              <a:path w="828039" h="489585">
                <a:moveTo>
                  <a:pt x="827590" y="489323"/>
                </a:moveTo>
                <a:lnTo>
                  <a:pt x="0" y="0"/>
                </a:lnTo>
              </a:path>
            </a:pathLst>
          </a:custGeom>
          <a:ln w="10986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6" name="object 206"/>
          <p:cNvGrpSpPr/>
          <p:nvPr/>
        </p:nvGrpSpPr>
        <p:grpSpPr>
          <a:xfrm>
            <a:off x="6307490" y="4032145"/>
            <a:ext cx="3729990" cy="2312670"/>
            <a:chOff x="6307490" y="4032145"/>
            <a:chExt cx="3729990" cy="2312670"/>
          </a:xfrm>
        </p:grpSpPr>
        <p:pic>
          <p:nvPicPr>
            <p:cNvPr id="207" name="object 20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5730" y="4040385"/>
              <a:ext cx="3713457" cy="2296190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6311610" y="4036265"/>
              <a:ext cx="3721735" cy="2305050"/>
            </a:xfrm>
            <a:custGeom>
              <a:avLst/>
              <a:gdLst/>
              <a:ahLst/>
              <a:cxnLst/>
              <a:rect l="l" t="t" r="r" b="b"/>
              <a:pathLst>
                <a:path w="3721734" h="2305050">
                  <a:moveTo>
                    <a:pt x="0" y="0"/>
                  </a:moveTo>
                  <a:lnTo>
                    <a:pt x="3721697" y="0"/>
                  </a:lnTo>
                  <a:lnTo>
                    <a:pt x="3721697" y="2304431"/>
                  </a:lnTo>
                  <a:lnTo>
                    <a:pt x="0" y="2304431"/>
                  </a:lnTo>
                  <a:lnTo>
                    <a:pt x="0" y="0"/>
                  </a:lnTo>
                  <a:close/>
                </a:path>
              </a:pathLst>
            </a:custGeom>
            <a:ln w="8239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856818" y="4317796"/>
              <a:ext cx="1791335" cy="1527175"/>
            </a:xfrm>
            <a:custGeom>
              <a:avLst/>
              <a:gdLst/>
              <a:ahLst/>
              <a:cxnLst/>
              <a:rect l="l" t="t" r="r" b="b"/>
              <a:pathLst>
                <a:path w="1791334" h="1527175">
                  <a:moveTo>
                    <a:pt x="1790809" y="0"/>
                  </a:moveTo>
                  <a:lnTo>
                    <a:pt x="0" y="0"/>
                  </a:lnTo>
                  <a:lnTo>
                    <a:pt x="0" y="1527131"/>
                  </a:lnTo>
                  <a:lnTo>
                    <a:pt x="1790809" y="1527131"/>
                  </a:lnTo>
                  <a:lnTo>
                    <a:pt x="1790809" y="0"/>
                  </a:lnTo>
                  <a:close/>
                </a:path>
              </a:pathLst>
            </a:custGeom>
            <a:solidFill>
              <a:srgbClr val="FFFF00">
                <a:alpha val="121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856818" y="4317796"/>
              <a:ext cx="1791335" cy="1527175"/>
            </a:xfrm>
            <a:custGeom>
              <a:avLst/>
              <a:gdLst/>
              <a:ahLst/>
              <a:cxnLst/>
              <a:rect l="l" t="t" r="r" b="b"/>
              <a:pathLst>
                <a:path w="1791334" h="1527175">
                  <a:moveTo>
                    <a:pt x="0" y="0"/>
                  </a:moveTo>
                  <a:lnTo>
                    <a:pt x="1790809" y="0"/>
                  </a:lnTo>
                  <a:lnTo>
                    <a:pt x="1790809" y="1527131"/>
                  </a:lnTo>
                  <a:lnTo>
                    <a:pt x="0" y="1527131"/>
                  </a:lnTo>
                  <a:lnTo>
                    <a:pt x="0" y="0"/>
                  </a:lnTo>
                  <a:close/>
                </a:path>
              </a:pathLst>
            </a:custGeom>
            <a:ln w="5493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1" name="object 2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4936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5445" algn="l"/>
              </a:tabLst>
            </a:pPr>
            <a:r>
              <a:rPr dirty="0"/>
              <a:t>UFS:</a:t>
            </a:r>
            <a:r>
              <a:rPr spc="5" dirty="0"/>
              <a:t> </a:t>
            </a:r>
            <a:r>
              <a:rPr spc="-20" dirty="0"/>
              <a:t>Data</a:t>
            </a:r>
            <a:r>
              <a:rPr dirty="0"/>
              <a:t>	</a:t>
            </a:r>
            <a:r>
              <a:rPr spc="-10" dirty="0"/>
              <a:t>Storage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6567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Large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files: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1,2,3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level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indirect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pointers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66839" y="2517045"/>
            <a:ext cx="2600960" cy="3415029"/>
            <a:chOff x="3466839" y="2517045"/>
            <a:chExt cx="2600960" cy="3415029"/>
          </a:xfrm>
        </p:grpSpPr>
        <p:sp>
          <p:nvSpPr>
            <p:cNvPr id="6" name="object 6"/>
            <p:cNvSpPr/>
            <p:nvPr/>
          </p:nvSpPr>
          <p:spPr>
            <a:xfrm>
              <a:off x="3470014" y="3448631"/>
              <a:ext cx="311785" cy="413384"/>
            </a:xfrm>
            <a:custGeom>
              <a:avLst/>
              <a:gdLst/>
              <a:ahLst/>
              <a:cxnLst/>
              <a:rect l="l" t="t" r="r" b="b"/>
              <a:pathLst>
                <a:path w="311785" h="413385">
                  <a:moveTo>
                    <a:pt x="0" y="137764"/>
                  </a:moveTo>
                  <a:lnTo>
                    <a:pt x="311587" y="137764"/>
                  </a:lnTo>
                  <a:lnTo>
                    <a:pt x="311587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  <a:path w="311785" h="413385">
                  <a:moveTo>
                    <a:pt x="0" y="275528"/>
                  </a:moveTo>
                  <a:lnTo>
                    <a:pt x="311587" y="275528"/>
                  </a:lnTo>
                  <a:lnTo>
                    <a:pt x="311587" y="137764"/>
                  </a:lnTo>
                  <a:lnTo>
                    <a:pt x="0" y="137764"/>
                  </a:lnTo>
                  <a:lnTo>
                    <a:pt x="0" y="275528"/>
                  </a:lnTo>
                  <a:close/>
                </a:path>
                <a:path w="311785" h="413385">
                  <a:moveTo>
                    <a:pt x="0" y="413292"/>
                  </a:moveTo>
                  <a:lnTo>
                    <a:pt x="311587" y="413292"/>
                  </a:lnTo>
                  <a:lnTo>
                    <a:pt x="311587" y="275528"/>
                  </a:lnTo>
                  <a:lnTo>
                    <a:pt x="0" y="275528"/>
                  </a:lnTo>
                  <a:lnTo>
                    <a:pt x="0" y="41329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0014" y="3861923"/>
              <a:ext cx="311785" cy="137795"/>
            </a:xfrm>
            <a:custGeom>
              <a:avLst/>
              <a:gdLst/>
              <a:ahLst/>
              <a:cxnLst/>
              <a:rect l="l" t="t" r="r" b="b"/>
              <a:pathLst>
                <a:path w="311785" h="137795">
                  <a:moveTo>
                    <a:pt x="311587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311587" y="137764"/>
                  </a:lnTo>
                  <a:lnTo>
                    <a:pt x="31158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0014" y="3861923"/>
              <a:ext cx="311785" cy="2066925"/>
            </a:xfrm>
            <a:custGeom>
              <a:avLst/>
              <a:gdLst/>
              <a:ahLst/>
              <a:cxnLst/>
              <a:rect l="l" t="t" r="r" b="b"/>
              <a:pathLst>
                <a:path w="311785" h="2066925">
                  <a:moveTo>
                    <a:pt x="0" y="137764"/>
                  </a:moveTo>
                  <a:lnTo>
                    <a:pt x="311587" y="137764"/>
                  </a:lnTo>
                  <a:lnTo>
                    <a:pt x="311587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  <a:path w="311785" h="2066925">
                  <a:moveTo>
                    <a:pt x="0" y="275528"/>
                  </a:moveTo>
                  <a:lnTo>
                    <a:pt x="311587" y="275528"/>
                  </a:lnTo>
                  <a:lnTo>
                    <a:pt x="311587" y="137764"/>
                  </a:lnTo>
                  <a:lnTo>
                    <a:pt x="0" y="137764"/>
                  </a:lnTo>
                  <a:lnTo>
                    <a:pt x="0" y="275528"/>
                  </a:lnTo>
                  <a:close/>
                </a:path>
                <a:path w="311785" h="2066925">
                  <a:moveTo>
                    <a:pt x="0" y="413292"/>
                  </a:moveTo>
                  <a:lnTo>
                    <a:pt x="311587" y="413292"/>
                  </a:lnTo>
                  <a:lnTo>
                    <a:pt x="311587" y="275528"/>
                  </a:lnTo>
                  <a:lnTo>
                    <a:pt x="0" y="275528"/>
                  </a:lnTo>
                  <a:lnTo>
                    <a:pt x="0" y="413292"/>
                  </a:lnTo>
                  <a:close/>
                </a:path>
                <a:path w="311785" h="2066925">
                  <a:moveTo>
                    <a:pt x="0" y="551056"/>
                  </a:moveTo>
                  <a:lnTo>
                    <a:pt x="311587" y="551056"/>
                  </a:lnTo>
                  <a:lnTo>
                    <a:pt x="311587" y="413292"/>
                  </a:lnTo>
                  <a:lnTo>
                    <a:pt x="0" y="413292"/>
                  </a:lnTo>
                  <a:lnTo>
                    <a:pt x="0" y="551056"/>
                  </a:lnTo>
                  <a:close/>
                </a:path>
                <a:path w="311785" h="2066925">
                  <a:moveTo>
                    <a:pt x="0" y="688820"/>
                  </a:moveTo>
                  <a:lnTo>
                    <a:pt x="311587" y="688820"/>
                  </a:lnTo>
                  <a:lnTo>
                    <a:pt x="311587" y="551056"/>
                  </a:lnTo>
                  <a:lnTo>
                    <a:pt x="0" y="551056"/>
                  </a:lnTo>
                  <a:lnTo>
                    <a:pt x="0" y="688820"/>
                  </a:lnTo>
                  <a:close/>
                </a:path>
                <a:path w="311785" h="2066925">
                  <a:moveTo>
                    <a:pt x="0" y="826584"/>
                  </a:moveTo>
                  <a:lnTo>
                    <a:pt x="311587" y="826584"/>
                  </a:lnTo>
                  <a:lnTo>
                    <a:pt x="311587" y="688820"/>
                  </a:lnTo>
                  <a:lnTo>
                    <a:pt x="0" y="688820"/>
                  </a:lnTo>
                  <a:lnTo>
                    <a:pt x="0" y="826584"/>
                  </a:lnTo>
                  <a:close/>
                </a:path>
                <a:path w="311785" h="2066925">
                  <a:moveTo>
                    <a:pt x="0" y="964349"/>
                  </a:moveTo>
                  <a:lnTo>
                    <a:pt x="311587" y="964349"/>
                  </a:lnTo>
                  <a:lnTo>
                    <a:pt x="311587" y="826584"/>
                  </a:lnTo>
                  <a:lnTo>
                    <a:pt x="0" y="826584"/>
                  </a:lnTo>
                  <a:lnTo>
                    <a:pt x="0" y="964349"/>
                  </a:lnTo>
                  <a:close/>
                </a:path>
                <a:path w="311785" h="2066925">
                  <a:moveTo>
                    <a:pt x="0" y="1102113"/>
                  </a:moveTo>
                  <a:lnTo>
                    <a:pt x="311587" y="1102113"/>
                  </a:lnTo>
                  <a:lnTo>
                    <a:pt x="311587" y="964349"/>
                  </a:lnTo>
                  <a:lnTo>
                    <a:pt x="0" y="964349"/>
                  </a:lnTo>
                  <a:lnTo>
                    <a:pt x="0" y="1102113"/>
                  </a:lnTo>
                  <a:close/>
                </a:path>
                <a:path w="311785" h="2066925">
                  <a:moveTo>
                    <a:pt x="0" y="1239877"/>
                  </a:moveTo>
                  <a:lnTo>
                    <a:pt x="311587" y="1239877"/>
                  </a:lnTo>
                  <a:lnTo>
                    <a:pt x="311587" y="1102113"/>
                  </a:lnTo>
                  <a:lnTo>
                    <a:pt x="0" y="1102113"/>
                  </a:lnTo>
                  <a:lnTo>
                    <a:pt x="0" y="1239877"/>
                  </a:lnTo>
                  <a:close/>
                </a:path>
                <a:path w="311785" h="2066925">
                  <a:moveTo>
                    <a:pt x="0" y="1377641"/>
                  </a:moveTo>
                  <a:lnTo>
                    <a:pt x="311587" y="1377641"/>
                  </a:lnTo>
                  <a:lnTo>
                    <a:pt x="311587" y="1239877"/>
                  </a:lnTo>
                  <a:lnTo>
                    <a:pt x="0" y="1239877"/>
                  </a:lnTo>
                  <a:lnTo>
                    <a:pt x="0" y="1377641"/>
                  </a:lnTo>
                  <a:close/>
                </a:path>
                <a:path w="311785" h="2066925">
                  <a:moveTo>
                    <a:pt x="0" y="1515405"/>
                  </a:moveTo>
                  <a:lnTo>
                    <a:pt x="311587" y="1515405"/>
                  </a:lnTo>
                  <a:lnTo>
                    <a:pt x="311587" y="1377641"/>
                  </a:lnTo>
                  <a:lnTo>
                    <a:pt x="0" y="1377641"/>
                  </a:lnTo>
                  <a:lnTo>
                    <a:pt x="0" y="1515405"/>
                  </a:lnTo>
                  <a:close/>
                </a:path>
                <a:path w="311785" h="2066925">
                  <a:moveTo>
                    <a:pt x="0" y="1653169"/>
                  </a:moveTo>
                  <a:lnTo>
                    <a:pt x="311587" y="1653169"/>
                  </a:lnTo>
                  <a:lnTo>
                    <a:pt x="311587" y="1515405"/>
                  </a:lnTo>
                  <a:lnTo>
                    <a:pt x="0" y="1515405"/>
                  </a:lnTo>
                  <a:lnTo>
                    <a:pt x="0" y="1653169"/>
                  </a:lnTo>
                  <a:close/>
                </a:path>
                <a:path w="311785" h="2066925">
                  <a:moveTo>
                    <a:pt x="0" y="1790933"/>
                  </a:moveTo>
                  <a:lnTo>
                    <a:pt x="311587" y="1790933"/>
                  </a:lnTo>
                  <a:lnTo>
                    <a:pt x="311587" y="1653169"/>
                  </a:lnTo>
                  <a:lnTo>
                    <a:pt x="0" y="1653169"/>
                  </a:lnTo>
                  <a:lnTo>
                    <a:pt x="0" y="1790933"/>
                  </a:lnTo>
                  <a:close/>
                </a:path>
                <a:path w="311785" h="2066925">
                  <a:moveTo>
                    <a:pt x="0" y="1928698"/>
                  </a:moveTo>
                  <a:lnTo>
                    <a:pt x="311587" y="1928698"/>
                  </a:lnTo>
                  <a:lnTo>
                    <a:pt x="311587" y="1790933"/>
                  </a:lnTo>
                  <a:lnTo>
                    <a:pt x="0" y="1790933"/>
                  </a:lnTo>
                  <a:lnTo>
                    <a:pt x="0" y="1928698"/>
                  </a:lnTo>
                  <a:close/>
                </a:path>
                <a:path w="311785" h="2066925">
                  <a:moveTo>
                    <a:pt x="0" y="2066462"/>
                  </a:moveTo>
                  <a:lnTo>
                    <a:pt x="311587" y="2066462"/>
                  </a:lnTo>
                  <a:lnTo>
                    <a:pt x="311587" y="1928698"/>
                  </a:lnTo>
                  <a:lnTo>
                    <a:pt x="0" y="1928698"/>
                  </a:lnTo>
                  <a:lnTo>
                    <a:pt x="0" y="206646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3426" y="2520220"/>
              <a:ext cx="641350" cy="755015"/>
            </a:xfrm>
            <a:custGeom>
              <a:avLst/>
              <a:gdLst/>
              <a:ahLst/>
              <a:cxnLst/>
              <a:rect l="l" t="t" r="r" b="b"/>
              <a:pathLst>
                <a:path w="641350" h="755014">
                  <a:moveTo>
                    <a:pt x="641150" y="0"/>
                  </a:moveTo>
                  <a:lnTo>
                    <a:pt x="0" y="0"/>
                  </a:lnTo>
                  <a:lnTo>
                    <a:pt x="0" y="754707"/>
                  </a:lnTo>
                  <a:lnTo>
                    <a:pt x="641150" y="754707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3426" y="2520220"/>
              <a:ext cx="641350" cy="755015"/>
            </a:xfrm>
            <a:custGeom>
              <a:avLst/>
              <a:gdLst/>
              <a:ahLst/>
              <a:cxnLst/>
              <a:rect l="l" t="t" r="r" b="b"/>
              <a:pathLst>
                <a:path w="641350" h="755014">
                  <a:moveTo>
                    <a:pt x="0" y="754707"/>
                  </a:moveTo>
                  <a:lnTo>
                    <a:pt x="641150" y="754707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754707"/>
                  </a:lnTo>
                  <a:close/>
                </a:path>
              </a:pathLst>
            </a:custGeom>
            <a:ln w="5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3426" y="3274928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3426" y="3274928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23426" y="3412692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3426" y="3412692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23426" y="3550456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23426" y="3550456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3426" y="3688220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23426" y="3688220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23426" y="3825985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23426" y="3825985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23426" y="3963749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23426" y="3963749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3426" y="4101513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23426" y="4101513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23426" y="4239277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23426" y="4239277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23426" y="4377041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23426" y="4377041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23426" y="4514805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23426" y="4514805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23426" y="4652569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23426" y="4652569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23426" y="4790334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3426" y="4790334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23426" y="4928098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23426" y="4928098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23426" y="5065862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23426" y="5065862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23426" y="5203626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641150" y="0"/>
                  </a:moveTo>
                  <a:lnTo>
                    <a:pt x="0" y="0"/>
                  </a:lnTo>
                  <a:lnTo>
                    <a:pt x="0" y="137764"/>
                  </a:lnTo>
                  <a:lnTo>
                    <a:pt x="641150" y="137764"/>
                  </a:lnTo>
                  <a:lnTo>
                    <a:pt x="64115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23426" y="5203626"/>
              <a:ext cx="641350" cy="137795"/>
            </a:xfrm>
            <a:custGeom>
              <a:avLst/>
              <a:gdLst/>
              <a:ahLst/>
              <a:cxnLst/>
              <a:rect l="l" t="t" r="r" b="b"/>
              <a:pathLst>
                <a:path w="641350" h="137795">
                  <a:moveTo>
                    <a:pt x="0" y="137764"/>
                  </a:moveTo>
                  <a:lnTo>
                    <a:pt x="641150" y="137764"/>
                  </a:lnTo>
                  <a:lnTo>
                    <a:pt x="641150" y="0"/>
                  </a:lnTo>
                  <a:lnTo>
                    <a:pt x="0" y="0"/>
                  </a:lnTo>
                  <a:lnTo>
                    <a:pt x="0" y="137764"/>
                  </a:lnTo>
                  <a:close/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211142" y="2844743"/>
            <a:ext cx="9525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5" dirty="0">
                <a:latin typeface="Myriad Pro"/>
                <a:cs typeface="Myriad Pro"/>
              </a:rPr>
              <a:t>a</a:t>
            </a:r>
            <a:endParaRPr sz="1100">
              <a:latin typeface="Myriad Pro"/>
              <a:cs typeface="Myriad Pr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69281" y="1772867"/>
            <a:ext cx="1955164" cy="1264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sz="1700" dirty="0">
                <a:latin typeface="Myriad Pro"/>
                <a:cs typeface="Myriad Pro"/>
              </a:rPr>
              <a:t>Inode</a:t>
            </a:r>
            <a:r>
              <a:rPr sz="1700" spc="-35" dirty="0">
                <a:latin typeface="Myriad Pro"/>
                <a:cs typeface="Myriad Pro"/>
              </a:rPr>
              <a:t> </a:t>
            </a:r>
            <a:r>
              <a:rPr sz="1700" spc="-10" dirty="0">
                <a:latin typeface="Myriad Pro"/>
                <a:cs typeface="Myriad Pro"/>
              </a:rPr>
              <a:t>Array</a:t>
            </a:r>
            <a:endParaRPr sz="1700">
              <a:latin typeface="Myriad Pro"/>
              <a:cs typeface="Myriad Pro"/>
            </a:endParaRPr>
          </a:p>
          <a:p>
            <a:pPr>
              <a:lnSpc>
                <a:spcPct val="100000"/>
              </a:lnSpc>
            </a:pPr>
            <a:endParaRPr sz="2000">
              <a:latin typeface="Myriad Pro"/>
              <a:cs typeface="Myriad Pr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Myriad Pro"/>
              <a:cs typeface="Myriad Pro"/>
            </a:endParaRPr>
          </a:p>
          <a:p>
            <a:pPr marL="1451610" indent="182880">
              <a:lnSpc>
                <a:spcPct val="102899"/>
              </a:lnSpc>
            </a:pPr>
            <a:r>
              <a:rPr sz="1100" spc="-20" dirty="0">
                <a:latin typeface="Myriad Pro"/>
                <a:cs typeface="Myriad Pro"/>
              </a:rPr>
              <a:t>File </a:t>
            </a:r>
            <a:r>
              <a:rPr sz="1100" spc="-10" dirty="0">
                <a:latin typeface="Myriad Pro"/>
                <a:cs typeface="Myriad Pro"/>
              </a:rPr>
              <a:t>Metadat</a:t>
            </a:r>
            <a:endParaRPr sz="1100">
              <a:latin typeface="Myriad Pro"/>
              <a:cs typeface="Myriad Pr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20608" y="3876177"/>
            <a:ext cx="513080" cy="370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2865">
              <a:lnSpc>
                <a:spcPct val="102899"/>
              </a:lnSpc>
              <a:spcBef>
                <a:spcPts val="90"/>
              </a:spcBef>
            </a:pPr>
            <a:r>
              <a:rPr sz="1100" spc="-10" dirty="0">
                <a:latin typeface="Myriad Pro"/>
                <a:cs typeface="Myriad Pro"/>
              </a:rPr>
              <a:t>Direct Pointers</a:t>
            </a:r>
            <a:endParaRPr sz="1100">
              <a:latin typeface="Myriad Pro"/>
              <a:cs typeface="Myriad Pr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68131" y="4897404"/>
            <a:ext cx="999490" cy="4857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26670" algn="just">
              <a:lnSpc>
                <a:spcPct val="85800"/>
              </a:lnSpc>
              <a:spcBef>
                <a:spcPts val="320"/>
              </a:spcBef>
            </a:pPr>
            <a:r>
              <a:rPr sz="1100" dirty="0">
                <a:latin typeface="Myriad Pro"/>
                <a:cs typeface="Myriad Pro"/>
              </a:rPr>
              <a:t>Indirect</a:t>
            </a:r>
            <a:r>
              <a:rPr sz="1100" spc="80" dirty="0">
                <a:latin typeface="Myriad Pro"/>
                <a:cs typeface="Myriad Pro"/>
              </a:rPr>
              <a:t> </a:t>
            </a:r>
            <a:r>
              <a:rPr sz="1100" spc="-10" dirty="0">
                <a:latin typeface="Myriad Pro"/>
                <a:cs typeface="Myriad Pro"/>
              </a:rPr>
              <a:t>Pointer </a:t>
            </a:r>
            <a:r>
              <a:rPr sz="1100" dirty="0">
                <a:latin typeface="Myriad Pro"/>
                <a:cs typeface="Myriad Pro"/>
              </a:rPr>
              <a:t>Dbl.</a:t>
            </a:r>
            <a:r>
              <a:rPr sz="1100" spc="50" dirty="0">
                <a:latin typeface="Myriad Pro"/>
                <a:cs typeface="Myriad Pro"/>
              </a:rPr>
              <a:t> </a:t>
            </a:r>
            <a:r>
              <a:rPr sz="1100" dirty="0">
                <a:latin typeface="Myriad Pro"/>
                <a:cs typeface="Myriad Pro"/>
              </a:rPr>
              <a:t>Indirect</a:t>
            </a:r>
            <a:r>
              <a:rPr sz="1100" spc="55" dirty="0">
                <a:latin typeface="Myriad Pro"/>
                <a:cs typeface="Myriad Pro"/>
              </a:rPr>
              <a:t> </a:t>
            </a:r>
            <a:r>
              <a:rPr sz="1100" spc="-20" dirty="0">
                <a:latin typeface="Myriad Pro"/>
                <a:cs typeface="Myriad Pro"/>
              </a:rPr>
              <a:t>Ptr. </a:t>
            </a:r>
            <a:r>
              <a:rPr sz="1100" dirty="0">
                <a:latin typeface="Myriad Pro"/>
                <a:cs typeface="Myriad Pro"/>
              </a:rPr>
              <a:t>Tripl.</a:t>
            </a:r>
            <a:r>
              <a:rPr sz="1100" spc="25" dirty="0">
                <a:latin typeface="Myriad Pro"/>
                <a:cs typeface="Myriad Pro"/>
              </a:rPr>
              <a:t> </a:t>
            </a:r>
            <a:r>
              <a:rPr sz="1100" dirty="0">
                <a:latin typeface="Myriad Pro"/>
                <a:cs typeface="Myriad Pro"/>
              </a:rPr>
              <a:t>Indrect</a:t>
            </a:r>
            <a:r>
              <a:rPr sz="1100" spc="30" dirty="0">
                <a:latin typeface="Myriad Pro"/>
                <a:cs typeface="Myriad Pro"/>
              </a:rPr>
              <a:t> </a:t>
            </a:r>
            <a:r>
              <a:rPr sz="1100" spc="-20" dirty="0">
                <a:latin typeface="Myriad Pro"/>
                <a:cs typeface="Myriad Pro"/>
              </a:rPr>
              <a:t>Ptr.</a:t>
            </a:r>
            <a:endParaRPr sz="1100">
              <a:latin typeface="Myriad Pro"/>
              <a:cs typeface="Myriad Pr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70506" y="2267334"/>
            <a:ext cx="54737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Myriad Pro"/>
                <a:cs typeface="Myriad Pro"/>
              </a:rPr>
              <a:t>Inode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778427" y="2517045"/>
            <a:ext cx="5507355" cy="3522345"/>
            <a:chOff x="3778427" y="2517045"/>
            <a:chExt cx="5507355" cy="3522345"/>
          </a:xfrm>
        </p:grpSpPr>
        <p:sp>
          <p:nvSpPr>
            <p:cNvPr id="47" name="object 47"/>
            <p:cNvSpPr/>
            <p:nvPr/>
          </p:nvSpPr>
          <p:spPr>
            <a:xfrm>
              <a:off x="3781602" y="3850549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29">
                  <a:moveTo>
                    <a:pt x="0" y="11374"/>
                  </a:moveTo>
                  <a:lnTo>
                    <a:pt x="13919" y="0"/>
                  </a:lnTo>
                </a:path>
              </a:pathLst>
            </a:custGeom>
            <a:ln w="599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23836" y="2543165"/>
              <a:ext cx="1571625" cy="1284605"/>
            </a:xfrm>
            <a:custGeom>
              <a:avLst/>
              <a:gdLst/>
              <a:ahLst/>
              <a:cxnLst/>
              <a:rect l="l" t="t" r="r" b="b"/>
              <a:pathLst>
                <a:path w="1571625" h="1284604">
                  <a:moveTo>
                    <a:pt x="0" y="1284243"/>
                  </a:moveTo>
                  <a:lnTo>
                    <a:pt x="1571514" y="0"/>
                  </a:lnTo>
                </a:path>
              </a:pathLst>
            </a:custGeom>
            <a:ln w="599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09509" y="2520220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30">
                  <a:moveTo>
                    <a:pt x="0" y="11374"/>
                  </a:moveTo>
                  <a:lnTo>
                    <a:pt x="13919" y="0"/>
                  </a:lnTo>
                </a:path>
              </a:pathLst>
            </a:custGeom>
            <a:ln w="599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81602" y="3999687"/>
              <a:ext cx="1642110" cy="1341755"/>
            </a:xfrm>
            <a:custGeom>
              <a:avLst/>
              <a:gdLst/>
              <a:ahLst/>
              <a:cxnLst/>
              <a:rect l="l" t="t" r="r" b="b"/>
              <a:pathLst>
                <a:path w="1642110" h="1341754">
                  <a:moveTo>
                    <a:pt x="0" y="0"/>
                  </a:moveTo>
                  <a:lnTo>
                    <a:pt x="1641824" y="1341702"/>
                  </a:lnTo>
                </a:path>
              </a:pathLst>
            </a:custGeom>
            <a:ln w="599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78029" y="515570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478029" y="515570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61583" y="5272509"/>
              <a:ext cx="414020" cy="0"/>
            </a:xfrm>
            <a:custGeom>
              <a:avLst/>
              <a:gdLst/>
              <a:ahLst/>
              <a:cxnLst/>
              <a:rect l="l" t="t" r="r" b="b"/>
              <a:pathLst>
                <a:path w="414020">
                  <a:moveTo>
                    <a:pt x="41344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61581" y="5275503"/>
              <a:ext cx="383540" cy="0"/>
            </a:xfrm>
            <a:custGeom>
              <a:avLst/>
              <a:gdLst/>
              <a:ahLst/>
              <a:cxnLst/>
              <a:rect l="l" t="t" r="r" b="b"/>
              <a:pathLst>
                <a:path w="383539">
                  <a:moveTo>
                    <a:pt x="0" y="0"/>
                  </a:moveTo>
                  <a:lnTo>
                    <a:pt x="383491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425429" y="5250328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80"/>
                  </a:lnTo>
                  <a:lnTo>
                    <a:pt x="0" y="44361"/>
                  </a:lnTo>
                  <a:lnTo>
                    <a:pt x="52598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64853" y="511977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64853" y="511977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648805" y="5194640"/>
              <a:ext cx="713105" cy="0"/>
            </a:xfrm>
            <a:custGeom>
              <a:avLst/>
              <a:gdLst/>
              <a:ahLst/>
              <a:cxnLst/>
              <a:rect l="l" t="t" r="r" b="b"/>
              <a:pathLst>
                <a:path w="713104">
                  <a:moveTo>
                    <a:pt x="713055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648803" y="5197636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0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12253" y="5172462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80"/>
                  </a:lnTo>
                  <a:lnTo>
                    <a:pt x="0" y="44359"/>
                  </a:lnTo>
                  <a:lnTo>
                    <a:pt x="52599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64853" y="561691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64853" y="561691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651799" y="5308447"/>
              <a:ext cx="681355" cy="328930"/>
            </a:xfrm>
            <a:custGeom>
              <a:avLst/>
              <a:gdLst/>
              <a:ahLst/>
              <a:cxnLst/>
              <a:rect l="l" t="t" r="r" b="b"/>
              <a:pathLst>
                <a:path w="681354" h="328929">
                  <a:moveTo>
                    <a:pt x="0" y="0"/>
                  </a:moveTo>
                  <a:lnTo>
                    <a:pt x="680847" y="328849"/>
                  </a:lnTo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07843" y="5610010"/>
              <a:ext cx="57150" cy="43180"/>
            </a:xfrm>
            <a:custGeom>
              <a:avLst/>
              <a:gdLst/>
              <a:ahLst/>
              <a:cxnLst/>
              <a:rect l="l" t="t" r="r" b="b"/>
              <a:pathLst>
                <a:path w="57150" h="43179">
                  <a:moveTo>
                    <a:pt x="19306" y="0"/>
                  </a:moveTo>
                  <a:lnTo>
                    <a:pt x="18138" y="24072"/>
                  </a:lnTo>
                  <a:lnTo>
                    <a:pt x="0" y="39945"/>
                  </a:lnTo>
                  <a:lnTo>
                    <a:pt x="57014" y="42844"/>
                  </a:lnTo>
                  <a:lnTo>
                    <a:pt x="19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81638" y="511977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281638" y="511977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35627" y="5194640"/>
              <a:ext cx="713105" cy="0"/>
            </a:xfrm>
            <a:custGeom>
              <a:avLst/>
              <a:gdLst/>
              <a:ahLst/>
              <a:cxnLst/>
              <a:rect l="l" t="t" r="r" b="b"/>
              <a:pathLst>
                <a:path w="713104">
                  <a:moveTo>
                    <a:pt x="71305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35627" y="5197636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0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199080" y="5172462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4" y="22180"/>
                  </a:lnTo>
                  <a:lnTo>
                    <a:pt x="0" y="44359"/>
                  </a:lnTo>
                  <a:lnTo>
                    <a:pt x="52597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81638" y="5359359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281638" y="5359359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538624" y="5242560"/>
              <a:ext cx="708660" cy="160020"/>
            </a:xfrm>
            <a:custGeom>
              <a:avLst/>
              <a:gdLst/>
              <a:ahLst/>
              <a:cxnLst/>
              <a:rect l="l" t="t" r="r" b="b"/>
              <a:pathLst>
                <a:path w="708659" h="160020">
                  <a:moveTo>
                    <a:pt x="0" y="0"/>
                  </a:moveTo>
                  <a:lnTo>
                    <a:pt x="708123" y="159842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225447" y="5377051"/>
              <a:ext cx="56515" cy="43815"/>
            </a:xfrm>
            <a:custGeom>
              <a:avLst/>
              <a:gdLst/>
              <a:ahLst/>
              <a:cxnLst/>
              <a:rect l="l" t="t" r="r" b="b"/>
              <a:pathLst>
                <a:path w="56515" h="43814">
                  <a:moveTo>
                    <a:pt x="9773" y="0"/>
                  </a:moveTo>
                  <a:lnTo>
                    <a:pt x="14081" y="23713"/>
                  </a:lnTo>
                  <a:lnTo>
                    <a:pt x="0" y="43276"/>
                  </a:lnTo>
                  <a:lnTo>
                    <a:pt x="56193" y="33219"/>
                  </a:lnTo>
                  <a:lnTo>
                    <a:pt x="9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108542" y="510779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08542" y="510779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08542" y="5359359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08542" y="5359359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281638" y="574869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81638" y="574869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108544" y="586249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108542" y="586249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52412" y="5913413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64115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52413" y="5916406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90">
                  <a:moveTo>
                    <a:pt x="0" y="0"/>
                  </a:moveTo>
                  <a:lnTo>
                    <a:pt x="605198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38230" y="5891232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80"/>
                  </a:lnTo>
                  <a:lnTo>
                    <a:pt x="0" y="44360"/>
                  </a:lnTo>
                  <a:lnTo>
                    <a:pt x="52598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108542" y="269392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08542" y="2693923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08542" y="2897574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08542" y="2897574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108542" y="332284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108542" y="332284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108542" y="3598374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108542" y="3598374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364853" y="4466887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364853" y="4466887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281638" y="379004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81638" y="3790046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81638" y="446089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281638" y="446089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281638" y="488018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281638" y="488018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08542" y="444292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08542" y="4442928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108542" y="488018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08542" y="4880180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08542" y="404760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173769" y="0"/>
                  </a:moveTo>
                  <a:lnTo>
                    <a:pt x="0" y="0"/>
                  </a:lnTo>
                  <a:lnTo>
                    <a:pt x="0" y="173702"/>
                  </a:lnTo>
                  <a:lnTo>
                    <a:pt x="173769" y="173702"/>
                  </a:lnTo>
                  <a:lnTo>
                    <a:pt x="17376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08542" y="4047605"/>
              <a:ext cx="173990" cy="173990"/>
            </a:xfrm>
            <a:custGeom>
              <a:avLst/>
              <a:gdLst/>
              <a:ahLst/>
              <a:cxnLst/>
              <a:rect l="l" t="t" r="r" b="b"/>
              <a:pathLst>
                <a:path w="173990" h="173989">
                  <a:moveTo>
                    <a:pt x="0" y="173702"/>
                  </a:moveTo>
                  <a:lnTo>
                    <a:pt x="173769" y="173702"/>
                  </a:lnTo>
                  <a:lnTo>
                    <a:pt x="173769" y="0"/>
                  </a:lnTo>
                  <a:lnTo>
                    <a:pt x="0" y="0"/>
                  </a:lnTo>
                  <a:lnTo>
                    <a:pt x="0" y="173702"/>
                  </a:lnTo>
                  <a:close/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8895740" y="2008569"/>
            <a:ext cx="59499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660">
              <a:lnSpc>
                <a:spcPct val="100000"/>
              </a:lnSpc>
              <a:spcBef>
                <a:spcPts val="95"/>
              </a:spcBef>
            </a:pPr>
            <a:r>
              <a:rPr sz="1700" spc="-20" dirty="0">
                <a:latin typeface="Myriad Pro"/>
                <a:cs typeface="Myriad Pro"/>
              </a:rPr>
              <a:t>Data </a:t>
            </a:r>
            <a:r>
              <a:rPr sz="1700" spc="-10" dirty="0">
                <a:latin typeface="Myriad Pro"/>
                <a:cs typeface="Myriad Pro"/>
              </a:rPr>
              <a:t>Blocks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009371" y="2008569"/>
            <a:ext cx="71882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295" marR="5080" indent="-6223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Myriad Pro"/>
                <a:cs typeface="Myriad Pro"/>
              </a:rPr>
              <a:t>Indirect Blocks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134552" y="1749817"/>
            <a:ext cx="718820" cy="802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604" algn="just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Myriad Pro"/>
                <a:cs typeface="Myriad Pro"/>
              </a:rPr>
              <a:t>Double Indirect Blocks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259711" y="1749817"/>
            <a:ext cx="718820" cy="802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latin typeface="Myriad Pro"/>
                <a:cs typeface="Myriad Pro"/>
              </a:rPr>
              <a:t>Triple Indirect Blocks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737011" y="5501320"/>
            <a:ext cx="698500" cy="21336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984318" y="5642066"/>
            <a:ext cx="285115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809590" y="5400991"/>
            <a:ext cx="285115" cy="42735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80670" algn="l"/>
              </a:tabLst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r>
              <a:rPr sz="1700" dirty="0">
                <a:solidFill>
                  <a:srgbClr val="CCCCCC"/>
                </a:solidFill>
                <a:latin typeface="Myriad Pro"/>
                <a:cs typeface="Myriad Pro"/>
              </a:rPr>
              <a:t>	</a:t>
            </a: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023909" y="5396463"/>
            <a:ext cx="501015" cy="16383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7145">
              <a:lnSpc>
                <a:spcPts val="187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  <a:p>
            <a:pPr marL="12700">
              <a:lnSpc>
                <a:spcPts val="1870"/>
              </a:lnSpc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061402" y="2747942"/>
            <a:ext cx="3056255" cy="3110230"/>
            <a:chOff x="6061402" y="2747942"/>
            <a:chExt cx="3056255" cy="3110230"/>
          </a:xfrm>
        </p:grpSpPr>
        <p:sp>
          <p:nvSpPr>
            <p:cNvPr id="116" name="object 116"/>
            <p:cNvSpPr/>
            <p:nvPr/>
          </p:nvSpPr>
          <p:spPr>
            <a:xfrm>
              <a:off x="8452412" y="5200628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64115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452413" y="5203626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90">
                  <a:moveTo>
                    <a:pt x="0" y="0"/>
                  </a:moveTo>
                  <a:lnTo>
                    <a:pt x="605198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038230" y="5178452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79"/>
                  </a:lnTo>
                  <a:lnTo>
                    <a:pt x="0" y="44359"/>
                  </a:lnTo>
                  <a:lnTo>
                    <a:pt x="52598" y="22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55409" y="5248549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0" y="0"/>
                  </a:moveTo>
                  <a:lnTo>
                    <a:pt x="662122" y="16771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55409" y="5248549"/>
              <a:ext cx="628015" cy="159385"/>
            </a:xfrm>
            <a:custGeom>
              <a:avLst/>
              <a:gdLst/>
              <a:ahLst/>
              <a:cxnLst/>
              <a:rect l="l" t="t" r="r" b="b"/>
              <a:pathLst>
                <a:path w="628015" h="159385">
                  <a:moveTo>
                    <a:pt x="0" y="0"/>
                  </a:moveTo>
                  <a:lnTo>
                    <a:pt x="627446" y="158925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61094" y="5381843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5" h="43179">
                  <a:moveTo>
                    <a:pt x="10899" y="0"/>
                  </a:moveTo>
                  <a:lnTo>
                    <a:pt x="14589" y="23820"/>
                  </a:lnTo>
                  <a:lnTo>
                    <a:pt x="0" y="43006"/>
                  </a:lnTo>
                  <a:lnTo>
                    <a:pt x="56438" y="34416"/>
                  </a:lnTo>
                  <a:lnTo>
                    <a:pt x="108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35627" y="5751689"/>
              <a:ext cx="713105" cy="0"/>
            </a:xfrm>
            <a:custGeom>
              <a:avLst/>
              <a:gdLst/>
              <a:ahLst/>
              <a:cxnLst/>
              <a:rect l="l" t="t" r="r" b="b"/>
              <a:pathLst>
                <a:path w="713104">
                  <a:moveTo>
                    <a:pt x="71305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35627" y="5754683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0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99080" y="5729508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4" y="22180"/>
                  </a:lnTo>
                  <a:lnTo>
                    <a:pt x="0" y="44360"/>
                  </a:lnTo>
                  <a:lnTo>
                    <a:pt x="52597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455409" y="5434232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0" y="0"/>
                  </a:moveTo>
                  <a:lnTo>
                    <a:pt x="662122" y="16771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455409" y="5434232"/>
              <a:ext cx="628015" cy="159385"/>
            </a:xfrm>
            <a:custGeom>
              <a:avLst/>
              <a:gdLst/>
              <a:ahLst/>
              <a:cxnLst/>
              <a:rect l="l" t="t" r="r" b="b"/>
              <a:pathLst>
                <a:path w="628015" h="159385">
                  <a:moveTo>
                    <a:pt x="0" y="0"/>
                  </a:moveTo>
                  <a:lnTo>
                    <a:pt x="627446" y="158925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61094" y="5567525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5" h="43179">
                  <a:moveTo>
                    <a:pt x="10899" y="0"/>
                  </a:moveTo>
                  <a:lnTo>
                    <a:pt x="14589" y="23821"/>
                  </a:lnTo>
                  <a:lnTo>
                    <a:pt x="0" y="43006"/>
                  </a:lnTo>
                  <a:lnTo>
                    <a:pt x="56438" y="34417"/>
                  </a:lnTo>
                  <a:lnTo>
                    <a:pt x="10899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55409" y="5500118"/>
              <a:ext cx="662305" cy="168275"/>
            </a:xfrm>
            <a:custGeom>
              <a:avLst/>
              <a:gdLst/>
              <a:ahLst/>
              <a:cxnLst/>
              <a:rect l="l" t="t" r="r" b="b"/>
              <a:pathLst>
                <a:path w="662304" h="168275">
                  <a:moveTo>
                    <a:pt x="0" y="0"/>
                  </a:moveTo>
                  <a:lnTo>
                    <a:pt x="662122" y="167713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55409" y="5500118"/>
              <a:ext cx="628015" cy="159385"/>
            </a:xfrm>
            <a:custGeom>
              <a:avLst/>
              <a:gdLst/>
              <a:ahLst/>
              <a:cxnLst/>
              <a:rect l="l" t="t" r="r" b="b"/>
              <a:pathLst>
                <a:path w="628015" h="159385">
                  <a:moveTo>
                    <a:pt x="0" y="0"/>
                  </a:moveTo>
                  <a:lnTo>
                    <a:pt x="627446" y="158925"/>
                  </a:lnTo>
                </a:path>
              </a:pathLst>
            </a:custGeom>
            <a:ln w="59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061094" y="5633412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5" h="43179">
                  <a:moveTo>
                    <a:pt x="10899" y="0"/>
                  </a:moveTo>
                  <a:lnTo>
                    <a:pt x="14589" y="23821"/>
                  </a:lnTo>
                  <a:lnTo>
                    <a:pt x="0" y="43006"/>
                  </a:lnTo>
                  <a:lnTo>
                    <a:pt x="56438" y="34417"/>
                  </a:lnTo>
                  <a:lnTo>
                    <a:pt x="10899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35627" y="5697782"/>
              <a:ext cx="713105" cy="0"/>
            </a:xfrm>
            <a:custGeom>
              <a:avLst/>
              <a:gdLst/>
              <a:ahLst/>
              <a:cxnLst/>
              <a:rect l="l" t="t" r="r" b="b"/>
              <a:pathLst>
                <a:path w="713104">
                  <a:moveTo>
                    <a:pt x="71305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35627" y="5700775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094" y="0"/>
                  </a:lnTo>
                </a:path>
              </a:pathLst>
            </a:custGeom>
            <a:ln w="59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199080" y="5675601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4" y="22180"/>
                  </a:lnTo>
                  <a:lnTo>
                    <a:pt x="0" y="44360"/>
                  </a:lnTo>
                  <a:lnTo>
                    <a:pt x="52597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452412" y="5835543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64115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452413" y="5838539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90">
                  <a:moveTo>
                    <a:pt x="0" y="0"/>
                  </a:moveTo>
                  <a:lnTo>
                    <a:pt x="605198" y="0"/>
                  </a:lnTo>
                </a:path>
              </a:pathLst>
            </a:custGeom>
            <a:ln w="59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038230" y="5813365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79"/>
                  </a:lnTo>
                  <a:lnTo>
                    <a:pt x="0" y="44360"/>
                  </a:lnTo>
                  <a:lnTo>
                    <a:pt x="52598" y="22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51798" y="5248549"/>
              <a:ext cx="713105" cy="128905"/>
            </a:xfrm>
            <a:custGeom>
              <a:avLst/>
              <a:gdLst/>
              <a:ahLst/>
              <a:cxnLst/>
              <a:rect l="l" t="t" r="r" b="b"/>
              <a:pathLst>
                <a:path w="713104" h="128904">
                  <a:moveTo>
                    <a:pt x="0" y="0"/>
                  </a:moveTo>
                  <a:lnTo>
                    <a:pt x="713055" y="12877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651798" y="5248549"/>
              <a:ext cx="678180" cy="122555"/>
            </a:xfrm>
            <a:custGeom>
              <a:avLst/>
              <a:gdLst/>
              <a:ahLst/>
              <a:cxnLst/>
              <a:rect l="l" t="t" r="r" b="b"/>
              <a:pathLst>
                <a:path w="678179" h="122554">
                  <a:moveTo>
                    <a:pt x="0" y="0"/>
                  </a:moveTo>
                  <a:lnTo>
                    <a:pt x="677851" y="122418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309146" y="5346152"/>
              <a:ext cx="55880" cy="43815"/>
            </a:xfrm>
            <a:custGeom>
              <a:avLst/>
              <a:gdLst/>
              <a:ahLst/>
              <a:cxnLst/>
              <a:rect l="l" t="t" r="r" b="b"/>
              <a:pathLst>
                <a:path w="55879" h="43814">
                  <a:moveTo>
                    <a:pt x="7885" y="0"/>
                  </a:moveTo>
                  <a:lnTo>
                    <a:pt x="13224" y="23503"/>
                  </a:lnTo>
                  <a:lnTo>
                    <a:pt x="0" y="43652"/>
                  </a:lnTo>
                  <a:lnTo>
                    <a:pt x="55707" y="31175"/>
                  </a:lnTo>
                  <a:lnTo>
                    <a:pt x="788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58526" y="5288828"/>
              <a:ext cx="693420" cy="295275"/>
            </a:xfrm>
            <a:custGeom>
              <a:avLst/>
              <a:gdLst/>
              <a:ahLst/>
              <a:cxnLst/>
              <a:rect l="l" t="t" r="r" b="b"/>
              <a:pathLst>
                <a:path w="693420" h="295275">
                  <a:moveTo>
                    <a:pt x="0" y="0"/>
                  </a:moveTo>
                  <a:lnTo>
                    <a:pt x="693154" y="29514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58526" y="5288828"/>
              <a:ext cx="660400" cy="281305"/>
            </a:xfrm>
            <a:custGeom>
              <a:avLst/>
              <a:gdLst/>
              <a:ahLst/>
              <a:cxnLst/>
              <a:rect l="l" t="t" r="r" b="b"/>
              <a:pathLst>
                <a:path w="660400" h="281304">
                  <a:moveTo>
                    <a:pt x="0" y="0"/>
                  </a:moveTo>
                  <a:lnTo>
                    <a:pt x="660247" y="281134"/>
                  </a:lnTo>
                </a:path>
              </a:pathLst>
            </a:custGeom>
            <a:ln w="599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94591" y="5542968"/>
              <a:ext cx="57150" cy="41275"/>
            </a:xfrm>
            <a:custGeom>
              <a:avLst/>
              <a:gdLst/>
              <a:ahLst/>
              <a:cxnLst/>
              <a:rect l="l" t="t" r="r" b="b"/>
              <a:pathLst>
                <a:path w="57150" h="41275">
                  <a:moveTo>
                    <a:pt x="17388" y="0"/>
                  </a:moveTo>
                  <a:lnTo>
                    <a:pt x="17364" y="24096"/>
                  </a:lnTo>
                  <a:lnTo>
                    <a:pt x="0" y="40807"/>
                  </a:lnTo>
                  <a:lnTo>
                    <a:pt x="57086" y="41005"/>
                  </a:lnTo>
                  <a:lnTo>
                    <a:pt x="173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064577" y="2766549"/>
              <a:ext cx="3009265" cy="577850"/>
            </a:xfrm>
            <a:custGeom>
              <a:avLst/>
              <a:gdLst/>
              <a:ahLst/>
              <a:cxnLst/>
              <a:rect l="l" t="t" r="r" b="b"/>
              <a:pathLst>
                <a:path w="3009265" h="577850">
                  <a:moveTo>
                    <a:pt x="0" y="577261"/>
                  </a:moveTo>
                  <a:lnTo>
                    <a:pt x="3008841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052704" y="2747942"/>
              <a:ext cx="55880" cy="43815"/>
            </a:xfrm>
            <a:custGeom>
              <a:avLst/>
              <a:gdLst/>
              <a:ahLst/>
              <a:cxnLst/>
              <a:rect l="l" t="t" r="r" b="b"/>
              <a:pathLst>
                <a:path w="55879" h="43814">
                  <a:moveTo>
                    <a:pt x="0" y="0"/>
                  </a:moveTo>
                  <a:lnTo>
                    <a:pt x="13440" y="19998"/>
                  </a:lnTo>
                  <a:lnTo>
                    <a:pt x="8365" y="43562"/>
                  </a:lnTo>
                  <a:lnTo>
                    <a:pt x="55839" y="11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064577" y="2942497"/>
              <a:ext cx="3044190" cy="521334"/>
            </a:xfrm>
            <a:custGeom>
              <a:avLst/>
              <a:gdLst/>
              <a:ahLst/>
              <a:cxnLst/>
              <a:rect l="l" t="t" r="r" b="b"/>
              <a:pathLst>
                <a:path w="3044190" h="521335">
                  <a:moveTo>
                    <a:pt x="3043966" y="0"/>
                  </a:moveTo>
                  <a:lnTo>
                    <a:pt x="0" y="52110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064577" y="2948534"/>
              <a:ext cx="3009265" cy="515620"/>
            </a:xfrm>
            <a:custGeom>
              <a:avLst/>
              <a:gdLst/>
              <a:ahLst/>
              <a:cxnLst/>
              <a:rect l="l" t="t" r="r" b="b"/>
              <a:pathLst>
                <a:path w="3009265" h="515620">
                  <a:moveTo>
                    <a:pt x="0" y="515070"/>
                  </a:moveTo>
                  <a:lnTo>
                    <a:pt x="3008708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052954" y="2929510"/>
              <a:ext cx="55880" cy="43815"/>
            </a:xfrm>
            <a:custGeom>
              <a:avLst/>
              <a:gdLst/>
              <a:ahLst/>
              <a:cxnLst/>
              <a:rect l="l" t="t" r="r" b="b"/>
              <a:pathLst>
                <a:path w="55879" h="43814">
                  <a:moveTo>
                    <a:pt x="0" y="0"/>
                  </a:moveTo>
                  <a:lnTo>
                    <a:pt x="13037" y="20269"/>
                  </a:lnTo>
                  <a:lnTo>
                    <a:pt x="7489" y="43726"/>
                  </a:lnTo>
                  <a:lnTo>
                    <a:pt x="55587" y="12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64577" y="3134169"/>
              <a:ext cx="3026410" cy="479425"/>
            </a:xfrm>
            <a:custGeom>
              <a:avLst/>
              <a:gdLst/>
              <a:ahLst/>
              <a:cxnLst/>
              <a:rect l="l" t="t" r="r" b="b"/>
              <a:pathLst>
                <a:path w="3026409" h="479425">
                  <a:moveTo>
                    <a:pt x="3026253" y="0"/>
                  </a:moveTo>
                  <a:lnTo>
                    <a:pt x="0" y="47917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64577" y="3139764"/>
              <a:ext cx="2991485" cy="473709"/>
            </a:xfrm>
            <a:custGeom>
              <a:avLst/>
              <a:gdLst/>
              <a:ahLst/>
              <a:cxnLst/>
              <a:rect l="l" t="t" r="r" b="b"/>
              <a:pathLst>
                <a:path w="2991484" h="473710">
                  <a:moveTo>
                    <a:pt x="0" y="473585"/>
                  </a:moveTo>
                  <a:lnTo>
                    <a:pt x="2990918" y="0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035405" y="3120487"/>
              <a:ext cx="55880" cy="43815"/>
            </a:xfrm>
            <a:custGeom>
              <a:avLst/>
              <a:gdLst/>
              <a:ahLst/>
              <a:cxnLst/>
              <a:rect l="l" t="t" r="r" b="b"/>
              <a:pathLst>
                <a:path w="55879" h="43814">
                  <a:moveTo>
                    <a:pt x="0" y="0"/>
                  </a:moveTo>
                  <a:lnTo>
                    <a:pt x="12786" y="20438"/>
                  </a:lnTo>
                  <a:lnTo>
                    <a:pt x="6944" y="43814"/>
                  </a:lnTo>
                  <a:lnTo>
                    <a:pt x="55425" y="13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8984322" y="3111411"/>
            <a:ext cx="285115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6067395" y="3793041"/>
            <a:ext cx="2214245" cy="1344930"/>
            <a:chOff x="6067395" y="3793041"/>
            <a:chExt cx="2214245" cy="1344930"/>
          </a:xfrm>
        </p:grpSpPr>
        <p:sp>
          <p:nvSpPr>
            <p:cNvPr id="153" name="object 153"/>
            <p:cNvSpPr/>
            <p:nvPr/>
          </p:nvSpPr>
          <p:spPr>
            <a:xfrm>
              <a:off x="6070570" y="4565455"/>
              <a:ext cx="1261745" cy="569595"/>
            </a:xfrm>
            <a:custGeom>
              <a:avLst/>
              <a:gdLst/>
              <a:ahLst/>
              <a:cxnLst/>
              <a:rect l="l" t="t" r="r" b="b"/>
              <a:pathLst>
                <a:path w="1261745" h="569595">
                  <a:moveTo>
                    <a:pt x="0" y="569289"/>
                  </a:moveTo>
                  <a:lnTo>
                    <a:pt x="1261682" y="0"/>
                  </a:lnTo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307783" y="4550746"/>
              <a:ext cx="57150" cy="41910"/>
            </a:xfrm>
            <a:custGeom>
              <a:avLst/>
              <a:gdLst/>
              <a:ahLst/>
              <a:cxnLst/>
              <a:rect l="l" t="t" r="r" b="b"/>
              <a:pathLst>
                <a:path w="57150" h="41910">
                  <a:moveTo>
                    <a:pt x="57073" y="0"/>
                  </a:moveTo>
                  <a:lnTo>
                    <a:pt x="0" y="1412"/>
                  </a:lnTo>
                  <a:lnTo>
                    <a:pt x="17717" y="17752"/>
                  </a:lnTo>
                  <a:lnTo>
                    <a:pt x="18257" y="41843"/>
                  </a:lnTo>
                  <a:lnTo>
                    <a:pt x="57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070570" y="3793041"/>
              <a:ext cx="2211070" cy="1222375"/>
            </a:xfrm>
            <a:custGeom>
              <a:avLst/>
              <a:gdLst/>
              <a:ahLst/>
              <a:cxnLst/>
              <a:rect l="l" t="t" r="r" b="b"/>
              <a:pathLst>
                <a:path w="2211070" h="1222375">
                  <a:moveTo>
                    <a:pt x="2211068" y="0"/>
                  </a:moveTo>
                  <a:lnTo>
                    <a:pt x="0" y="1221907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070570" y="3810339"/>
              <a:ext cx="2179955" cy="1205230"/>
            </a:xfrm>
            <a:custGeom>
              <a:avLst/>
              <a:gdLst/>
              <a:ahLst/>
              <a:cxnLst/>
              <a:rect l="l" t="t" r="r" b="b"/>
              <a:pathLst>
                <a:path w="2179954" h="1205229">
                  <a:moveTo>
                    <a:pt x="0" y="1204609"/>
                  </a:moveTo>
                  <a:lnTo>
                    <a:pt x="2179761" y="0"/>
                  </a:lnTo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224866" y="3793043"/>
              <a:ext cx="57150" cy="45085"/>
            </a:xfrm>
            <a:custGeom>
              <a:avLst/>
              <a:gdLst/>
              <a:ahLst/>
              <a:cxnLst/>
              <a:rect l="l" t="t" r="r" b="b"/>
              <a:pathLst>
                <a:path w="57150" h="45085">
                  <a:moveTo>
                    <a:pt x="56775" y="0"/>
                  </a:moveTo>
                  <a:lnTo>
                    <a:pt x="0" y="6026"/>
                  </a:lnTo>
                  <a:lnTo>
                    <a:pt x="18989" y="20881"/>
                  </a:lnTo>
                  <a:lnTo>
                    <a:pt x="21476" y="44852"/>
                  </a:lnTo>
                  <a:lnTo>
                    <a:pt x="567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535627" y="4481861"/>
              <a:ext cx="713105" cy="0"/>
            </a:xfrm>
            <a:custGeom>
              <a:avLst/>
              <a:gdLst/>
              <a:ahLst/>
              <a:cxnLst/>
              <a:rect l="l" t="t" r="r" b="b"/>
              <a:pathLst>
                <a:path w="713104">
                  <a:moveTo>
                    <a:pt x="71305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535627" y="448485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59">
                  <a:moveTo>
                    <a:pt x="0" y="0"/>
                  </a:moveTo>
                  <a:lnTo>
                    <a:pt x="683094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199080" y="4459683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4" y="22179"/>
                  </a:lnTo>
                  <a:lnTo>
                    <a:pt x="0" y="44359"/>
                  </a:lnTo>
                  <a:lnTo>
                    <a:pt x="52597" y="22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538624" y="4619626"/>
              <a:ext cx="743585" cy="308610"/>
            </a:xfrm>
            <a:custGeom>
              <a:avLst/>
              <a:gdLst/>
              <a:ahLst/>
              <a:cxnLst/>
              <a:rect l="l" t="t" r="r" b="b"/>
              <a:pathLst>
                <a:path w="743584" h="308610">
                  <a:moveTo>
                    <a:pt x="0" y="0"/>
                  </a:moveTo>
                  <a:lnTo>
                    <a:pt x="743014" y="30847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538624" y="4619626"/>
              <a:ext cx="710565" cy="295275"/>
            </a:xfrm>
            <a:custGeom>
              <a:avLst/>
              <a:gdLst/>
              <a:ahLst/>
              <a:cxnLst/>
              <a:rect l="l" t="t" r="r" b="b"/>
              <a:pathLst>
                <a:path w="710565" h="295275">
                  <a:moveTo>
                    <a:pt x="0" y="0"/>
                  </a:moveTo>
                  <a:lnTo>
                    <a:pt x="709981" y="294755"/>
                  </a:lnTo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224551" y="4887443"/>
              <a:ext cx="57150" cy="41275"/>
            </a:xfrm>
            <a:custGeom>
              <a:avLst/>
              <a:gdLst/>
              <a:ahLst/>
              <a:cxnLst/>
              <a:rect l="l" t="t" r="r" b="b"/>
              <a:pathLst>
                <a:path w="57150" h="41275">
                  <a:moveTo>
                    <a:pt x="17024" y="0"/>
                  </a:moveTo>
                  <a:lnTo>
                    <a:pt x="17214" y="24103"/>
                  </a:lnTo>
                  <a:lnTo>
                    <a:pt x="0" y="40970"/>
                  </a:lnTo>
                  <a:lnTo>
                    <a:pt x="57086" y="40651"/>
                  </a:lnTo>
                  <a:lnTo>
                    <a:pt x="17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540550" y="4522141"/>
              <a:ext cx="711200" cy="199390"/>
            </a:xfrm>
            <a:custGeom>
              <a:avLst/>
              <a:gdLst/>
              <a:ahLst/>
              <a:cxnLst/>
              <a:rect l="l" t="t" r="r" b="b"/>
              <a:pathLst>
                <a:path w="711200" h="199389">
                  <a:moveTo>
                    <a:pt x="0" y="0"/>
                  </a:moveTo>
                  <a:lnTo>
                    <a:pt x="711131" y="19930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540550" y="4522141"/>
              <a:ext cx="676910" cy="189865"/>
            </a:xfrm>
            <a:custGeom>
              <a:avLst/>
              <a:gdLst/>
              <a:ahLst/>
              <a:cxnLst/>
              <a:rect l="l" t="t" r="r" b="b"/>
              <a:pathLst>
                <a:path w="676909" h="189864">
                  <a:moveTo>
                    <a:pt x="0" y="0"/>
                  </a:moveTo>
                  <a:lnTo>
                    <a:pt x="676689" y="189659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195042" y="4685898"/>
              <a:ext cx="57150" cy="43180"/>
            </a:xfrm>
            <a:custGeom>
              <a:avLst/>
              <a:gdLst/>
              <a:ahLst/>
              <a:cxnLst/>
              <a:rect l="l" t="t" r="r" b="b"/>
              <a:pathLst>
                <a:path w="57150" h="43179">
                  <a:moveTo>
                    <a:pt x="11977" y="0"/>
                  </a:moveTo>
                  <a:lnTo>
                    <a:pt x="15069" y="23898"/>
                  </a:lnTo>
                  <a:lnTo>
                    <a:pt x="0" y="42712"/>
                  </a:lnTo>
                  <a:lnTo>
                    <a:pt x="56636" y="35554"/>
                  </a:lnTo>
                  <a:lnTo>
                    <a:pt x="1197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7826892" y="4677729"/>
            <a:ext cx="608330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8713692" y="4677729"/>
            <a:ext cx="555625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8449238" y="4459683"/>
            <a:ext cx="654050" cy="595630"/>
            <a:chOff x="8449238" y="4459683"/>
            <a:chExt cx="654050" cy="595630"/>
          </a:xfrm>
        </p:grpSpPr>
        <p:sp>
          <p:nvSpPr>
            <p:cNvPr id="170" name="object 170"/>
            <p:cNvSpPr/>
            <p:nvPr/>
          </p:nvSpPr>
          <p:spPr>
            <a:xfrm>
              <a:off x="8464397" y="4484857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90">
                  <a:moveTo>
                    <a:pt x="0" y="0"/>
                  </a:moveTo>
                  <a:lnTo>
                    <a:pt x="605198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050213" y="4459683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79"/>
                  </a:lnTo>
                  <a:lnTo>
                    <a:pt x="0" y="44359"/>
                  </a:lnTo>
                  <a:lnTo>
                    <a:pt x="52599" y="22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69318" y="4534119"/>
              <a:ext cx="621665" cy="174625"/>
            </a:xfrm>
            <a:custGeom>
              <a:avLst/>
              <a:gdLst/>
              <a:ahLst/>
              <a:cxnLst/>
              <a:rect l="l" t="t" r="r" b="b"/>
              <a:pathLst>
                <a:path w="621665" h="174625">
                  <a:moveTo>
                    <a:pt x="0" y="0"/>
                  </a:moveTo>
                  <a:lnTo>
                    <a:pt x="621513" y="174194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469318" y="4534119"/>
              <a:ext cx="587375" cy="165100"/>
            </a:xfrm>
            <a:custGeom>
              <a:avLst/>
              <a:gdLst/>
              <a:ahLst/>
              <a:cxnLst/>
              <a:rect l="l" t="t" r="r" b="b"/>
              <a:pathLst>
                <a:path w="587375" h="165100">
                  <a:moveTo>
                    <a:pt x="0" y="0"/>
                  </a:moveTo>
                  <a:lnTo>
                    <a:pt x="587071" y="164544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034192" y="4672761"/>
              <a:ext cx="57150" cy="43180"/>
            </a:xfrm>
            <a:custGeom>
              <a:avLst/>
              <a:gdLst/>
              <a:ahLst/>
              <a:cxnLst/>
              <a:rect l="l" t="t" r="r" b="b"/>
              <a:pathLst>
                <a:path w="57150" h="43179">
                  <a:moveTo>
                    <a:pt x="11984" y="0"/>
                  </a:moveTo>
                  <a:lnTo>
                    <a:pt x="15069" y="23898"/>
                  </a:lnTo>
                  <a:lnTo>
                    <a:pt x="0" y="42712"/>
                  </a:lnTo>
                  <a:lnTo>
                    <a:pt x="56636" y="35553"/>
                  </a:lnTo>
                  <a:lnTo>
                    <a:pt x="119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67394" y="4847764"/>
              <a:ext cx="588645" cy="83820"/>
            </a:xfrm>
            <a:custGeom>
              <a:avLst/>
              <a:gdLst/>
              <a:ahLst/>
              <a:cxnLst/>
              <a:rect l="l" t="t" r="r" b="b"/>
              <a:pathLst>
                <a:path w="588645" h="83820">
                  <a:moveTo>
                    <a:pt x="0" y="83329"/>
                  </a:moveTo>
                  <a:lnTo>
                    <a:pt x="588018" y="0"/>
                  </a:lnTo>
                </a:path>
              </a:pathLst>
            </a:custGeom>
            <a:ln w="598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035639" y="4828161"/>
              <a:ext cx="55244" cy="44450"/>
            </a:xfrm>
            <a:custGeom>
              <a:avLst/>
              <a:gdLst/>
              <a:ahLst/>
              <a:cxnLst/>
              <a:rect l="l" t="t" r="r" b="b"/>
              <a:pathLst>
                <a:path w="55245" h="44450">
                  <a:moveTo>
                    <a:pt x="0" y="0"/>
                  </a:moveTo>
                  <a:lnTo>
                    <a:pt x="12444" y="20641"/>
                  </a:lnTo>
                  <a:lnTo>
                    <a:pt x="6225" y="43922"/>
                  </a:lnTo>
                  <a:lnTo>
                    <a:pt x="55191" y="145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452412" y="5032917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64115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452413" y="5035913"/>
              <a:ext cx="605790" cy="0"/>
            </a:xfrm>
            <a:custGeom>
              <a:avLst/>
              <a:gdLst/>
              <a:ahLst/>
              <a:cxnLst/>
              <a:rect l="l" t="t" r="r" b="b"/>
              <a:pathLst>
                <a:path w="605790">
                  <a:moveTo>
                    <a:pt x="0" y="0"/>
                  </a:moveTo>
                  <a:lnTo>
                    <a:pt x="605198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038230" y="5010739"/>
              <a:ext cx="52705" cy="44450"/>
            </a:xfrm>
            <a:custGeom>
              <a:avLst/>
              <a:gdLst/>
              <a:ahLst/>
              <a:cxnLst/>
              <a:rect l="l" t="t" r="r" b="b"/>
              <a:pathLst>
                <a:path w="52704" h="44450">
                  <a:moveTo>
                    <a:pt x="0" y="0"/>
                  </a:moveTo>
                  <a:lnTo>
                    <a:pt x="9425" y="22180"/>
                  </a:lnTo>
                  <a:lnTo>
                    <a:pt x="0" y="44359"/>
                  </a:lnTo>
                  <a:lnTo>
                    <a:pt x="52598" y="22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8761653" y="3830108"/>
            <a:ext cx="507365" cy="227329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  <a:p>
            <a:pPr marL="80010">
              <a:lnSpc>
                <a:spcPts val="1895"/>
              </a:lnSpc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6061402" y="3190732"/>
            <a:ext cx="3047365" cy="1635760"/>
            <a:chOff x="6061402" y="3190732"/>
            <a:chExt cx="3047365" cy="1635760"/>
          </a:xfrm>
        </p:grpSpPr>
        <p:sp>
          <p:nvSpPr>
            <p:cNvPr id="182" name="object 182"/>
            <p:cNvSpPr/>
            <p:nvPr/>
          </p:nvSpPr>
          <p:spPr>
            <a:xfrm>
              <a:off x="8463326" y="3598372"/>
              <a:ext cx="645795" cy="223520"/>
            </a:xfrm>
            <a:custGeom>
              <a:avLst/>
              <a:gdLst/>
              <a:ahLst/>
              <a:cxnLst/>
              <a:rect l="l" t="t" r="r" b="b"/>
              <a:pathLst>
                <a:path w="645795" h="223520">
                  <a:moveTo>
                    <a:pt x="645218" y="0"/>
                  </a:moveTo>
                  <a:lnTo>
                    <a:pt x="0" y="22296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463326" y="3610058"/>
              <a:ext cx="611505" cy="211454"/>
            </a:xfrm>
            <a:custGeom>
              <a:avLst/>
              <a:gdLst/>
              <a:ahLst/>
              <a:cxnLst/>
              <a:rect l="l" t="t" r="r" b="b"/>
              <a:pathLst>
                <a:path w="611504" h="211454">
                  <a:moveTo>
                    <a:pt x="0" y="211282"/>
                  </a:moveTo>
                  <a:lnTo>
                    <a:pt x="611405" y="0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051578" y="3594590"/>
              <a:ext cx="57150" cy="42545"/>
            </a:xfrm>
            <a:custGeom>
              <a:avLst/>
              <a:gdLst/>
              <a:ahLst/>
              <a:cxnLst/>
              <a:rect l="l" t="t" r="r" b="b"/>
              <a:pathLst>
                <a:path w="57150" h="42545">
                  <a:moveTo>
                    <a:pt x="0" y="0"/>
                  </a:moveTo>
                  <a:lnTo>
                    <a:pt x="16160" y="17885"/>
                  </a:lnTo>
                  <a:lnTo>
                    <a:pt x="14500" y="41929"/>
                  </a:lnTo>
                  <a:lnTo>
                    <a:pt x="56965" y="3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63326" y="3845299"/>
              <a:ext cx="628015" cy="17145"/>
            </a:xfrm>
            <a:custGeom>
              <a:avLst/>
              <a:gdLst/>
              <a:ahLst/>
              <a:cxnLst/>
              <a:rect l="l" t="t" r="r" b="b"/>
              <a:pathLst>
                <a:path w="628015" h="17145">
                  <a:moveTo>
                    <a:pt x="0" y="0"/>
                  </a:moveTo>
                  <a:lnTo>
                    <a:pt x="627505" y="1662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463326" y="3845299"/>
              <a:ext cx="591820" cy="15875"/>
            </a:xfrm>
            <a:custGeom>
              <a:avLst/>
              <a:gdLst/>
              <a:ahLst/>
              <a:cxnLst/>
              <a:rect l="l" t="t" r="r" b="b"/>
              <a:pathLst>
                <a:path w="591820" h="15875">
                  <a:moveTo>
                    <a:pt x="0" y="0"/>
                  </a:moveTo>
                  <a:lnTo>
                    <a:pt x="591745" y="15675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037664" y="3838354"/>
              <a:ext cx="53340" cy="44450"/>
            </a:xfrm>
            <a:custGeom>
              <a:avLst/>
              <a:gdLst/>
              <a:ahLst/>
              <a:cxnLst/>
              <a:rect l="l" t="t" r="r" b="b"/>
              <a:pathLst>
                <a:path w="53340" h="44450">
                  <a:moveTo>
                    <a:pt x="1173" y="0"/>
                  </a:moveTo>
                  <a:lnTo>
                    <a:pt x="10011" y="22426"/>
                  </a:lnTo>
                  <a:lnTo>
                    <a:pt x="0" y="44348"/>
                  </a:lnTo>
                  <a:lnTo>
                    <a:pt x="53166" y="23571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67394" y="3909841"/>
              <a:ext cx="629920" cy="191770"/>
            </a:xfrm>
            <a:custGeom>
              <a:avLst/>
              <a:gdLst/>
              <a:ahLst/>
              <a:cxnLst/>
              <a:rect l="l" t="t" r="r" b="b"/>
              <a:pathLst>
                <a:path w="629920" h="191770">
                  <a:moveTo>
                    <a:pt x="0" y="0"/>
                  </a:moveTo>
                  <a:lnTo>
                    <a:pt x="629429" y="19167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67394" y="3909841"/>
              <a:ext cx="595630" cy="181610"/>
            </a:xfrm>
            <a:custGeom>
              <a:avLst/>
              <a:gdLst/>
              <a:ahLst/>
              <a:cxnLst/>
              <a:rect l="l" t="t" r="r" b="b"/>
              <a:pathLst>
                <a:path w="595629" h="181610">
                  <a:moveTo>
                    <a:pt x="0" y="0"/>
                  </a:moveTo>
                  <a:lnTo>
                    <a:pt x="595209" y="181249"/>
                  </a:lnTo>
                </a:path>
              </a:pathLst>
            </a:custGeom>
            <a:ln w="5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040040" y="4064972"/>
              <a:ext cx="57150" cy="42545"/>
            </a:xfrm>
            <a:custGeom>
              <a:avLst/>
              <a:gdLst/>
              <a:ahLst/>
              <a:cxnLst/>
              <a:rect l="l" t="t" r="r" b="b"/>
              <a:pathLst>
                <a:path w="57150" h="42545">
                  <a:moveTo>
                    <a:pt x="12929" y="0"/>
                  </a:moveTo>
                  <a:lnTo>
                    <a:pt x="15482" y="23963"/>
                  </a:lnTo>
                  <a:lnTo>
                    <a:pt x="0" y="42437"/>
                  </a:lnTo>
                  <a:lnTo>
                    <a:pt x="56786" y="36542"/>
                  </a:lnTo>
                  <a:lnTo>
                    <a:pt x="12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064577" y="3322847"/>
              <a:ext cx="3044190" cy="1500505"/>
            </a:xfrm>
            <a:custGeom>
              <a:avLst/>
              <a:gdLst/>
              <a:ahLst/>
              <a:cxnLst/>
              <a:rect l="l" t="t" r="r" b="b"/>
              <a:pathLst>
                <a:path w="3044190" h="1500504">
                  <a:moveTo>
                    <a:pt x="3043966" y="0"/>
                  </a:moveTo>
                  <a:lnTo>
                    <a:pt x="0" y="150043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64577" y="3338660"/>
              <a:ext cx="3012440" cy="1484630"/>
            </a:xfrm>
            <a:custGeom>
              <a:avLst/>
              <a:gdLst/>
              <a:ahLst/>
              <a:cxnLst/>
              <a:rect l="l" t="t" r="r" b="b"/>
              <a:pathLst>
                <a:path w="3012440" h="1484629">
                  <a:moveTo>
                    <a:pt x="0" y="1484618"/>
                  </a:moveTo>
                  <a:lnTo>
                    <a:pt x="3011884" y="0"/>
                  </a:lnTo>
                </a:path>
              </a:pathLst>
            </a:custGeom>
            <a:ln w="59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051556" y="3322844"/>
              <a:ext cx="57150" cy="43180"/>
            </a:xfrm>
            <a:custGeom>
              <a:avLst/>
              <a:gdLst/>
              <a:ahLst/>
              <a:cxnLst/>
              <a:rect l="l" t="t" r="r" b="b"/>
              <a:pathLst>
                <a:path w="57150" h="43179">
                  <a:moveTo>
                    <a:pt x="56986" y="0"/>
                  </a:moveTo>
                  <a:lnTo>
                    <a:pt x="0" y="3360"/>
                  </a:lnTo>
                  <a:lnTo>
                    <a:pt x="18265" y="19089"/>
                  </a:lnTo>
                  <a:lnTo>
                    <a:pt x="19625" y="43149"/>
                  </a:lnTo>
                  <a:lnTo>
                    <a:pt x="569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070570" y="3203051"/>
              <a:ext cx="3017520" cy="554355"/>
            </a:xfrm>
            <a:custGeom>
              <a:avLst/>
              <a:gdLst/>
              <a:ahLst/>
              <a:cxnLst/>
              <a:rect l="l" t="t" r="r" b="b"/>
              <a:pathLst>
                <a:path w="3017520" h="554354">
                  <a:moveTo>
                    <a:pt x="3017001" y="0"/>
                  </a:moveTo>
                  <a:lnTo>
                    <a:pt x="0" y="55405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070570" y="3209514"/>
              <a:ext cx="2981960" cy="548005"/>
            </a:xfrm>
            <a:custGeom>
              <a:avLst/>
              <a:gdLst/>
              <a:ahLst/>
              <a:cxnLst/>
              <a:rect l="l" t="t" r="r" b="b"/>
              <a:pathLst>
                <a:path w="2981959" h="548004">
                  <a:moveTo>
                    <a:pt x="0" y="547588"/>
                  </a:moveTo>
                  <a:lnTo>
                    <a:pt x="2981822" y="0"/>
                  </a:lnTo>
                </a:path>
              </a:pathLst>
            </a:custGeom>
            <a:ln w="598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031828" y="3190732"/>
              <a:ext cx="55880" cy="43815"/>
            </a:xfrm>
            <a:custGeom>
              <a:avLst/>
              <a:gdLst/>
              <a:ahLst/>
              <a:cxnLst/>
              <a:rect l="l" t="t" r="r" b="b"/>
              <a:pathLst>
                <a:path w="55879" h="43814">
                  <a:moveTo>
                    <a:pt x="0" y="0"/>
                  </a:moveTo>
                  <a:lnTo>
                    <a:pt x="13279" y="20114"/>
                  </a:lnTo>
                  <a:lnTo>
                    <a:pt x="8017" y="43635"/>
                  </a:lnTo>
                  <a:lnTo>
                    <a:pt x="55745" y="12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6131139" y="4126673"/>
            <a:ext cx="285115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605114" y="3608512"/>
            <a:ext cx="285115" cy="15938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00" spc="-25" dirty="0">
                <a:solidFill>
                  <a:srgbClr val="CCCCCC"/>
                </a:solidFill>
                <a:latin typeface="Myriad Pro"/>
                <a:cs typeface="Myriad Pro"/>
              </a:rPr>
              <a:t>...</a:t>
            </a:r>
            <a:endParaRPr sz="1700">
              <a:latin typeface="Myriad Pro"/>
              <a:cs typeface="Myriad Pro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1938634" y="1639627"/>
            <a:ext cx="4222750" cy="3750310"/>
            <a:chOff x="1938634" y="1639627"/>
            <a:chExt cx="4222750" cy="3750310"/>
          </a:xfrm>
        </p:grpSpPr>
        <p:pic>
          <p:nvPicPr>
            <p:cNvPr id="200" name="object 20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4405" y="4893156"/>
              <a:ext cx="856576" cy="496223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5307358" y="4896109"/>
              <a:ext cx="850900" cy="490855"/>
            </a:xfrm>
            <a:custGeom>
              <a:avLst/>
              <a:gdLst/>
              <a:ahLst/>
              <a:cxnLst/>
              <a:rect l="l" t="t" r="r" b="b"/>
              <a:pathLst>
                <a:path w="850900" h="490854">
                  <a:moveTo>
                    <a:pt x="0" y="0"/>
                  </a:moveTo>
                  <a:lnTo>
                    <a:pt x="850669" y="0"/>
                  </a:lnTo>
                  <a:lnTo>
                    <a:pt x="850669" y="490316"/>
                  </a:lnTo>
                  <a:lnTo>
                    <a:pt x="0" y="490316"/>
                  </a:lnTo>
                  <a:lnTo>
                    <a:pt x="0" y="0"/>
                  </a:lnTo>
                  <a:close/>
                </a:path>
              </a:pathLst>
            </a:custGeom>
            <a:ln w="590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43079" y="1644072"/>
              <a:ext cx="3261360" cy="1890395"/>
            </a:xfrm>
            <a:custGeom>
              <a:avLst/>
              <a:gdLst/>
              <a:ahLst/>
              <a:cxnLst/>
              <a:rect l="l" t="t" r="r" b="b"/>
              <a:pathLst>
                <a:path w="3261360" h="1890395">
                  <a:moveTo>
                    <a:pt x="3260897" y="0"/>
                  </a:moveTo>
                  <a:lnTo>
                    <a:pt x="0" y="0"/>
                  </a:lnTo>
                  <a:lnTo>
                    <a:pt x="0" y="1890375"/>
                  </a:lnTo>
                  <a:lnTo>
                    <a:pt x="3260897" y="1890375"/>
                  </a:lnTo>
                  <a:lnTo>
                    <a:pt x="3260897" y="0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43079" y="1644072"/>
              <a:ext cx="3261360" cy="1890395"/>
            </a:xfrm>
            <a:custGeom>
              <a:avLst/>
              <a:gdLst/>
              <a:ahLst/>
              <a:cxnLst/>
              <a:rect l="l" t="t" r="r" b="b"/>
              <a:pathLst>
                <a:path w="3261360" h="1890395">
                  <a:moveTo>
                    <a:pt x="0" y="0"/>
                  </a:moveTo>
                  <a:lnTo>
                    <a:pt x="3260898" y="0"/>
                  </a:lnTo>
                  <a:lnTo>
                    <a:pt x="3260898" y="1890375"/>
                  </a:lnTo>
                  <a:lnTo>
                    <a:pt x="0" y="1890375"/>
                  </a:lnTo>
                  <a:lnTo>
                    <a:pt x="0" y="0"/>
                  </a:lnTo>
                  <a:close/>
                </a:path>
              </a:pathLst>
            </a:custGeom>
            <a:ln w="886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2014581" y="1666816"/>
            <a:ext cx="3088640" cy="1816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dirty="0">
                <a:latin typeface="Times New Roman"/>
                <a:cs typeface="Times New Roman"/>
              </a:rPr>
              <a:t>Indirect</a:t>
            </a:r>
            <a:r>
              <a:rPr sz="1650" spc="5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pointers</a:t>
            </a:r>
            <a:endParaRPr sz="1650">
              <a:latin typeface="Times New Roman"/>
              <a:cs typeface="Times New Roman"/>
            </a:endParaRPr>
          </a:p>
          <a:p>
            <a:pPr marL="278130" marR="734695" indent="-160020">
              <a:lnSpc>
                <a:spcPct val="103400"/>
              </a:lnSpc>
              <a:buChar char="-"/>
              <a:tabLst>
                <a:tab pos="243204" algn="l"/>
              </a:tabLst>
            </a:pPr>
            <a:r>
              <a:rPr sz="1650" dirty="0">
                <a:latin typeface="Times New Roman"/>
                <a:cs typeface="Times New Roman"/>
              </a:rPr>
              <a:t>point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to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a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disk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block </a:t>
            </a:r>
            <a:r>
              <a:rPr sz="1650" dirty="0">
                <a:latin typeface="Times New Roman"/>
                <a:cs typeface="Times New Roman"/>
              </a:rPr>
              <a:t>containing</a:t>
            </a:r>
            <a:r>
              <a:rPr sz="1650" spc="4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only</a:t>
            </a:r>
            <a:r>
              <a:rPr sz="1650" spc="45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pointers</a:t>
            </a:r>
            <a:endParaRPr sz="1650">
              <a:latin typeface="Times New Roman"/>
              <a:cs typeface="Times New Roman"/>
            </a:endParaRPr>
          </a:p>
          <a:p>
            <a:pPr marL="242570" indent="-124460">
              <a:lnSpc>
                <a:spcPts val="1955"/>
              </a:lnSpc>
              <a:buChar char="-"/>
              <a:tabLst>
                <a:tab pos="243204" algn="l"/>
              </a:tabLst>
            </a:pPr>
            <a:r>
              <a:rPr sz="1650" dirty="0">
                <a:latin typeface="Times New Roman"/>
                <a:cs typeface="Times New Roman"/>
              </a:rPr>
              <a:t>eg.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4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kB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blocks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=&gt;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1024</a:t>
            </a:r>
            <a:r>
              <a:rPr sz="1650" spc="30" dirty="0">
                <a:latin typeface="Times New Roman"/>
                <a:cs typeface="Times New Roman"/>
              </a:rPr>
              <a:t> </a:t>
            </a:r>
            <a:r>
              <a:rPr sz="1650" spc="-10" dirty="0">
                <a:latin typeface="Times New Roman"/>
                <a:cs typeface="Times New Roman"/>
              </a:rPr>
              <a:t>pointers</a:t>
            </a:r>
            <a:endParaRPr sz="1650">
              <a:latin typeface="Times New Roman"/>
              <a:cs typeface="Times New Roman"/>
            </a:endParaRPr>
          </a:p>
          <a:p>
            <a:pPr marL="278130">
              <a:lnSpc>
                <a:spcPts val="1964"/>
              </a:lnSpc>
              <a:spcBef>
                <a:spcPts val="65"/>
              </a:spcBef>
            </a:pPr>
            <a:r>
              <a:rPr sz="1650" dirty="0">
                <a:latin typeface="Times New Roman"/>
                <a:cs typeface="Times New Roman"/>
              </a:rPr>
              <a:t>=&gt;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4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MB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@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level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  <a:p>
            <a:pPr marL="278130">
              <a:lnSpc>
                <a:spcPts val="1964"/>
              </a:lnSpc>
            </a:pPr>
            <a:r>
              <a:rPr sz="1650" dirty="0">
                <a:latin typeface="Times New Roman"/>
                <a:cs typeface="Times New Roman"/>
              </a:rPr>
              <a:t>=&gt;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4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GB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@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level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3</a:t>
            </a:r>
            <a:endParaRPr sz="165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  <a:spcBef>
                <a:spcPts val="65"/>
              </a:spcBef>
            </a:pPr>
            <a:r>
              <a:rPr sz="1650" dirty="0">
                <a:latin typeface="Times New Roman"/>
                <a:cs typeface="Times New Roman"/>
              </a:rPr>
              <a:t>=&gt;</a:t>
            </a:r>
            <a:r>
              <a:rPr sz="1650" spc="1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4</a:t>
            </a:r>
            <a:r>
              <a:rPr sz="1650" spc="-1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TB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@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level</a:t>
            </a:r>
            <a:r>
              <a:rPr sz="1650" spc="25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4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985402" y="3534448"/>
            <a:ext cx="323215" cy="1359535"/>
          </a:xfrm>
          <a:custGeom>
            <a:avLst/>
            <a:gdLst/>
            <a:ahLst/>
            <a:cxnLst/>
            <a:rect l="l" t="t" r="r" b="b"/>
            <a:pathLst>
              <a:path w="323214" h="1359535">
                <a:moveTo>
                  <a:pt x="323055" y="1359099"/>
                </a:moveTo>
                <a:lnTo>
                  <a:pt x="0" y="0"/>
                </a:lnTo>
              </a:path>
            </a:pathLst>
          </a:custGeom>
          <a:ln w="11814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/>
          <p:nvPr/>
        </p:nvSpPr>
        <p:spPr>
          <a:xfrm>
            <a:off x="9637686" y="3208654"/>
            <a:ext cx="58674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dirty="0">
                <a:solidFill>
                  <a:srgbClr val="0000FF"/>
                </a:solidFill>
                <a:latin typeface="Times New Roman"/>
                <a:cs typeface="Times New Roman"/>
              </a:rPr>
              <a:t>48</a:t>
            </a:r>
            <a:r>
              <a:rPr sz="165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50" spc="-25" dirty="0">
                <a:solidFill>
                  <a:srgbClr val="0000FF"/>
                </a:solidFill>
                <a:latin typeface="Times New Roman"/>
                <a:cs typeface="Times New Roman"/>
              </a:rPr>
              <a:t>KB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9566103" y="3698970"/>
            <a:ext cx="63563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r>
              <a:rPr sz="165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50" spc="-25" dirty="0">
                <a:solidFill>
                  <a:srgbClr val="0000FF"/>
                </a:solidFill>
                <a:latin typeface="Times New Roman"/>
                <a:cs typeface="Times New Roman"/>
              </a:rPr>
              <a:t>MB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9613824" y="4437399"/>
            <a:ext cx="600075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r>
              <a:rPr sz="1650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50" spc="-25" dirty="0">
                <a:solidFill>
                  <a:srgbClr val="0000FF"/>
                </a:solidFill>
                <a:latin typeface="Times New Roman"/>
                <a:cs typeface="Times New Roman"/>
              </a:rPr>
              <a:t>GB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9649614" y="5713402"/>
            <a:ext cx="572770" cy="280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dirty="0">
                <a:solidFill>
                  <a:srgbClr val="0000FF"/>
                </a:solidFill>
                <a:latin typeface="Times New Roman"/>
                <a:cs typeface="Times New Roman"/>
              </a:rPr>
              <a:t>+4</a:t>
            </a:r>
            <a:r>
              <a:rPr sz="165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50" spc="-25" dirty="0">
                <a:solidFill>
                  <a:srgbClr val="0000FF"/>
                </a:solidFill>
                <a:latin typeface="Times New Roman"/>
                <a:cs typeface="Times New Roman"/>
              </a:rPr>
              <a:t>TB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1842654" y="4131098"/>
            <a:ext cx="3001010" cy="2298065"/>
            <a:chOff x="1842654" y="4131098"/>
            <a:chExt cx="3001010" cy="2298065"/>
          </a:xfrm>
        </p:grpSpPr>
        <p:pic>
          <p:nvPicPr>
            <p:cNvPr id="211" name="object 2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654" y="4131098"/>
              <a:ext cx="3000971" cy="229798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7379" y="4515080"/>
              <a:ext cx="1205114" cy="1506392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2820332" y="4518033"/>
              <a:ext cx="1199515" cy="1500505"/>
            </a:xfrm>
            <a:custGeom>
              <a:avLst/>
              <a:gdLst/>
              <a:ahLst/>
              <a:cxnLst/>
              <a:rect l="l" t="t" r="r" b="b"/>
              <a:pathLst>
                <a:path w="1199514" h="1500504">
                  <a:moveTo>
                    <a:pt x="0" y="0"/>
                  </a:moveTo>
                  <a:lnTo>
                    <a:pt x="1199207" y="0"/>
                  </a:lnTo>
                  <a:lnTo>
                    <a:pt x="1199207" y="1500485"/>
                  </a:lnTo>
                  <a:lnTo>
                    <a:pt x="0" y="1500485"/>
                  </a:lnTo>
                  <a:lnTo>
                    <a:pt x="0" y="0"/>
                  </a:lnTo>
                  <a:close/>
                </a:path>
              </a:pathLst>
            </a:custGeom>
            <a:ln w="590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4" name="object 2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59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Freespace</a:t>
            </a:r>
            <a:r>
              <a:rPr spc="-14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794258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Bit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vector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120" dirty="0">
                <a:latin typeface="Gulim"/>
                <a:cs typeface="Gulim"/>
              </a:rPr>
              <a:t>with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bit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per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storage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Stored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at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fixed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location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within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system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6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429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9225" algn="l"/>
                <a:tab pos="7079615" algn="l"/>
              </a:tabLst>
            </a:pPr>
            <a:r>
              <a:rPr spc="-25" dirty="0"/>
              <a:t>Why</a:t>
            </a:r>
            <a:r>
              <a:rPr dirty="0"/>
              <a:t>	Does</a:t>
            </a:r>
            <a:r>
              <a:rPr spc="-35" dirty="0"/>
              <a:t> </a:t>
            </a:r>
            <a:r>
              <a:rPr dirty="0"/>
              <a:t>Caching</a:t>
            </a:r>
            <a:r>
              <a:rPr spc="-95" dirty="0"/>
              <a:t> </a:t>
            </a:r>
            <a:r>
              <a:rPr spc="-10" dirty="0"/>
              <a:t>Work?</a:t>
            </a:r>
            <a:r>
              <a:rPr dirty="0"/>
              <a:t>	</a:t>
            </a:r>
            <a:r>
              <a:rPr spc="-10" dirty="0"/>
              <a:t>Locality!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07770"/>
            <a:ext cx="5793740" cy="18542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0563C1"/>
                </a:solidFill>
                <a:latin typeface="Dotum"/>
                <a:cs typeface="Dotum"/>
              </a:rPr>
              <a:t>Temporal</a:t>
            </a:r>
            <a:r>
              <a:rPr sz="2400" spc="-12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35" dirty="0">
                <a:solidFill>
                  <a:srgbClr val="0563C1"/>
                </a:solidFill>
                <a:latin typeface="Dotum"/>
                <a:cs typeface="Dotum"/>
              </a:rPr>
              <a:t>Locality</a:t>
            </a:r>
            <a:r>
              <a:rPr sz="2400" spc="-114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(Locality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Time):</a:t>
            </a:r>
            <a:endParaRPr sz="2400">
              <a:latin typeface="Dotum"/>
              <a:cs typeface="Dotum"/>
            </a:endParaRPr>
          </a:p>
          <a:p>
            <a:pPr marL="697865" marR="1110615" lvl="1" indent="-228600">
              <a:lnSpc>
                <a:spcPts val="2090"/>
              </a:lnSpc>
              <a:spcBef>
                <a:spcPts val="7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Dotum"/>
                <a:cs typeface="Dotum"/>
              </a:rPr>
              <a:t>Keep</a:t>
            </a:r>
            <a:r>
              <a:rPr sz="2000" spc="-1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recently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spc="-110" dirty="0">
                <a:latin typeface="Dotum"/>
                <a:cs typeface="Dotum"/>
              </a:rPr>
              <a:t>accessed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3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items </a:t>
            </a:r>
            <a:r>
              <a:rPr sz="2000" spc="-50" dirty="0">
                <a:latin typeface="Dotum"/>
                <a:cs typeface="Dotum"/>
              </a:rPr>
              <a:t>closer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processor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0563C1"/>
                </a:solidFill>
                <a:latin typeface="Dotum"/>
                <a:cs typeface="Dotum"/>
              </a:rPr>
              <a:t>Spatial</a:t>
            </a:r>
            <a:r>
              <a:rPr sz="2400" spc="-114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40" dirty="0">
                <a:solidFill>
                  <a:srgbClr val="0563C1"/>
                </a:solidFill>
                <a:latin typeface="Dotum"/>
                <a:cs typeface="Dotum"/>
              </a:rPr>
              <a:t>Locality</a:t>
            </a:r>
            <a:r>
              <a:rPr sz="2400" spc="-110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(Locality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Space):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65" dirty="0">
                <a:latin typeface="Dotum"/>
                <a:cs typeface="Dotum"/>
              </a:rPr>
              <a:t>Move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contiguous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blocks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the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upper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levels</a:t>
            </a:r>
            <a:endParaRPr sz="20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0487" y="1414317"/>
            <a:ext cx="3397250" cy="1282700"/>
            <a:chOff x="7710487" y="1414317"/>
            <a:chExt cx="3397250" cy="1282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2287" y="2042967"/>
              <a:ext cx="266700" cy="641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2037" y="1414317"/>
              <a:ext cx="203200" cy="1282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67637" y="1414317"/>
              <a:ext cx="0" cy="1263650"/>
            </a:xfrm>
            <a:custGeom>
              <a:avLst/>
              <a:gdLst/>
              <a:ahLst/>
              <a:cxnLst/>
              <a:rect l="l" t="t" r="r" b="b"/>
              <a:pathLst>
                <a:path h="1263650">
                  <a:moveTo>
                    <a:pt x="0" y="0"/>
                  </a:moveTo>
                  <a:lnTo>
                    <a:pt x="1" y="12636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10487" y="2684317"/>
              <a:ext cx="3397250" cy="0"/>
            </a:xfrm>
            <a:custGeom>
              <a:avLst/>
              <a:gdLst/>
              <a:ahLst/>
              <a:cxnLst/>
              <a:rect l="l" t="t" r="r" b="b"/>
              <a:pathLst>
                <a:path w="3397250">
                  <a:moveTo>
                    <a:pt x="0" y="0"/>
                  </a:moveTo>
                  <a:lnTo>
                    <a:pt x="339725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3987" y="2620817"/>
              <a:ext cx="806450" cy="0"/>
            </a:xfrm>
            <a:custGeom>
              <a:avLst/>
              <a:gdLst/>
              <a:ahLst/>
              <a:cxnLst/>
              <a:rect l="l" t="t" r="r" b="b"/>
              <a:pathLst>
                <a:path w="806450">
                  <a:moveTo>
                    <a:pt x="0" y="0"/>
                  </a:moveTo>
                  <a:lnTo>
                    <a:pt x="80645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99487" y="1458767"/>
              <a:ext cx="190500" cy="1168400"/>
            </a:xfrm>
            <a:custGeom>
              <a:avLst/>
              <a:gdLst/>
              <a:ahLst/>
              <a:cxnLst/>
              <a:rect l="l" t="t" r="r" b="b"/>
              <a:pathLst>
                <a:path w="190500" h="1168400">
                  <a:moveTo>
                    <a:pt x="0" y="1168400"/>
                  </a:moveTo>
                  <a:lnTo>
                    <a:pt x="1905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02687" y="1477817"/>
              <a:ext cx="190500" cy="1136650"/>
            </a:xfrm>
            <a:custGeom>
              <a:avLst/>
              <a:gdLst/>
              <a:ahLst/>
              <a:cxnLst/>
              <a:rect l="l" t="t" r="r" b="b"/>
              <a:pathLst>
                <a:path w="190500" h="1136650">
                  <a:moveTo>
                    <a:pt x="0" y="0"/>
                  </a:moveTo>
                  <a:lnTo>
                    <a:pt x="190500" y="11366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05887" y="2620817"/>
              <a:ext cx="330200" cy="0"/>
            </a:xfrm>
            <a:custGeom>
              <a:avLst/>
              <a:gdLst/>
              <a:ahLst/>
              <a:cxnLst/>
              <a:rect l="l" t="t" r="r" b="b"/>
              <a:pathLst>
                <a:path w="330200">
                  <a:moveTo>
                    <a:pt x="0" y="0"/>
                  </a:moveTo>
                  <a:lnTo>
                    <a:pt x="33020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48787" y="2100117"/>
              <a:ext cx="190500" cy="527050"/>
            </a:xfrm>
            <a:custGeom>
              <a:avLst/>
              <a:gdLst/>
              <a:ahLst/>
              <a:cxnLst/>
              <a:rect l="l" t="t" r="r" b="b"/>
              <a:pathLst>
                <a:path w="190500" h="527050">
                  <a:moveTo>
                    <a:pt x="0" y="527050"/>
                  </a:moveTo>
                  <a:lnTo>
                    <a:pt x="1905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51987" y="2112817"/>
              <a:ext cx="120650" cy="501650"/>
            </a:xfrm>
            <a:custGeom>
              <a:avLst/>
              <a:gdLst/>
              <a:ahLst/>
              <a:cxnLst/>
              <a:rect l="l" t="t" r="r" b="b"/>
              <a:pathLst>
                <a:path w="120650" h="501650">
                  <a:moveTo>
                    <a:pt x="0" y="0"/>
                  </a:moveTo>
                  <a:lnTo>
                    <a:pt x="120650" y="5016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85337" y="2620817"/>
              <a:ext cx="1016000" cy="0"/>
            </a:xfrm>
            <a:custGeom>
              <a:avLst/>
              <a:gdLst/>
              <a:ahLst/>
              <a:cxnLst/>
              <a:rect l="l" t="t" r="r" b="b"/>
              <a:pathLst>
                <a:path w="1016000">
                  <a:moveTo>
                    <a:pt x="0" y="0"/>
                  </a:moveTo>
                  <a:lnTo>
                    <a:pt x="1016000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78666" y="2849417"/>
            <a:ext cx="157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Address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2456" y="272241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4859" y="2722417"/>
            <a:ext cx="617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r>
              <a:rPr sz="1800" baseline="23148" dirty="0">
                <a:latin typeface="Arial"/>
                <a:cs typeface="Arial"/>
              </a:rPr>
              <a:t>n</a:t>
            </a:r>
            <a:r>
              <a:rPr sz="1800" spc="232" baseline="23148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88100" y="1312717"/>
            <a:ext cx="1245235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10" dirty="0">
                <a:latin typeface="Arial"/>
                <a:cs typeface="Arial"/>
              </a:rPr>
              <a:t>Probability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reference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14950" y="3435350"/>
            <a:ext cx="3429000" cy="1905000"/>
            <a:chOff x="5314950" y="3435350"/>
            <a:chExt cx="3429000" cy="1905000"/>
          </a:xfrm>
        </p:grpSpPr>
        <p:sp>
          <p:nvSpPr>
            <p:cNvPr id="22" name="object 22"/>
            <p:cNvSpPr/>
            <p:nvPr/>
          </p:nvSpPr>
          <p:spPr>
            <a:xfrm>
              <a:off x="5327650" y="3676650"/>
              <a:ext cx="1270000" cy="1422400"/>
            </a:xfrm>
            <a:custGeom>
              <a:avLst/>
              <a:gdLst/>
              <a:ahLst/>
              <a:cxnLst/>
              <a:rect l="l" t="t" r="r" b="b"/>
              <a:pathLst>
                <a:path w="1270000" h="1422400">
                  <a:moveTo>
                    <a:pt x="0" y="0"/>
                  </a:moveTo>
                  <a:lnTo>
                    <a:pt x="1270000" y="0"/>
                  </a:lnTo>
                  <a:lnTo>
                    <a:pt x="1270000" y="1422400"/>
                  </a:lnTo>
                  <a:lnTo>
                    <a:pt x="0" y="1422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37450" y="3448050"/>
              <a:ext cx="1193800" cy="1879600"/>
            </a:xfrm>
            <a:custGeom>
              <a:avLst/>
              <a:gdLst/>
              <a:ahLst/>
              <a:cxnLst/>
              <a:rect l="l" t="t" r="r" b="b"/>
              <a:pathLst>
                <a:path w="1193800" h="1879600">
                  <a:moveTo>
                    <a:pt x="0" y="0"/>
                  </a:moveTo>
                  <a:lnTo>
                    <a:pt x="1193800" y="0"/>
                  </a:lnTo>
                  <a:lnTo>
                    <a:pt x="1193800" y="1879600"/>
                  </a:lnTo>
                  <a:lnTo>
                    <a:pt x="0" y="1879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07932" y="3479800"/>
            <a:ext cx="1069340" cy="5232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latin typeface="Times New Roman"/>
                <a:cs typeface="Times New Roman"/>
              </a:rPr>
              <a:t>Lower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Level Memory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73450" y="4006851"/>
            <a:ext cx="1854200" cy="76200"/>
          </a:xfrm>
          <a:custGeom>
            <a:avLst/>
            <a:gdLst/>
            <a:ahLst/>
            <a:cxnLst/>
            <a:rect l="l" t="t" r="r" b="b"/>
            <a:pathLst>
              <a:path w="1854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1854200" h="76200">
                <a:moveTo>
                  <a:pt x="76200" y="25399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1854200" h="76200">
                <a:moveTo>
                  <a:pt x="76200" y="50799"/>
                </a:moveTo>
                <a:lnTo>
                  <a:pt x="63500" y="50800"/>
                </a:lnTo>
                <a:lnTo>
                  <a:pt x="76200" y="50800"/>
                </a:lnTo>
                <a:close/>
              </a:path>
              <a:path w="1854200" h="76200">
                <a:moveTo>
                  <a:pt x="1854200" y="25398"/>
                </a:moveTo>
                <a:lnTo>
                  <a:pt x="76200" y="25399"/>
                </a:lnTo>
                <a:lnTo>
                  <a:pt x="76200" y="50799"/>
                </a:lnTo>
                <a:lnTo>
                  <a:pt x="1854200" y="50798"/>
                </a:lnTo>
                <a:lnTo>
                  <a:pt x="185420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28107" y="3759200"/>
            <a:ext cx="10795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imes New Roman"/>
                <a:cs typeface="Times New Roman"/>
              </a:rPr>
              <a:t>To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Processor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98850" y="4768851"/>
            <a:ext cx="1803400" cy="76200"/>
          </a:xfrm>
          <a:custGeom>
            <a:avLst/>
            <a:gdLst/>
            <a:ahLst/>
            <a:cxnLst/>
            <a:rect l="l" t="t" r="r" b="b"/>
            <a:pathLst>
              <a:path w="1803400" h="76200">
                <a:moveTo>
                  <a:pt x="1727200" y="50799"/>
                </a:moveTo>
                <a:lnTo>
                  <a:pt x="1727200" y="76200"/>
                </a:lnTo>
                <a:lnTo>
                  <a:pt x="1778000" y="50800"/>
                </a:lnTo>
                <a:lnTo>
                  <a:pt x="1727200" y="50799"/>
                </a:lnTo>
                <a:close/>
              </a:path>
              <a:path w="1803400" h="76200">
                <a:moveTo>
                  <a:pt x="1727200" y="25399"/>
                </a:moveTo>
                <a:lnTo>
                  <a:pt x="1727200" y="50799"/>
                </a:lnTo>
                <a:lnTo>
                  <a:pt x="1739900" y="50800"/>
                </a:lnTo>
                <a:lnTo>
                  <a:pt x="1739900" y="25400"/>
                </a:lnTo>
                <a:lnTo>
                  <a:pt x="1727200" y="25399"/>
                </a:lnTo>
                <a:close/>
              </a:path>
              <a:path w="1803400" h="76200">
                <a:moveTo>
                  <a:pt x="1727200" y="0"/>
                </a:moveTo>
                <a:lnTo>
                  <a:pt x="1727200" y="25399"/>
                </a:lnTo>
                <a:lnTo>
                  <a:pt x="1739900" y="25400"/>
                </a:lnTo>
                <a:lnTo>
                  <a:pt x="1739900" y="50800"/>
                </a:lnTo>
                <a:lnTo>
                  <a:pt x="1778002" y="50798"/>
                </a:lnTo>
                <a:lnTo>
                  <a:pt x="1803400" y="38100"/>
                </a:lnTo>
                <a:lnTo>
                  <a:pt x="1727200" y="0"/>
                </a:lnTo>
                <a:close/>
              </a:path>
              <a:path w="1803400" h="76200">
                <a:moveTo>
                  <a:pt x="0" y="25398"/>
                </a:moveTo>
                <a:lnTo>
                  <a:pt x="0" y="50798"/>
                </a:lnTo>
                <a:lnTo>
                  <a:pt x="1727200" y="50799"/>
                </a:lnTo>
                <a:lnTo>
                  <a:pt x="1727200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47107" y="4521200"/>
            <a:ext cx="1309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From </a:t>
            </a:r>
            <a:r>
              <a:rPr sz="1600" spc="-10" dirty="0">
                <a:latin typeface="Times New Roman"/>
                <a:cs typeface="Times New Roman"/>
              </a:rPr>
              <a:t>Processor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23050" y="4311650"/>
            <a:ext cx="889000" cy="76200"/>
          </a:xfrm>
          <a:custGeom>
            <a:avLst/>
            <a:gdLst/>
            <a:ahLst/>
            <a:cxnLst/>
            <a:rect l="l" t="t" r="r" b="b"/>
            <a:pathLst>
              <a:path w="889000" h="76200">
                <a:moveTo>
                  <a:pt x="812800" y="50801"/>
                </a:moveTo>
                <a:lnTo>
                  <a:pt x="812800" y="76201"/>
                </a:lnTo>
                <a:lnTo>
                  <a:pt x="863600" y="50801"/>
                </a:lnTo>
                <a:lnTo>
                  <a:pt x="812800" y="50801"/>
                </a:lnTo>
                <a:close/>
              </a:path>
              <a:path w="889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889000" h="76200">
                <a:moveTo>
                  <a:pt x="812800" y="25401"/>
                </a:moveTo>
                <a:lnTo>
                  <a:pt x="812800" y="50801"/>
                </a:lnTo>
                <a:lnTo>
                  <a:pt x="825501" y="50801"/>
                </a:lnTo>
                <a:lnTo>
                  <a:pt x="825501" y="25401"/>
                </a:lnTo>
                <a:lnTo>
                  <a:pt x="812800" y="25401"/>
                </a:lnTo>
                <a:close/>
              </a:path>
              <a:path w="889000" h="76200">
                <a:moveTo>
                  <a:pt x="812800" y="1"/>
                </a:moveTo>
                <a:lnTo>
                  <a:pt x="812800" y="25401"/>
                </a:lnTo>
                <a:lnTo>
                  <a:pt x="825501" y="25401"/>
                </a:lnTo>
                <a:lnTo>
                  <a:pt x="825501" y="50801"/>
                </a:lnTo>
                <a:lnTo>
                  <a:pt x="863602" y="50800"/>
                </a:lnTo>
                <a:lnTo>
                  <a:pt x="889000" y="38101"/>
                </a:lnTo>
                <a:lnTo>
                  <a:pt x="812800" y="1"/>
                </a:lnTo>
                <a:close/>
              </a:path>
              <a:path w="889000" h="76200">
                <a:moveTo>
                  <a:pt x="76200" y="25400"/>
                </a:moveTo>
                <a:lnTo>
                  <a:pt x="76200" y="50800"/>
                </a:lnTo>
                <a:lnTo>
                  <a:pt x="812800" y="50801"/>
                </a:lnTo>
                <a:lnTo>
                  <a:pt x="812800" y="25401"/>
                </a:lnTo>
                <a:lnTo>
                  <a:pt x="76200" y="25400"/>
                </a:lnTo>
                <a:close/>
              </a:path>
              <a:path w="889000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889000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5467350" y="4578350"/>
          <a:ext cx="914400" cy="36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398132" y="3708400"/>
            <a:ext cx="1047115" cy="8610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20"/>
              </a:spcBef>
            </a:pPr>
            <a:r>
              <a:rPr sz="1600" dirty="0">
                <a:latin typeface="Times New Roman"/>
                <a:cs typeface="Times New Roman"/>
              </a:rPr>
              <a:t>Upper</a:t>
            </a:r>
            <a:r>
              <a:rPr sz="1600" spc="-10" dirty="0">
                <a:latin typeface="Times New Roman"/>
                <a:cs typeface="Times New Roman"/>
              </a:rPr>
              <a:t> Level Memory</a:t>
            </a:r>
            <a:endParaRPr sz="16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980"/>
              </a:spcBef>
            </a:pPr>
            <a:r>
              <a:rPr sz="1400" dirty="0">
                <a:latin typeface="Times New Roman"/>
                <a:cs typeface="Times New Roman"/>
              </a:rPr>
              <a:t>Blk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677150" y="4883150"/>
          <a:ext cx="914400" cy="36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56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56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56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5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7890507" y="4635500"/>
            <a:ext cx="448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Blk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60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Where</a:t>
            </a:r>
            <a:r>
              <a:rPr spc="-75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dirty="0"/>
              <a:t>inodes</a:t>
            </a:r>
            <a:r>
              <a:rPr spc="-75" dirty="0"/>
              <a:t> </a:t>
            </a:r>
            <a:r>
              <a:rPr spc="-10" dirty="0"/>
              <a:t>stored?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96771"/>
            <a:ext cx="11187430" cy="275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714750" indent="-228600">
              <a:lnSpc>
                <a:spcPct val="1075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early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UNIX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DOS/Windows’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FAT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0" dirty="0">
                <a:latin typeface="Arial"/>
                <a:cs typeface="Arial"/>
              </a:rPr>
              <a:t> system, </a:t>
            </a:r>
            <a:r>
              <a:rPr sz="2400" dirty="0">
                <a:latin typeface="Arial"/>
                <a:cs typeface="Arial"/>
              </a:rPr>
              <a:t>headers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array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outermost</a:t>
            </a:r>
            <a:r>
              <a:rPr sz="2400" spc="-10" dirty="0">
                <a:latin typeface="Arial"/>
                <a:cs typeface="Arial"/>
              </a:rPr>
              <a:t> cylinders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05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Header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stored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anywhere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near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10" dirty="0">
                <a:latin typeface="Arial"/>
                <a:cs typeface="Arial"/>
              </a:rPr>
              <a:t> blocks.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15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spc="-95" dirty="0">
                <a:latin typeface="Arial"/>
                <a:cs typeface="Arial"/>
              </a:rPr>
              <a:t>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file,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header,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seek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back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70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Fixed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size,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formatted.</a:t>
            </a:r>
            <a:endParaRPr sz="2000">
              <a:latin typeface="Arial"/>
              <a:cs typeface="Arial"/>
            </a:endParaRPr>
          </a:p>
          <a:p>
            <a:pPr marL="697865" marR="5080" lvl="1" indent="-228600">
              <a:lnSpc>
                <a:spcPct val="112000"/>
              </a:lnSpc>
              <a:spcBef>
                <a:spcPts val="405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Arial"/>
                <a:cs typeface="Arial"/>
              </a:rPr>
              <a:t>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formatting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fixed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inodes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created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(They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given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unique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nu </a:t>
            </a:r>
            <a:r>
              <a:rPr sz="2000" dirty="0">
                <a:latin typeface="Arial"/>
                <a:cs typeface="Arial"/>
              </a:rPr>
              <a:t>mber,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called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MS PGothic"/>
                <a:cs typeface="MS PGothic"/>
              </a:rPr>
              <a:t>“</a:t>
            </a:r>
            <a:r>
              <a:rPr sz="2000" spc="-10" dirty="0">
                <a:latin typeface="Arial"/>
                <a:cs typeface="Arial"/>
              </a:rPr>
              <a:t>inumber</a:t>
            </a:r>
            <a:r>
              <a:rPr sz="2000" spc="-10" dirty="0">
                <a:latin typeface="MS PGothic"/>
                <a:cs typeface="MS PGothic"/>
              </a:rPr>
              <a:t>”</a:t>
            </a:r>
            <a:r>
              <a:rPr sz="2000" spc="-1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61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Where</a:t>
            </a:r>
            <a:r>
              <a:rPr spc="-75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dirty="0"/>
              <a:t>inodes</a:t>
            </a:r>
            <a:r>
              <a:rPr spc="-75" dirty="0"/>
              <a:t> </a:t>
            </a:r>
            <a:r>
              <a:rPr spc="-10" dirty="0"/>
              <a:t>stored?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97787"/>
            <a:ext cx="11302365" cy="51879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marR="104775" indent="-228600">
              <a:lnSpc>
                <a:spcPts val="3290"/>
              </a:lnSpc>
              <a:spcBef>
                <a:spcPts val="265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"/>
                <a:cs typeface="Arial"/>
              </a:rPr>
              <a:t>Later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versions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UNIX moved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header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information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closer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t </a:t>
            </a:r>
            <a:r>
              <a:rPr sz="2800" dirty="0">
                <a:latin typeface="Arial"/>
                <a:cs typeface="Arial"/>
              </a:rPr>
              <a:t>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  <a:p>
            <a:pPr marL="697865" marR="5080" lvl="1" indent="-228600">
              <a:lnSpc>
                <a:spcPts val="2780"/>
              </a:lnSpc>
              <a:spcBef>
                <a:spcPts val="935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Often,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inode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cylinder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group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75" dirty="0">
                <a:latin typeface="MS PGothic"/>
                <a:cs typeface="MS PGothic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parent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directory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f </a:t>
            </a:r>
            <a:r>
              <a:rPr sz="2400" spc="-25" dirty="0">
                <a:latin typeface="Arial"/>
                <a:cs typeface="Arial"/>
              </a:rPr>
              <a:t>ile</a:t>
            </a:r>
            <a:endParaRPr sz="2400">
              <a:latin typeface="Arial"/>
              <a:cs typeface="Arial"/>
            </a:endParaRPr>
          </a:p>
          <a:p>
            <a:pPr marL="697865">
              <a:lnSpc>
                <a:spcPts val="2735"/>
              </a:lnSpc>
            </a:pPr>
            <a:r>
              <a:rPr sz="2400" dirty="0">
                <a:latin typeface="Arial"/>
                <a:cs typeface="Arial"/>
              </a:rPr>
              <a:t>(makes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ls</a:t>
            </a:r>
            <a:r>
              <a:rPr sz="2400" spc="-78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directory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 </a:t>
            </a:r>
            <a:r>
              <a:rPr sz="2400" spc="-10" dirty="0">
                <a:latin typeface="Arial"/>
                <a:cs typeface="Arial"/>
              </a:rPr>
              <a:t>fast).</a:t>
            </a:r>
            <a:endParaRPr sz="24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815"/>
              </a:spcBef>
              <a:buChar char="•"/>
              <a:tabLst>
                <a:tab pos="698500" algn="l"/>
              </a:tabLst>
            </a:pPr>
            <a:r>
              <a:rPr sz="2400" spc="-10" dirty="0">
                <a:latin typeface="Arial"/>
                <a:cs typeface="Arial"/>
              </a:rPr>
              <a:t>Pros:</a:t>
            </a:r>
            <a:endParaRPr sz="2400">
              <a:latin typeface="Arial"/>
              <a:cs typeface="Arial"/>
            </a:endParaRPr>
          </a:p>
          <a:p>
            <a:pPr marL="1155065" marR="28575" lvl="2" indent="-228600">
              <a:lnSpc>
                <a:spcPct val="102200"/>
              </a:lnSpc>
              <a:spcBef>
                <a:spcPts val="57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dirty="0">
                <a:latin typeface="Arial"/>
                <a:cs typeface="Arial"/>
              </a:rPr>
              <a:t>UNIX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BSD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4.2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puts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array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cylinders.</a:t>
            </a:r>
            <a:r>
              <a:rPr sz="1800" spc="4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directorie </a:t>
            </a:r>
            <a:r>
              <a:rPr sz="1800" dirty="0">
                <a:latin typeface="Arial"/>
                <a:cs typeface="Arial"/>
              </a:rPr>
              <a:t>s,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etc.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cylinder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0" dirty="0">
                <a:latin typeface="Arial"/>
                <a:cs typeface="Arial"/>
              </a:rPr>
              <a:t> seeks!</a:t>
            </a:r>
            <a:endParaRPr sz="1800">
              <a:latin typeface="Arial"/>
              <a:cs typeface="Arial"/>
            </a:endParaRPr>
          </a:p>
          <a:p>
            <a:pPr marL="1155065" marR="168275" lvl="2" indent="-228600">
              <a:lnSpc>
                <a:spcPct val="102200"/>
              </a:lnSpc>
              <a:spcBef>
                <a:spcPts val="38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dirty="0">
                <a:latin typeface="Arial"/>
                <a:cs typeface="Arial"/>
              </a:rPr>
              <a:t>File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smaller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whole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block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hundred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bytes),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fetched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fro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disk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  <a:p>
            <a:pPr marL="1155065" marR="66675" lvl="2" indent="-228600">
              <a:lnSpc>
                <a:spcPct val="102200"/>
              </a:lnSpc>
              <a:spcBef>
                <a:spcPts val="48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dirty="0">
                <a:latin typeface="Arial"/>
                <a:cs typeface="Arial"/>
              </a:rPr>
              <a:t>Reliability: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whatever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happens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disk,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(even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directories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disconne cted)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Part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(FFS)</a:t>
            </a:r>
            <a:endParaRPr sz="24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dirty="0">
                <a:latin typeface="Arial"/>
                <a:cs typeface="Arial"/>
              </a:rPr>
              <a:t>General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optimization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avoid</a:t>
            </a:r>
            <a:r>
              <a:rPr sz="1800" spc="-20" dirty="0">
                <a:latin typeface="Arial"/>
                <a:cs typeface="Arial"/>
              </a:rPr>
              <a:t> seeks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02" y="78231"/>
            <a:ext cx="1156271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FastFileSystem</a:t>
            </a:r>
            <a:r>
              <a:rPr sz="4300" spc="-5" dirty="0"/>
              <a:t> </a:t>
            </a:r>
            <a:r>
              <a:rPr sz="4300" dirty="0"/>
              <a:t>considers</a:t>
            </a:r>
            <a:r>
              <a:rPr sz="4300" spc="10" dirty="0"/>
              <a:t> </a:t>
            </a:r>
            <a:r>
              <a:rPr sz="4300" dirty="0"/>
              <a:t>Locality:</a:t>
            </a:r>
            <a:r>
              <a:rPr sz="4300" spc="10" dirty="0"/>
              <a:t> </a:t>
            </a:r>
            <a:r>
              <a:rPr sz="4300" dirty="0"/>
              <a:t>Block</a:t>
            </a:r>
            <a:r>
              <a:rPr sz="4300" spc="5" dirty="0"/>
              <a:t> </a:t>
            </a:r>
            <a:r>
              <a:rPr sz="3600" spc="-20" dirty="0"/>
              <a:t>Groups</a:t>
            </a:r>
            <a:r>
              <a:rPr sz="3600" spc="-565" dirty="0"/>
              <a:t> </a:t>
            </a:r>
            <a:r>
              <a:rPr sz="2700" b="0" spc="-37" baseline="58641" dirty="0">
                <a:latin typeface="Gulim"/>
                <a:cs typeface="Gulim"/>
              </a:rPr>
              <a:t>62</a:t>
            </a:r>
            <a:endParaRPr sz="2700" baseline="58641">
              <a:latin typeface="Gulim"/>
              <a:cs typeface="Guli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354" y="1032764"/>
            <a:ext cx="6768465" cy="4978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73025" indent="-228600">
              <a:lnSpc>
                <a:spcPct val="8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system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volume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divided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into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 </a:t>
            </a:r>
            <a:r>
              <a:rPr sz="2400" spc="-40" dirty="0">
                <a:latin typeface="Dotum"/>
                <a:cs typeface="Dotum"/>
              </a:rPr>
              <a:t>set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 </a:t>
            </a:r>
            <a:r>
              <a:rPr sz="2400" dirty="0">
                <a:latin typeface="Dotum"/>
                <a:cs typeface="Dotum"/>
              </a:rPr>
              <a:t>k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groups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latin typeface="Dotum"/>
                <a:cs typeface="Dotum"/>
              </a:rPr>
              <a:t>Close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set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tracks</a:t>
            </a:r>
            <a:endParaRPr sz="2000">
              <a:latin typeface="Dotum"/>
              <a:cs typeface="Dotum"/>
            </a:endParaRPr>
          </a:p>
          <a:p>
            <a:pPr marL="241300" marR="85090" indent="-228600">
              <a:lnSpc>
                <a:spcPts val="2300"/>
              </a:lnSpc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blocks,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metadata,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space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are </a:t>
            </a:r>
            <a:r>
              <a:rPr sz="2400" dirty="0">
                <a:latin typeface="Dotum"/>
                <a:cs typeface="Dotum"/>
              </a:rPr>
              <a:t>interleaved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105" dirty="0">
                <a:latin typeface="Dotum"/>
                <a:cs typeface="Dotum"/>
              </a:rPr>
              <a:t>within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group</a:t>
            </a:r>
            <a:endParaRPr sz="2400">
              <a:latin typeface="Dotum"/>
              <a:cs typeface="Dotum"/>
            </a:endParaRPr>
          </a:p>
          <a:p>
            <a:pPr marL="698500" marR="25400" lvl="1" indent="-228600">
              <a:lnSpc>
                <a:spcPct val="79000"/>
              </a:lnSpc>
              <a:spcBef>
                <a:spcPts val="5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Avoid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huge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-95" dirty="0">
                <a:latin typeface="Dotum"/>
                <a:cs typeface="Dotum"/>
              </a:rPr>
              <a:t>seeks</a:t>
            </a:r>
            <a:r>
              <a:rPr sz="2000" spc="-3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between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user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40" dirty="0">
                <a:latin typeface="Dotum"/>
                <a:cs typeface="Dotum"/>
              </a:rPr>
              <a:t> </a:t>
            </a:r>
            <a:r>
              <a:rPr sz="2000" spc="-70" dirty="0">
                <a:latin typeface="Dotum"/>
                <a:cs typeface="Dotum"/>
              </a:rPr>
              <a:t>system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str </a:t>
            </a:r>
            <a:r>
              <a:rPr sz="2000" spc="-10" dirty="0">
                <a:latin typeface="Dotum"/>
                <a:cs typeface="Dotum"/>
              </a:rPr>
              <a:t>ucture</a:t>
            </a:r>
            <a:endParaRPr sz="2000">
              <a:latin typeface="Dotum"/>
              <a:cs typeface="Dotum"/>
            </a:endParaRPr>
          </a:p>
          <a:p>
            <a:pPr marL="241300" marR="8255" indent="-228600">
              <a:lnSpc>
                <a:spcPct val="8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Dotum"/>
                <a:cs typeface="Dotum"/>
              </a:rPr>
              <a:t>Put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its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common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gro </a:t>
            </a:r>
            <a:r>
              <a:rPr sz="2400" spc="25" dirty="0">
                <a:latin typeface="Dotum"/>
                <a:cs typeface="Dotum"/>
              </a:rPr>
              <a:t>up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40" dirty="0">
                <a:latin typeface="Dotum"/>
                <a:cs typeface="Dotum"/>
              </a:rPr>
              <a:t>First-</a:t>
            </a:r>
            <a:r>
              <a:rPr sz="2400" spc="-50" dirty="0">
                <a:latin typeface="Dotum"/>
                <a:cs typeface="Dotum"/>
              </a:rPr>
              <a:t>Free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allocation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105" dirty="0">
                <a:latin typeface="Dotum"/>
                <a:cs typeface="Dotum"/>
              </a:rPr>
              <a:t>new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</a:t>
            </a:r>
            <a:endParaRPr sz="2400">
              <a:latin typeface="Dotum"/>
              <a:cs typeface="Dotum"/>
            </a:endParaRPr>
          </a:p>
          <a:p>
            <a:pPr marL="698500" marR="5080" lvl="1" indent="-228600">
              <a:lnSpc>
                <a:spcPct val="79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Few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little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holes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start,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big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sequential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runs</a:t>
            </a:r>
            <a:r>
              <a:rPr sz="2000" spc="-7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at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end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o </a:t>
            </a:r>
            <a:r>
              <a:rPr sz="2000" dirty="0">
                <a:latin typeface="Dotum"/>
                <a:cs typeface="Dotum"/>
              </a:rPr>
              <a:t>f</a:t>
            </a:r>
            <a:r>
              <a:rPr sz="2000" spc="-8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group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Dotum"/>
                <a:cs typeface="Dotum"/>
              </a:rPr>
              <a:t>Avoids</a:t>
            </a:r>
            <a:r>
              <a:rPr sz="2000" spc="-114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fragmentation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Dotum"/>
                <a:cs typeface="Dotum"/>
              </a:rPr>
              <a:t>Sequential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layout</a:t>
            </a:r>
            <a:r>
              <a:rPr sz="2000" spc="-4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for</a:t>
            </a:r>
            <a:r>
              <a:rPr sz="2000" spc="-5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big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latin typeface="Dotum"/>
                <a:cs typeface="Dotum"/>
              </a:rPr>
              <a:t>Reserve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20" dirty="0">
                <a:latin typeface="Dotum"/>
                <a:cs typeface="Dotum"/>
              </a:rPr>
              <a:t>space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BG</a:t>
            </a:r>
            <a:endParaRPr sz="2400">
              <a:latin typeface="Dotum"/>
              <a:cs typeface="Dotum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285" y="1155700"/>
            <a:ext cx="4470400" cy="4546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FFS First</a:t>
            </a:r>
            <a:r>
              <a:rPr spc="-5" dirty="0"/>
              <a:t> </a:t>
            </a:r>
            <a:r>
              <a:rPr dirty="0"/>
              <a:t>Fit</a:t>
            </a:r>
            <a:r>
              <a:rPr spc="-5" dirty="0"/>
              <a:t> </a:t>
            </a:r>
            <a:r>
              <a:rPr dirty="0"/>
              <a:t>Block</a:t>
            </a:r>
            <a:r>
              <a:rPr spc="-260" dirty="0"/>
              <a:t> </a:t>
            </a:r>
            <a:r>
              <a:rPr spc="-10" dirty="0"/>
              <a:t>Allocation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2388"/>
            <a:ext cx="2927350" cy="32867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8575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latin typeface="Dotum"/>
                <a:cs typeface="Dotum"/>
              </a:rPr>
              <a:t>Fills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small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30" dirty="0">
                <a:latin typeface="Dotum"/>
                <a:cs typeface="Dotum"/>
              </a:rPr>
              <a:t>ho </a:t>
            </a:r>
            <a:r>
              <a:rPr sz="2400" spc="-90" dirty="0">
                <a:latin typeface="Dotum"/>
                <a:cs typeface="Dotum"/>
              </a:rPr>
              <a:t>les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the</a:t>
            </a:r>
            <a:endParaRPr sz="2400">
              <a:latin typeface="Dotum"/>
              <a:cs typeface="Dotum"/>
            </a:endParaRPr>
          </a:p>
          <a:p>
            <a:pPr marL="241300" marR="835025">
              <a:lnSpc>
                <a:spcPts val="2590"/>
              </a:lnSpc>
              <a:spcBef>
                <a:spcPts val="30"/>
              </a:spcBef>
            </a:pPr>
            <a:r>
              <a:rPr sz="2400" dirty="0">
                <a:latin typeface="Dotum"/>
                <a:cs typeface="Dotum"/>
              </a:rPr>
              <a:t>start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block </a:t>
            </a:r>
            <a:r>
              <a:rPr sz="2400" spc="-10" dirty="0">
                <a:latin typeface="Dotum"/>
                <a:cs typeface="Dotum"/>
              </a:rPr>
              <a:t>group</a:t>
            </a:r>
            <a:endParaRPr sz="24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50">
              <a:latin typeface="Dotum"/>
              <a:cs typeface="Dotum"/>
            </a:endParaRPr>
          </a:p>
          <a:p>
            <a:pPr marL="241300" marR="5080" indent="-228600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Dotum"/>
                <a:cs typeface="Dotum"/>
              </a:rPr>
              <a:t>Avoids</a:t>
            </a:r>
            <a:r>
              <a:rPr sz="2400" spc="-1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fragmentati </a:t>
            </a:r>
            <a:r>
              <a:rPr sz="2400" spc="-25" dirty="0">
                <a:latin typeface="Dotum"/>
                <a:cs typeface="Dotum"/>
              </a:rPr>
              <a:t>on,</a:t>
            </a:r>
            <a:endParaRPr sz="2400">
              <a:latin typeface="Dotum"/>
              <a:cs typeface="Dotum"/>
            </a:endParaRPr>
          </a:p>
          <a:p>
            <a:pPr marL="241300" marR="176530">
              <a:lnSpc>
                <a:spcPts val="2590"/>
              </a:lnSpc>
              <a:spcBef>
                <a:spcPts val="30"/>
              </a:spcBef>
            </a:pPr>
            <a:r>
              <a:rPr sz="2400" spc="-70" dirty="0">
                <a:latin typeface="Dotum"/>
                <a:cs typeface="Dotum"/>
              </a:rPr>
              <a:t>leaves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contiguous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20" dirty="0">
                <a:latin typeface="Dotum"/>
                <a:cs typeface="Dotum"/>
              </a:rPr>
              <a:t>space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end</a:t>
            </a:r>
            <a:endParaRPr sz="2400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370" y="1591707"/>
            <a:ext cx="7750628" cy="44979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64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FFS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207750" cy="3971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Pros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Efficient</a:t>
            </a:r>
            <a:r>
              <a:rPr sz="2400" spc="-1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storage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both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small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large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files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Locality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both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small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large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files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Locality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data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Cons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4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Inefficient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tiny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(a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1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byte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requires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both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inode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 </a:t>
            </a:r>
            <a:r>
              <a:rPr sz="2400" spc="-25" dirty="0">
                <a:latin typeface="Dotum"/>
                <a:cs typeface="Dotum"/>
              </a:rPr>
              <a:t>k)</a:t>
            </a:r>
            <a:endParaRPr sz="2400">
              <a:latin typeface="Dotum"/>
              <a:cs typeface="Dotum"/>
            </a:endParaRPr>
          </a:p>
          <a:p>
            <a:pPr marL="697865" marR="2292350" lvl="1" indent="-228600">
              <a:lnSpc>
                <a:spcPts val="2620"/>
              </a:lnSpc>
              <a:spcBef>
                <a:spcPts val="48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Inefficient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encoding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110" dirty="0">
                <a:latin typeface="Dotum"/>
                <a:cs typeface="Dotum"/>
              </a:rPr>
              <a:t>when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mostly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contiguous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disk </a:t>
            </a:r>
            <a:r>
              <a:rPr sz="2400" dirty="0">
                <a:latin typeface="Dotum"/>
                <a:cs typeface="Dotum"/>
              </a:rPr>
              <a:t>(no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equivalent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superpages)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Need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reserve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10-</a:t>
            </a:r>
            <a:r>
              <a:rPr sz="2400" spc="160" dirty="0">
                <a:latin typeface="Dotum"/>
                <a:cs typeface="Dotum"/>
              </a:rPr>
              <a:t>20%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20" dirty="0">
                <a:latin typeface="Dotum"/>
                <a:cs typeface="Dotum"/>
              </a:rPr>
              <a:t>space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prevent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fragmentation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957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Large</a:t>
            </a:r>
            <a:r>
              <a:rPr spc="-95" dirty="0"/>
              <a:t> </a:t>
            </a:r>
            <a:r>
              <a:rPr dirty="0"/>
              <a:t>Directories:</a:t>
            </a:r>
            <a:r>
              <a:rPr spc="-80" dirty="0"/>
              <a:t> </a:t>
            </a:r>
            <a:r>
              <a:rPr dirty="0"/>
              <a:t>B-</a:t>
            </a:r>
            <a:r>
              <a:rPr spc="-80" dirty="0"/>
              <a:t>Trees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73053" y="5017500"/>
          <a:ext cx="10133330" cy="434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marR="8890" algn="ctr">
                        <a:lnSpc>
                          <a:spcPts val="1614"/>
                        </a:lnSpc>
                      </a:pPr>
                      <a:r>
                        <a:rPr sz="1750" dirty="0">
                          <a:latin typeface="Myriad Pro"/>
                          <a:cs typeface="Myriad Pro"/>
                        </a:rPr>
                        <a:t>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file1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file2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file9841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out1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out2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0" algn="r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out16341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R="8890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36210429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983211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239341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231121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243212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841013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841014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0" algn="r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324114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15913" y="4974548"/>
            <a:ext cx="1162685" cy="51815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582930">
              <a:lnSpc>
                <a:spcPts val="1760"/>
              </a:lnSpc>
              <a:spcBef>
                <a:spcPts val="455"/>
              </a:spcBef>
            </a:pPr>
            <a:r>
              <a:rPr sz="1750" spc="-20" dirty="0">
                <a:latin typeface="Myriad Pro"/>
                <a:cs typeface="Myriad Pro"/>
              </a:rPr>
              <a:t>Name </a:t>
            </a:r>
            <a:r>
              <a:rPr sz="1750" dirty="0">
                <a:latin typeface="Myriad Pro"/>
                <a:cs typeface="Myriad Pro"/>
              </a:rPr>
              <a:t>File</a:t>
            </a:r>
            <a:r>
              <a:rPr sz="1750" spc="-50" dirty="0">
                <a:latin typeface="Myriad Pro"/>
                <a:cs typeface="Myriad Pro"/>
              </a:rPr>
              <a:t> </a:t>
            </a:r>
            <a:r>
              <a:rPr sz="1750" spc="-10" dirty="0">
                <a:latin typeface="Myriad Pro"/>
                <a:cs typeface="Myriad Pro"/>
              </a:rPr>
              <a:t>Number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668928" y="3898268"/>
            <a:ext cx="2137410" cy="895985"/>
            <a:chOff x="9668928" y="3898268"/>
            <a:chExt cx="2137410" cy="895985"/>
          </a:xfrm>
        </p:grpSpPr>
        <p:sp>
          <p:nvSpPr>
            <p:cNvPr id="7" name="object 7"/>
            <p:cNvSpPr/>
            <p:nvPr/>
          </p:nvSpPr>
          <p:spPr>
            <a:xfrm>
              <a:off x="9672103" y="3901442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2131007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2131007" y="889115"/>
                  </a:lnTo>
                  <a:lnTo>
                    <a:pt x="213100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72103" y="3901443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0" y="889115"/>
                  </a:moveTo>
                  <a:lnTo>
                    <a:pt x="2131008" y="889115"/>
                  </a:lnTo>
                  <a:lnTo>
                    <a:pt x="2131008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19361" y="3898067"/>
            <a:ext cx="111125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0" dirty="0">
                <a:solidFill>
                  <a:srgbClr val="808080"/>
                </a:solidFill>
                <a:latin typeface="Myriad Pro"/>
                <a:cs typeface="Myriad Pro"/>
              </a:rPr>
              <a:t>B+Tree</a:t>
            </a:r>
            <a:r>
              <a:rPr sz="1750" spc="-40" dirty="0">
                <a:solidFill>
                  <a:srgbClr val="808080"/>
                </a:solidFill>
                <a:latin typeface="Myriad Pro"/>
                <a:cs typeface="Myriad Pro"/>
              </a:rPr>
              <a:t> </a:t>
            </a:r>
            <a:r>
              <a:rPr sz="1750" spc="-20" dirty="0">
                <a:solidFill>
                  <a:srgbClr val="808080"/>
                </a:solidFill>
                <a:latin typeface="Myriad Pro"/>
                <a:cs typeface="Myriad Pro"/>
              </a:rPr>
              <a:t>Leaf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33221" y="3898268"/>
            <a:ext cx="5334000" cy="895985"/>
            <a:chOff x="6233221" y="3898268"/>
            <a:chExt cx="5334000" cy="895985"/>
          </a:xfrm>
        </p:grpSpPr>
        <p:sp>
          <p:nvSpPr>
            <p:cNvPr id="11" name="object 11"/>
            <p:cNvSpPr/>
            <p:nvPr/>
          </p:nvSpPr>
          <p:spPr>
            <a:xfrm>
              <a:off x="9988959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98278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49899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59218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10839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20158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71778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81097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32718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42038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93658" y="423719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02977" y="4367760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6396" y="3901443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2131007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2131007" y="889115"/>
                  </a:lnTo>
                  <a:lnTo>
                    <a:pt x="213100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6396" y="3901443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0" y="889115"/>
                  </a:moveTo>
                  <a:lnTo>
                    <a:pt x="2131007" y="889115"/>
                  </a:lnTo>
                  <a:lnTo>
                    <a:pt x="2131007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83654" y="3898067"/>
            <a:ext cx="111125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0" dirty="0">
                <a:solidFill>
                  <a:srgbClr val="808080"/>
                </a:solidFill>
                <a:latin typeface="Myriad Pro"/>
                <a:cs typeface="Myriad Pro"/>
              </a:rPr>
              <a:t>B+Tree</a:t>
            </a:r>
            <a:r>
              <a:rPr sz="1750" spc="-40" dirty="0">
                <a:solidFill>
                  <a:srgbClr val="808080"/>
                </a:solidFill>
                <a:latin typeface="Myriad Pro"/>
                <a:cs typeface="Myriad Pro"/>
              </a:rPr>
              <a:t> </a:t>
            </a:r>
            <a:r>
              <a:rPr sz="1750" spc="-20" dirty="0">
                <a:solidFill>
                  <a:srgbClr val="808080"/>
                </a:solidFill>
                <a:latin typeface="Myriad Pro"/>
                <a:cs typeface="Myriad Pro"/>
              </a:rPr>
              <a:t>Leaf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50076" y="4234017"/>
            <a:ext cx="1581785" cy="280035"/>
            <a:chOff x="6550076" y="4234017"/>
            <a:chExt cx="1581785" cy="280035"/>
          </a:xfrm>
        </p:grpSpPr>
        <p:sp>
          <p:nvSpPr>
            <p:cNvPr id="27" name="object 27"/>
            <p:cNvSpPr/>
            <p:nvPr/>
          </p:nvSpPr>
          <p:spPr>
            <a:xfrm>
              <a:off x="6553251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62571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4191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23510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75131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84450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36071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45390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97011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06330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57950" y="4237192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67270" y="4367759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881989" y="4215710"/>
            <a:ext cx="16446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25" dirty="0">
                <a:latin typeface="Myriad Pro"/>
                <a:cs typeface="Myriad Pro"/>
              </a:rPr>
              <a:t>...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23284" y="3898268"/>
            <a:ext cx="8159115" cy="1125855"/>
            <a:chOff x="1623284" y="3898268"/>
            <a:chExt cx="8159115" cy="1125855"/>
          </a:xfrm>
        </p:grpSpPr>
        <p:sp>
          <p:nvSpPr>
            <p:cNvPr id="41" name="object 41"/>
            <p:cNvSpPr/>
            <p:nvPr/>
          </p:nvSpPr>
          <p:spPr>
            <a:xfrm>
              <a:off x="5929437" y="4553571"/>
              <a:ext cx="1015365" cy="430530"/>
            </a:xfrm>
            <a:custGeom>
              <a:avLst/>
              <a:gdLst/>
              <a:ahLst/>
              <a:cxnLst/>
              <a:rect l="l" t="t" r="r" b="b"/>
              <a:pathLst>
                <a:path w="1015365" h="430529">
                  <a:moveTo>
                    <a:pt x="1012117" y="0"/>
                  </a:moveTo>
                  <a:lnTo>
                    <a:pt x="1015223" y="166320"/>
                  </a:lnTo>
                  <a:lnTo>
                    <a:pt x="2528" y="377718"/>
                  </a:lnTo>
                  <a:lnTo>
                    <a:pt x="2259" y="382362"/>
                  </a:lnTo>
                  <a:lnTo>
                    <a:pt x="1599" y="394457"/>
                  </a:lnTo>
                  <a:lnTo>
                    <a:pt x="772" y="411248"/>
                  </a:lnTo>
                  <a:lnTo>
                    <a:pt x="0" y="429983"/>
                  </a:lnTo>
                </a:path>
              </a:pathLst>
            </a:custGeom>
            <a:ln w="6216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06150" y="4964902"/>
              <a:ext cx="46355" cy="55880"/>
            </a:xfrm>
            <a:custGeom>
              <a:avLst/>
              <a:gdLst/>
              <a:ahLst/>
              <a:cxnLst/>
              <a:rect l="l" t="t" r="r" b="b"/>
              <a:pathLst>
                <a:path w="46354" h="55879">
                  <a:moveTo>
                    <a:pt x="45949" y="0"/>
                  </a:moveTo>
                  <a:lnTo>
                    <a:pt x="23484" y="10967"/>
                  </a:lnTo>
                  <a:lnTo>
                    <a:pt x="0" y="2393"/>
                  </a:lnTo>
                  <a:lnTo>
                    <a:pt x="25814" y="55703"/>
                  </a:lnTo>
                  <a:lnTo>
                    <a:pt x="4594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63774" y="4553571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4" h="19050">
                  <a:moveTo>
                    <a:pt x="323" y="0"/>
                  </a:moveTo>
                  <a:lnTo>
                    <a:pt x="0" y="18652"/>
                  </a:lnTo>
                </a:path>
              </a:pathLst>
            </a:custGeom>
            <a:ln w="62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61387" y="4603154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4" y="0"/>
                  </a:moveTo>
                  <a:lnTo>
                    <a:pt x="0" y="108266"/>
                  </a:lnTo>
                </a:path>
              </a:pathLst>
            </a:custGeom>
            <a:ln w="6212">
              <a:solidFill>
                <a:srgbClr val="9999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60798" y="4726886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20">
                  <a:moveTo>
                    <a:pt x="323" y="0"/>
                  </a:moveTo>
                  <a:lnTo>
                    <a:pt x="0" y="18652"/>
                  </a:lnTo>
                  <a:lnTo>
                    <a:pt x="18601" y="19765"/>
                  </a:lnTo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16887" y="4748897"/>
              <a:ext cx="2905125" cy="173990"/>
            </a:xfrm>
            <a:custGeom>
              <a:avLst/>
              <a:gdLst/>
              <a:ahLst/>
              <a:cxnLst/>
              <a:rect l="l" t="t" r="r" b="b"/>
              <a:pathLst>
                <a:path w="2905125" h="173989">
                  <a:moveTo>
                    <a:pt x="0" y="0"/>
                  </a:moveTo>
                  <a:lnTo>
                    <a:pt x="2904856" y="173943"/>
                  </a:lnTo>
                </a:path>
              </a:pathLst>
            </a:custGeom>
            <a:ln w="6217">
              <a:solidFill>
                <a:srgbClr val="9999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40481" y="4923536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0" y="0"/>
                  </a:moveTo>
                  <a:lnTo>
                    <a:pt x="18601" y="1535"/>
                  </a:lnTo>
                  <a:lnTo>
                    <a:pt x="18601" y="19349"/>
                  </a:lnTo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59083" y="496775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8652"/>
                  </a:lnTo>
                </a:path>
              </a:pathLst>
            </a:custGeom>
            <a:ln w="62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36077" y="4969135"/>
              <a:ext cx="46355" cy="54610"/>
            </a:xfrm>
            <a:custGeom>
              <a:avLst/>
              <a:gdLst/>
              <a:ahLst/>
              <a:cxnLst/>
              <a:rect l="l" t="t" r="r" b="b"/>
              <a:pathLst>
                <a:path w="46354" h="54610">
                  <a:moveTo>
                    <a:pt x="46012" y="0"/>
                  </a:moveTo>
                  <a:lnTo>
                    <a:pt x="23006" y="9780"/>
                  </a:lnTo>
                  <a:lnTo>
                    <a:pt x="0" y="0"/>
                  </a:lnTo>
                  <a:lnTo>
                    <a:pt x="23006" y="54578"/>
                  </a:lnTo>
                  <a:lnTo>
                    <a:pt x="4601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438773" y="4510048"/>
              <a:ext cx="1015365" cy="476884"/>
            </a:xfrm>
            <a:custGeom>
              <a:avLst/>
              <a:gdLst/>
              <a:ahLst/>
              <a:cxnLst/>
              <a:rect l="l" t="t" r="r" b="b"/>
              <a:pathLst>
                <a:path w="1015365" h="476885">
                  <a:moveTo>
                    <a:pt x="1012235" y="0"/>
                  </a:moveTo>
                  <a:lnTo>
                    <a:pt x="1015341" y="182965"/>
                  </a:lnTo>
                  <a:lnTo>
                    <a:pt x="2646" y="415515"/>
                  </a:lnTo>
                  <a:lnTo>
                    <a:pt x="2354" y="421071"/>
                  </a:lnTo>
                  <a:lnTo>
                    <a:pt x="1647" y="435434"/>
                  </a:lnTo>
                  <a:lnTo>
                    <a:pt x="777" y="455141"/>
                  </a:lnTo>
                  <a:lnTo>
                    <a:pt x="0" y="476733"/>
                  </a:lnTo>
                </a:path>
              </a:pathLst>
            </a:custGeom>
            <a:ln w="6216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415373" y="4968024"/>
              <a:ext cx="46355" cy="55880"/>
            </a:xfrm>
            <a:custGeom>
              <a:avLst/>
              <a:gdLst/>
              <a:ahLst/>
              <a:cxnLst/>
              <a:rect l="l" t="t" r="r" b="b"/>
              <a:pathLst>
                <a:path w="46354" h="55879">
                  <a:moveTo>
                    <a:pt x="45944" y="0"/>
                  </a:moveTo>
                  <a:lnTo>
                    <a:pt x="23521" y="11061"/>
                  </a:lnTo>
                  <a:lnTo>
                    <a:pt x="0" y="2593"/>
                  </a:lnTo>
                  <a:lnTo>
                    <a:pt x="26043" y="55791"/>
                  </a:lnTo>
                  <a:lnTo>
                    <a:pt x="4594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26459" y="3901443"/>
              <a:ext cx="4169410" cy="889635"/>
            </a:xfrm>
            <a:custGeom>
              <a:avLst/>
              <a:gdLst/>
              <a:ahLst/>
              <a:cxnLst/>
              <a:rect l="l" t="t" r="r" b="b"/>
              <a:pathLst>
                <a:path w="4169410" h="889635">
                  <a:moveTo>
                    <a:pt x="4168824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4168824" y="889115"/>
                  </a:lnTo>
                  <a:lnTo>
                    <a:pt x="4168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26459" y="3901443"/>
              <a:ext cx="4169410" cy="889635"/>
            </a:xfrm>
            <a:custGeom>
              <a:avLst/>
              <a:gdLst/>
              <a:ahLst/>
              <a:cxnLst/>
              <a:rect l="l" t="t" r="r" b="b"/>
              <a:pathLst>
                <a:path w="4169410" h="889635">
                  <a:moveTo>
                    <a:pt x="0" y="889115"/>
                  </a:moveTo>
                  <a:lnTo>
                    <a:pt x="4168824" y="889115"/>
                  </a:lnTo>
                  <a:lnTo>
                    <a:pt x="4168824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43963" y="4179103"/>
            <a:ext cx="1234440" cy="51815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741680">
              <a:lnSpc>
                <a:spcPts val="1760"/>
              </a:lnSpc>
              <a:spcBef>
                <a:spcPts val="455"/>
              </a:spcBef>
            </a:pPr>
            <a:r>
              <a:rPr sz="1750" spc="-20" dirty="0">
                <a:latin typeface="Myriad Pro"/>
                <a:cs typeface="Myriad Pro"/>
              </a:rPr>
              <a:t>Hash </a:t>
            </a:r>
            <a:r>
              <a:rPr sz="1750" dirty="0">
                <a:latin typeface="Myriad Pro"/>
                <a:cs typeface="Myriad Pro"/>
              </a:rPr>
              <a:t>Entry</a:t>
            </a:r>
            <a:r>
              <a:rPr sz="1750" spc="30" dirty="0">
                <a:latin typeface="Myriad Pro"/>
                <a:cs typeface="Myriad Pro"/>
              </a:rPr>
              <a:t> </a:t>
            </a:r>
            <a:r>
              <a:rPr sz="1750" spc="-10" dirty="0">
                <a:latin typeface="Myriad Pro"/>
                <a:cs typeface="Myriad Pro"/>
              </a:rPr>
              <a:t>Pointer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76162" y="4230975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1714"/>
              </a:lnSpc>
            </a:pPr>
            <a:r>
              <a:rPr sz="1750" spc="-10" dirty="0">
                <a:latin typeface="Myriad Pro"/>
                <a:cs typeface="Myriad Pro"/>
              </a:rPr>
              <a:t>0000a0d1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676162" y="4230975"/>
            <a:ext cx="1012825" cy="435609"/>
          </a:xfrm>
          <a:custGeom>
            <a:avLst/>
            <a:gdLst/>
            <a:ahLst/>
            <a:cxnLst/>
            <a:rect l="l" t="t" r="r" b="b"/>
            <a:pathLst>
              <a:path w="1012825" h="435610">
                <a:moveTo>
                  <a:pt x="0" y="435231"/>
                </a:moveTo>
                <a:lnTo>
                  <a:pt x="1012695" y="435231"/>
                </a:lnTo>
                <a:lnTo>
                  <a:pt x="1012695" y="0"/>
                </a:lnTo>
                <a:lnTo>
                  <a:pt x="0" y="0"/>
                </a:lnTo>
                <a:lnTo>
                  <a:pt x="0" y="435231"/>
                </a:lnTo>
                <a:close/>
              </a:path>
            </a:pathLst>
          </a:custGeom>
          <a:ln w="6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88857" y="4230975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ts val="1714"/>
              </a:lnSpc>
            </a:pPr>
            <a:r>
              <a:rPr sz="1750" spc="-10" dirty="0">
                <a:latin typeface="Myriad Pro"/>
                <a:cs typeface="Myriad Pro"/>
              </a:rPr>
              <a:t>0000b971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85682" y="4227800"/>
            <a:ext cx="1022350" cy="441959"/>
            <a:chOff x="2685682" y="4227800"/>
            <a:chExt cx="1022350" cy="441959"/>
          </a:xfrm>
        </p:grpSpPr>
        <p:sp>
          <p:nvSpPr>
            <p:cNvPr id="59" name="object 59"/>
            <p:cNvSpPr/>
            <p:nvPr/>
          </p:nvSpPr>
          <p:spPr>
            <a:xfrm>
              <a:off x="2688857" y="4230975"/>
              <a:ext cx="1012825" cy="435609"/>
            </a:xfrm>
            <a:custGeom>
              <a:avLst/>
              <a:gdLst/>
              <a:ahLst/>
              <a:cxnLst/>
              <a:rect l="l" t="t" r="r" b="b"/>
              <a:pathLst>
                <a:path w="1012825" h="435610">
                  <a:moveTo>
                    <a:pt x="0" y="435231"/>
                  </a:moveTo>
                  <a:lnTo>
                    <a:pt x="1012695" y="435231"/>
                  </a:lnTo>
                  <a:lnTo>
                    <a:pt x="1012695" y="0"/>
                  </a:lnTo>
                  <a:lnTo>
                    <a:pt x="0" y="0"/>
                  </a:lnTo>
                  <a:lnTo>
                    <a:pt x="0" y="435231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91963" y="4448589"/>
              <a:ext cx="1012825" cy="0"/>
            </a:xfrm>
            <a:custGeom>
              <a:avLst/>
              <a:gdLst/>
              <a:ahLst/>
              <a:cxnLst/>
              <a:rect l="l" t="t" r="r" b="b"/>
              <a:pathLst>
                <a:path w="1012825">
                  <a:moveTo>
                    <a:pt x="0" y="0"/>
                  </a:moveTo>
                  <a:lnTo>
                    <a:pt x="1012695" y="0"/>
                  </a:lnTo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01552" y="4230975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3175" algn="ctr">
              <a:lnSpc>
                <a:spcPts val="1714"/>
              </a:lnSpc>
            </a:pPr>
            <a:r>
              <a:rPr sz="1750" spc="-25" dirty="0">
                <a:latin typeface="Myriad Pro"/>
                <a:cs typeface="Myriad Pro"/>
              </a:rPr>
              <a:t>...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698377" y="4227800"/>
            <a:ext cx="1022350" cy="441959"/>
            <a:chOff x="3698377" y="4227800"/>
            <a:chExt cx="1022350" cy="441959"/>
          </a:xfrm>
        </p:grpSpPr>
        <p:sp>
          <p:nvSpPr>
            <p:cNvPr id="63" name="object 63"/>
            <p:cNvSpPr/>
            <p:nvPr/>
          </p:nvSpPr>
          <p:spPr>
            <a:xfrm>
              <a:off x="3701552" y="4230975"/>
              <a:ext cx="1012825" cy="435609"/>
            </a:xfrm>
            <a:custGeom>
              <a:avLst/>
              <a:gdLst/>
              <a:ahLst/>
              <a:cxnLst/>
              <a:rect l="l" t="t" r="r" b="b"/>
              <a:pathLst>
                <a:path w="1012825" h="435610">
                  <a:moveTo>
                    <a:pt x="0" y="435231"/>
                  </a:moveTo>
                  <a:lnTo>
                    <a:pt x="1012695" y="435231"/>
                  </a:lnTo>
                  <a:lnTo>
                    <a:pt x="1012695" y="0"/>
                  </a:lnTo>
                  <a:lnTo>
                    <a:pt x="0" y="0"/>
                  </a:lnTo>
                  <a:lnTo>
                    <a:pt x="0" y="435231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04658" y="4448589"/>
              <a:ext cx="1012825" cy="0"/>
            </a:xfrm>
            <a:custGeom>
              <a:avLst/>
              <a:gdLst/>
              <a:ahLst/>
              <a:cxnLst/>
              <a:rect l="l" t="t" r="r" b="b"/>
              <a:pathLst>
                <a:path w="1012825">
                  <a:moveTo>
                    <a:pt x="0" y="0"/>
                  </a:moveTo>
                  <a:lnTo>
                    <a:pt x="1012695" y="0"/>
                  </a:lnTo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753889" y="4179103"/>
            <a:ext cx="9290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0" dirty="0">
                <a:latin typeface="Myriad Pro"/>
                <a:cs typeface="Myriad Pro"/>
              </a:rPr>
              <a:t>0000c194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676094" y="4227800"/>
            <a:ext cx="7615555" cy="796290"/>
            <a:chOff x="1676094" y="4227800"/>
            <a:chExt cx="7615555" cy="796290"/>
          </a:xfrm>
        </p:grpSpPr>
        <p:sp>
          <p:nvSpPr>
            <p:cNvPr id="67" name="object 67"/>
            <p:cNvSpPr/>
            <p:nvPr/>
          </p:nvSpPr>
          <p:spPr>
            <a:xfrm>
              <a:off x="4714247" y="4230975"/>
              <a:ext cx="1012825" cy="435609"/>
            </a:xfrm>
            <a:custGeom>
              <a:avLst/>
              <a:gdLst/>
              <a:ahLst/>
              <a:cxnLst/>
              <a:rect l="l" t="t" r="r" b="b"/>
              <a:pathLst>
                <a:path w="1012825" h="435610">
                  <a:moveTo>
                    <a:pt x="0" y="435231"/>
                  </a:moveTo>
                  <a:lnTo>
                    <a:pt x="1012695" y="435231"/>
                  </a:lnTo>
                  <a:lnTo>
                    <a:pt x="1012695" y="0"/>
                  </a:lnTo>
                  <a:lnTo>
                    <a:pt x="0" y="0"/>
                  </a:lnTo>
                  <a:lnTo>
                    <a:pt x="0" y="435231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717354" y="4448589"/>
              <a:ext cx="1012825" cy="0"/>
            </a:xfrm>
            <a:custGeom>
              <a:avLst/>
              <a:gdLst/>
              <a:ahLst/>
              <a:cxnLst/>
              <a:rect l="l" t="t" r="r" b="b"/>
              <a:pathLst>
                <a:path w="1012825">
                  <a:moveTo>
                    <a:pt x="0" y="0"/>
                  </a:moveTo>
                  <a:lnTo>
                    <a:pt x="1012695" y="0"/>
                  </a:lnTo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79269" y="4448589"/>
              <a:ext cx="1012825" cy="0"/>
            </a:xfrm>
            <a:custGeom>
              <a:avLst/>
              <a:gdLst/>
              <a:ahLst/>
              <a:cxnLst/>
              <a:rect l="l" t="t" r="r" b="b"/>
              <a:pathLst>
                <a:path w="1012825">
                  <a:moveTo>
                    <a:pt x="0" y="0"/>
                  </a:moveTo>
                  <a:lnTo>
                    <a:pt x="1012695" y="0"/>
                  </a:lnTo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83087" y="4553571"/>
              <a:ext cx="1015365" cy="430530"/>
            </a:xfrm>
            <a:custGeom>
              <a:avLst/>
              <a:gdLst/>
              <a:ahLst/>
              <a:cxnLst/>
              <a:rect l="l" t="t" r="r" b="b"/>
              <a:pathLst>
                <a:path w="1015364" h="430529">
                  <a:moveTo>
                    <a:pt x="1012117" y="0"/>
                  </a:moveTo>
                  <a:lnTo>
                    <a:pt x="1015223" y="166320"/>
                  </a:lnTo>
                  <a:lnTo>
                    <a:pt x="2528" y="377718"/>
                  </a:lnTo>
                  <a:lnTo>
                    <a:pt x="2259" y="382362"/>
                  </a:lnTo>
                  <a:lnTo>
                    <a:pt x="1599" y="394457"/>
                  </a:lnTo>
                  <a:lnTo>
                    <a:pt x="772" y="411248"/>
                  </a:lnTo>
                  <a:lnTo>
                    <a:pt x="0" y="429983"/>
                  </a:lnTo>
                </a:path>
              </a:pathLst>
            </a:custGeom>
            <a:ln w="12433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59802" y="4964902"/>
              <a:ext cx="46355" cy="55880"/>
            </a:xfrm>
            <a:custGeom>
              <a:avLst/>
              <a:gdLst/>
              <a:ahLst/>
              <a:cxnLst/>
              <a:rect l="l" t="t" r="r" b="b"/>
              <a:pathLst>
                <a:path w="46355" h="55879">
                  <a:moveTo>
                    <a:pt x="45951" y="0"/>
                  </a:moveTo>
                  <a:lnTo>
                    <a:pt x="23484" y="10967"/>
                  </a:lnTo>
                  <a:lnTo>
                    <a:pt x="0" y="2393"/>
                  </a:lnTo>
                  <a:lnTo>
                    <a:pt x="25815" y="55703"/>
                  </a:lnTo>
                  <a:lnTo>
                    <a:pt x="45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14381" y="4551178"/>
              <a:ext cx="4051300" cy="435609"/>
            </a:xfrm>
            <a:custGeom>
              <a:avLst/>
              <a:gdLst/>
              <a:ahLst/>
              <a:cxnLst/>
              <a:rect l="l" t="t" r="r" b="b"/>
              <a:pathLst>
                <a:path w="4051300" h="435610">
                  <a:moveTo>
                    <a:pt x="0" y="0"/>
                  </a:moveTo>
                  <a:lnTo>
                    <a:pt x="0" y="180310"/>
                  </a:lnTo>
                  <a:lnTo>
                    <a:pt x="4050779" y="391708"/>
                  </a:lnTo>
                  <a:lnTo>
                    <a:pt x="4050779" y="435231"/>
                  </a:lnTo>
                </a:path>
              </a:pathLst>
            </a:custGeom>
            <a:ln w="1243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245262" y="4969135"/>
              <a:ext cx="46355" cy="54610"/>
            </a:xfrm>
            <a:custGeom>
              <a:avLst/>
              <a:gdLst/>
              <a:ahLst/>
              <a:cxnLst/>
              <a:rect l="l" t="t" r="r" b="b"/>
              <a:pathLst>
                <a:path w="46354" h="54610">
                  <a:moveTo>
                    <a:pt x="46012" y="0"/>
                  </a:moveTo>
                  <a:lnTo>
                    <a:pt x="23006" y="9780"/>
                  </a:lnTo>
                  <a:lnTo>
                    <a:pt x="0" y="0"/>
                  </a:lnTo>
                  <a:lnTo>
                    <a:pt x="23006" y="54578"/>
                  </a:lnTo>
                  <a:lnTo>
                    <a:pt x="4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626459" y="3901443"/>
            <a:ext cx="4169410" cy="329565"/>
          </a:xfrm>
          <a:prstGeom prst="rect">
            <a:avLst/>
          </a:prstGeom>
          <a:ln w="6217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85"/>
              </a:spcBef>
            </a:pPr>
            <a:r>
              <a:rPr sz="1750" spc="-10" dirty="0">
                <a:latin typeface="Myriad Pro"/>
                <a:cs typeface="Myriad Pro"/>
              </a:rPr>
              <a:t>B+Tree</a:t>
            </a:r>
            <a:r>
              <a:rPr sz="1750" spc="-40" dirty="0">
                <a:latin typeface="Myriad Pro"/>
                <a:cs typeface="Myriad Pro"/>
              </a:rPr>
              <a:t> </a:t>
            </a:r>
            <a:r>
              <a:rPr sz="1750" spc="-20" dirty="0">
                <a:latin typeface="Myriad Pro"/>
                <a:cs typeface="Myriad Pro"/>
              </a:rPr>
              <a:t>Leaf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325288" y="4506872"/>
            <a:ext cx="6828790" cy="517525"/>
            <a:chOff x="4325288" y="4506872"/>
            <a:chExt cx="6828790" cy="517525"/>
          </a:xfrm>
        </p:grpSpPr>
        <p:sp>
          <p:nvSpPr>
            <p:cNvPr id="76" name="object 76"/>
            <p:cNvSpPr/>
            <p:nvPr/>
          </p:nvSpPr>
          <p:spPr>
            <a:xfrm>
              <a:off x="4349720" y="4510047"/>
              <a:ext cx="6043295" cy="480695"/>
            </a:xfrm>
            <a:custGeom>
              <a:avLst/>
              <a:gdLst/>
              <a:ahLst/>
              <a:cxnLst/>
              <a:rect l="l" t="t" r="r" b="b"/>
              <a:pathLst>
                <a:path w="6043295" h="480695">
                  <a:moveTo>
                    <a:pt x="6024578" y="0"/>
                  </a:moveTo>
                  <a:lnTo>
                    <a:pt x="6043074" y="182965"/>
                  </a:lnTo>
                  <a:lnTo>
                    <a:pt x="16383" y="415515"/>
                  </a:lnTo>
                  <a:lnTo>
                    <a:pt x="14503" y="421533"/>
                  </a:lnTo>
                  <a:lnTo>
                    <a:pt x="10004" y="436970"/>
                  </a:lnTo>
                  <a:lnTo>
                    <a:pt x="4599" y="457898"/>
                  </a:lnTo>
                  <a:lnTo>
                    <a:pt x="0" y="480389"/>
                  </a:lnTo>
                </a:path>
              </a:pathLst>
            </a:custGeom>
            <a:ln w="621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325288" y="4964619"/>
              <a:ext cx="43180" cy="59690"/>
            </a:xfrm>
            <a:custGeom>
              <a:avLst/>
              <a:gdLst/>
              <a:ahLst/>
              <a:cxnLst/>
              <a:rect l="l" t="t" r="r" b="b"/>
              <a:pathLst>
                <a:path w="43179" h="59689">
                  <a:moveTo>
                    <a:pt x="43042" y="0"/>
                  </a:moveTo>
                  <a:lnTo>
                    <a:pt x="24982" y="17291"/>
                  </a:lnTo>
                  <a:lnTo>
                    <a:pt x="0" y="16295"/>
                  </a:lnTo>
                  <a:lnTo>
                    <a:pt x="40817" y="59190"/>
                  </a:lnTo>
                  <a:lnTo>
                    <a:pt x="430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00132" y="4534918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4" h="19050">
                  <a:moveTo>
                    <a:pt x="323" y="0"/>
                  </a:moveTo>
                  <a:lnTo>
                    <a:pt x="0" y="18652"/>
                  </a:lnTo>
                </a:path>
              </a:pathLst>
            </a:custGeom>
            <a:ln w="62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97745" y="4584501"/>
              <a:ext cx="1905" cy="108585"/>
            </a:xfrm>
            <a:custGeom>
              <a:avLst/>
              <a:gdLst/>
              <a:ahLst/>
              <a:cxnLst/>
              <a:rect l="l" t="t" r="r" b="b"/>
              <a:pathLst>
                <a:path w="1904" h="108585">
                  <a:moveTo>
                    <a:pt x="1864" y="0"/>
                  </a:moveTo>
                  <a:lnTo>
                    <a:pt x="0" y="108266"/>
                  </a:lnTo>
                </a:path>
              </a:pathLst>
            </a:custGeom>
            <a:ln w="6212">
              <a:solidFill>
                <a:srgbClr val="9999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997156" y="4708234"/>
              <a:ext cx="19050" cy="20320"/>
            </a:xfrm>
            <a:custGeom>
              <a:avLst/>
              <a:gdLst/>
              <a:ahLst/>
              <a:cxnLst/>
              <a:rect l="l" t="t" r="r" b="b"/>
              <a:pathLst>
                <a:path w="19050" h="20320">
                  <a:moveTo>
                    <a:pt x="323" y="0"/>
                  </a:moveTo>
                  <a:lnTo>
                    <a:pt x="0" y="18652"/>
                  </a:lnTo>
                  <a:lnTo>
                    <a:pt x="18601" y="19765"/>
                  </a:lnTo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053245" y="4730244"/>
              <a:ext cx="2905125" cy="173990"/>
            </a:xfrm>
            <a:custGeom>
              <a:avLst/>
              <a:gdLst/>
              <a:ahLst/>
              <a:cxnLst/>
              <a:rect l="l" t="t" r="r" b="b"/>
              <a:pathLst>
                <a:path w="2905125" h="173989">
                  <a:moveTo>
                    <a:pt x="0" y="0"/>
                  </a:moveTo>
                  <a:lnTo>
                    <a:pt x="2904856" y="173943"/>
                  </a:lnTo>
                </a:path>
              </a:pathLst>
            </a:custGeom>
            <a:ln w="6217">
              <a:solidFill>
                <a:srgbClr val="9999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76840" y="4904883"/>
              <a:ext cx="19050" cy="19685"/>
            </a:xfrm>
            <a:custGeom>
              <a:avLst/>
              <a:gdLst/>
              <a:ahLst/>
              <a:cxnLst/>
              <a:rect l="l" t="t" r="r" b="b"/>
              <a:pathLst>
                <a:path w="19050" h="19685">
                  <a:moveTo>
                    <a:pt x="0" y="0"/>
                  </a:moveTo>
                  <a:lnTo>
                    <a:pt x="18601" y="1535"/>
                  </a:lnTo>
                  <a:lnTo>
                    <a:pt x="18601" y="19349"/>
                  </a:lnTo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995442" y="4949104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8652"/>
                  </a:lnTo>
                </a:path>
              </a:pathLst>
            </a:custGeom>
            <a:ln w="62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972435" y="4950482"/>
              <a:ext cx="46355" cy="54610"/>
            </a:xfrm>
            <a:custGeom>
              <a:avLst/>
              <a:gdLst/>
              <a:ahLst/>
              <a:cxnLst/>
              <a:rect l="l" t="t" r="r" b="b"/>
              <a:pathLst>
                <a:path w="46354" h="54610">
                  <a:moveTo>
                    <a:pt x="46012" y="0"/>
                  </a:moveTo>
                  <a:lnTo>
                    <a:pt x="23006" y="9780"/>
                  </a:lnTo>
                  <a:lnTo>
                    <a:pt x="0" y="0"/>
                  </a:lnTo>
                  <a:lnTo>
                    <a:pt x="23006" y="54578"/>
                  </a:lnTo>
                  <a:lnTo>
                    <a:pt x="4601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886907" y="4510047"/>
              <a:ext cx="1015365" cy="476884"/>
            </a:xfrm>
            <a:custGeom>
              <a:avLst/>
              <a:gdLst/>
              <a:ahLst/>
              <a:cxnLst/>
              <a:rect l="l" t="t" r="r" b="b"/>
              <a:pathLst>
                <a:path w="1015365" h="476885">
                  <a:moveTo>
                    <a:pt x="1012235" y="0"/>
                  </a:moveTo>
                  <a:lnTo>
                    <a:pt x="1015341" y="182965"/>
                  </a:lnTo>
                  <a:lnTo>
                    <a:pt x="2646" y="415515"/>
                  </a:lnTo>
                  <a:lnTo>
                    <a:pt x="2354" y="421071"/>
                  </a:lnTo>
                  <a:lnTo>
                    <a:pt x="1647" y="435434"/>
                  </a:lnTo>
                  <a:lnTo>
                    <a:pt x="777" y="455141"/>
                  </a:lnTo>
                  <a:lnTo>
                    <a:pt x="0" y="476733"/>
                  </a:lnTo>
                </a:path>
              </a:pathLst>
            </a:custGeom>
            <a:ln w="6216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863509" y="4968023"/>
              <a:ext cx="46355" cy="55880"/>
            </a:xfrm>
            <a:custGeom>
              <a:avLst/>
              <a:gdLst/>
              <a:ahLst/>
              <a:cxnLst/>
              <a:rect l="l" t="t" r="r" b="b"/>
              <a:pathLst>
                <a:path w="46354" h="55879">
                  <a:moveTo>
                    <a:pt x="45943" y="0"/>
                  </a:moveTo>
                  <a:lnTo>
                    <a:pt x="23521" y="11061"/>
                  </a:lnTo>
                  <a:lnTo>
                    <a:pt x="0" y="2593"/>
                  </a:lnTo>
                  <a:lnTo>
                    <a:pt x="26043" y="55791"/>
                  </a:lnTo>
                  <a:lnTo>
                    <a:pt x="4594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135420" y="4510047"/>
              <a:ext cx="1015365" cy="476884"/>
            </a:xfrm>
            <a:custGeom>
              <a:avLst/>
              <a:gdLst/>
              <a:ahLst/>
              <a:cxnLst/>
              <a:rect l="l" t="t" r="r" b="b"/>
              <a:pathLst>
                <a:path w="1015365" h="476885">
                  <a:moveTo>
                    <a:pt x="1012235" y="0"/>
                  </a:moveTo>
                  <a:lnTo>
                    <a:pt x="1015341" y="182965"/>
                  </a:lnTo>
                  <a:lnTo>
                    <a:pt x="2646" y="415515"/>
                  </a:lnTo>
                  <a:lnTo>
                    <a:pt x="2354" y="421071"/>
                  </a:lnTo>
                  <a:lnTo>
                    <a:pt x="1647" y="435434"/>
                  </a:lnTo>
                  <a:lnTo>
                    <a:pt x="777" y="455141"/>
                  </a:lnTo>
                  <a:lnTo>
                    <a:pt x="0" y="476733"/>
                  </a:lnTo>
                </a:path>
              </a:pathLst>
            </a:custGeom>
            <a:ln w="6216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112023" y="4968023"/>
              <a:ext cx="46355" cy="55880"/>
            </a:xfrm>
            <a:custGeom>
              <a:avLst/>
              <a:gdLst/>
              <a:ahLst/>
              <a:cxnLst/>
              <a:rect l="l" t="t" r="r" b="b"/>
              <a:pathLst>
                <a:path w="46354" h="55879">
                  <a:moveTo>
                    <a:pt x="45944" y="0"/>
                  </a:moveTo>
                  <a:lnTo>
                    <a:pt x="23521" y="11061"/>
                  </a:lnTo>
                  <a:lnTo>
                    <a:pt x="0" y="2593"/>
                  </a:lnTo>
                  <a:lnTo>
                    <a:pt x="26043" y="55791"/>
                  </a:lnTo>
                  <a:lnTo>
                    <a:pt x="4594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394253" y="3041284"/>
            <a:ext cx="1228090" cy="51815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599440">
              <a:lnSpc>
                <a:spcPts val="1760"/>
              </a:lnSpc>
              <a:spcBef>
                <a:spcPts val="455"/>
              </a:spcBef>
            </a:pPr>
            <a:r>
              <a:rPr sz="1750" spc="-10" dirty="0">
                <a:latin typeface="Myriad Pro"/>
                <a:cs typeface="Myriad Pro"/>
              </a:rPr>
              <a:t>Before </a:t>
            </a:r>
            <a:r>
              <a:rPr sz="1750" dirty="0">
                <a:latin typeface="Myriad Pro"/>
                <a:cs typeface="Myriad Pro"/>
              </a:rPr>
              <a:t>Child </a:t>
            </a:r>
            <a:r>
              <a:rPr sz="1750" spc="-10" dirty="0">
                <a:latin typeface="Myriad Pro"/>
                <a:cs typeface="Myriad Pro"/>
              </a:rPr>
              <a:t>Pointer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667313" y="2760449"/>
            <a:ext cx="3150235" cy="895985"/>
            <a:chOff x="3667313" y="2760449"/>
            <a:chExt cx="3150235" cy="895985"/>
          </a:xfrm>
        </p:grpSpPr>
        <p:sp>
          <p:nvSpPr>
            <p:cNvPr id="91" name="object 91"/>
            <p:cNvSpPr/>
            <p:nvPr/>
          </p:nvSpPr>
          <p:spPr>
            <a:xfrm>
              <a:off x="3670488" y="2763624"/>
              <a:ext cx="3143885" cy="889635"/>
            </a:xfrm>
            <a:custGeom>
              <a:avLst/>
              <a:gdLst/>
              <a:ahLst/>
              <a:cxnLst/>
              <a:rect l="l" t="t" r="r" b="b"/>
              <a:pathLst>
                <a:path w="3143884" h="889635">
                  <a:moveTo>
                    <a:pt x="3143702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3143702" y="889115"/>
                  </a:lnTo>
                  <a:lnTo>
                    <a:pt x="314370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70488" y="2763624"/>
              <a:ext cx="3143885" cy="889635"/>
            </a:xfrm>
            <a:custGeom>
              <a:avLst/>
              <a:gdLst/>
              <a:ahLst/>
              <a:cxnLst/>
              <a:rect l="l" t="t" r="r" b="b"/>
              <a:pathLst>
                <a:path w="3143884" h="889635">
                  <a:moveTo>
                    <a:pt x="0" y="889115"/>
                  </a:moveTo>
                  <a:lnTo>
                    <a:pt x="3143702" y="889115"/>
                  </a:lnTo>
                  <a:lnTo>
                    <a:pt x="3143702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1613029" y="3409402"/>
            <a:ext cx="4658360" cy="476884"/>
            <a:chOff x="1613029" y="3409402"/>
            <a:chExt cx="4658360" cy="476884"/>
          </a:xfrm>
        </p:grpSpPr>
        <p:sp>
          <p:nvSpPr>
            <p:cNvPr id="94" name="object 94"/>
            <p:cNvSpPr/>
            <p:nvPr/>
          </p:nvSpPr>
          <p:spPr>
            <a:xfrm>
              <a:off x="1636613" y="3415752"/>
              <a:ext cx="2574925" cy="430530"/>
            </a:xfrm>
            <a:custGeom>
              <a:avLst/>
              <a:gdLst/>
              <a:ahLst/>
              <a:cxnLst/>
              <a:rect l="l" t="t" r="r" b="b"/>
              <a:pathLst>
                <a:path w="2574925" h="430529">
                  <a:moveTo>
                    <a:pt x="2566517" y="0"/>
                  </a:moveTo>
                  <a:lnTo>
                    <a:pt x="2574395" y="166320"/>
                  </a:lnTo>
                  <a:lnTo>
                    <a:pt x="6467" y="377718"/>
                  </a:lnTo>
                  <a:lnTo>
                    <a:pt x="5775" y="382422"/>
                  </a:lnTo>
                  <a:lnTo>
                    <a:pt x="4084" y="394661"/>
                  </a:lnTo>
                  <a:lnTo>
                    <a:pt x="1967" y="411624"/>
                  </a:lnTo>
                  <a:lnTo>
                    <a:pt x="0" y="430499"/>
                  </a:lnTo>
                </a:path>
              </a:pathLst>
            </a:custGeom>
            <a:ln w="124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613029" y="3825632"/>
              <a:ext cx="45720" cy="57150"/>
            </a:xfrm>
            <a:custGeom>
              <a:avLst/>
              <a:gdLst/>
              <a:ahLst/>
              <a:cxnLst/>
              <a:rect l="l" t="t" r="r" b="b"/>
              <a:pathLst>
                <a:path w="45719" h="57150">
                  <a:moveTo>
                    <a:pt x="45608" y="0"/>
                  </a:moveTo>
                  <a:lnTo>
                    <a:pt x="24099" y="12752"/>
                  </a:lnTo>
                  <a:lnTo>
                    <a:pt x="0" y="6118"/>
                  </a:lnTo>
                  <a:lnTo>
                    <a:pt x="30052" y="57152"/>
                  </a:lnTo>
                  <a:lnTo>
                    <a:pt x="45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101964" y="3589068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124" y="0"/>
                  </a:moveTo>
                  <a:lnTo>
                    <a:pt x="0" y="18652"/>
                  </a:lnTo>
                  <a:lnTo>
                    <a:pt x="18414" y="21537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156167" y="3616208"/>
              <a:ext cx="1056005" cy="165735"/>
            </a:xfrm>
            <a:custGeom>
              <a:avLst/>
              <a:gdLst/>
              <a:ahLst/>
              <a:cxnLst/>
              <a:rect l="l" t="t" r="r" b="b"/>
              <a:pathLst>
                <a:path w="1056004" h="165735">
                  <a:moveTo>
                    <a:pt x="0" y="0"/>
                  </a:moveTo>
                  <a:lnTo>
                    <a:pt x="1055588" y="165356"/>
                  </a:lnTo>
                </a:path>
              </a:pathLst>
            </a:custGeom>
            <a:ln w="124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27301" y="3783949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4" h="21589">
                  <a:moveTo>
                    <a:pt x="0" y="0"/>
                  </a:moveTo>
                  <a:lnTo>
                    <a:pt x="18414" y="3301"/>
                  </a:lnTo>
                  <a:lnTo>
                    <a:pt x="18414" y="21114"/>
                  </a:lnTo>
                </a:path>
              </a:pathLst>
            </a:custGeom>
            <a:ln w="12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45715" y="382993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8652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25056" y="3831317"/>
              <a:ext cx="46355" cy="54610"/>
            </a:xfrm>
            <a:custGeom>
              <a:avLst/>
              <a:gdLst/>
              <a:ahLst/>
              <a:cxnLst/>
              <a:rect l="l" t="t" r="r" b="b"/>
              <a:pathLst>
                <a:path w="46354" h="54610">
                  <a:moveTo>
                    <a:pt x="46012" y="0"/>
                  </a:moveTo>
                  <a:lnTo>
                    <a:pt x="23006" y="9780"/>
                  </a:lnTo>
                  <a:lnTo>
                    <a:pt x="0" y="0"/>
                  </a:lnTo>
                  <a:lnTo>
                    <a:pt x="23006" y="54578"/>
                  </a:lnTo>
                  <a:lnTo>
                    <a:pt x="4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1669939" y="1510776"/>
            <a:ext cx="7294245" cy="3496945"/>
            <a:chOff x="1669939" y="1510776"/>
            <a:chExt cx="7294245" cy="3496945"/>
          </a:xfrm>
        </p:grpSpPr>
        <p:sp>
          <p:nvSpPr>
            <p:cNvPr id="102" name="object 102"/>
            <p:cNvSpPr/>
            <p:nvPr/>
          </p:nvSpPr>
          <p:spPr>
            <a:xfrm>
              <a:off x="7727481" y="1510776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217"/>
                  </a:lnTo>
                </a:path>
              </a:pathLst>
            </a:custGeom>
            <a:ln w="1863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727481" y="1535647"/>
              <a:ext cx="0" cy="367030"/>
            </a:xfrm>
            <a:custGeom>
              <a:avLst/>
              <a:gdLst/>
              <a:ahLst/>
              <a:cxnLst/>
              <a:rect l="l" t="t" r="r" b="b"/>
              <a:pathLst>
                <a:path h="367030">
                  <a:moveTo>
                    <a:pt x="0" y="0"/>
                  </a:moveTo>
                  <a:lnTo>
                    <a:pt x="0" y="366837"/>
                  </a:lnTo>
                </a:path>
              </a:pathLst>
            </a:custGeom>
            <a:ln w="18638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18162" y="19149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19" y="0"/>
                  </a:moveTo>
                  <a:lnTo>
                    <a:pt x="9319" y="9326"/>
                  </a:lnTo>
                  <a:lnTo>
                    <a:pt x="0" y="9326"/>
                  </a:lnTo>
                </a:path>
              </a:pathLst>
            </a:custGeom>
            <a:ln w="1864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99252" y="1924246"/>
              <a:ext cx="1000760" cy="0"/>
            </a:xfrm>
            <a:custGeom>
              <a:avLst/>
              <a:gdLst/>
              <a:ahLst/>
              <a:cxnLst/>
              <a:rect l="l" t="t" r="r" b="b"/>
              <a:pathLst>
                <a:path w="1000759">
                  <a:moveTo>
                    <a:pt x="1000269" y="0"/>
                  </a:moveTo>
                  <a:lnTo>
                    <a:pt x="0" y="0"/>
                  </a:lnTo>
                </a:path>
              </a:pathLst>
            </a:custGeom>
            <a:ln w="18652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78322" y="1924246"/>
              <a:ext cx="15240" cy="7620"/>
            </a:xfrm>
            <a:custGeom>
              <a:avLst/>
              <a:gdLst/>
              <a:ahLst/>
              <a:cxnLst/>
              <a:rect l="l" t="t" r="r" b="b"/>
              <a:pathLst>
                <a:path w="15240" h="7619">
                  <a:moveTo>
                    <a:pt x="14718" y="0"/>
                  </a:moveTo>
                  <a:lnTo>
                    <a:pt x="5399" y="0"/>
                  </a:lnTo>
                  <a:lnTo>
                    <a:pt x="0" y="7597"/>
                  </a:lnTo>
                </a:path>
              </a:pathLst>
            </a:custGeom>
            <a:ln w="186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265789" y="1946922"/>
              <a:ext cx="401955" cy="565785"/>
            </a:xfrm>
            <a:custGeom>
              <a:avLst/>
              <a:gdLst/>
              <a:ahLst/>
              <a:cxnLst/>
              <a:rect l="l" t="t" r="r" b="b"/>
              <a:pathLst>
                <a:path w="401954" h="565785">
                  <a:moveTo>
                    <a:pt x="401816" y="0"/>
                  </a:moveTo>
                  <a:lnTo>
                    <a:pt x="0" y="565290"/>
                  </a:lnTo>
                </a:path>
              </a:pathLst>
            </a:custGeom>
            <a:ln w="18643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245741" y="2519753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14693" y="0"/>
                  </a:moveTo>
                  <a:lnTo>
                    <a:pt x="9294" y="7597"/>
                  </a:lnTo>
                  <a:lnTo>
                    <a:pt x="0" y="8275"/>
                  </a:lnTo>
                </a:path>
              </a:pathLst>
            </a:custGeom>
            <a:ln w="186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741896" y="2529372"/>
              <a:ext cx="2485390" cy="180340"/>
            </a:xfrm>
            <a:custGeom>
              <a:avLst/>
              <a:gdLst/>
              <a:ahLst/>
              <a:cxnLst/>
              <a:rect l="l" t="t" r="r" b="b"/>
              <a:pathLst>
                <a:path w="2485390" h="180339">
                  <a:moveTo>
                    <a:pt x="2485228" y="0"/>
                  </a:moveTo>
                  <a:lnTo>
                    <a:pt x="0" y="179887"/>
                  </a:lnTo>
                </a:path>
              </a:pathLst>
            </a:custGeom>
            <a:ln w="18652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723297" y="2709931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9294" y="0"/>
                  </a:moveTo>
                  <a:lnTo>
                    <a:pt x="0" y="671"/>
                  </a:lnTo>
                  <a:lnTo>
                    <a:pt x="7660" y="5981"/>
                  </a:lnTo>
                </a:path>
              </a:pathLst>
            </a:custGeom>
            <a:ln w="186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746861" y="2726938"/>
              <a:ext cx="374015" cy="259079"/>
            </a:xfrm>
            <a:custGeom>
              <a:avLst/>
              <a:gdLst/>
              <a:ahLst/>
              <a:cxnLst/>
              <a:rect l="l" t="t" r="r" b="b"/>
              <a:pathLst>
                <a:path w="374014" h="259080">
                  <a:moveTo>
                    <a:pt x="0" y="0"/>
                  </a:moveTo>
                  <a:lnTo>
                    <a:pt x="373696" y="259024"/>
                  </a:lnTo>
                </a:path>
              </a:pathLst>
            </a:custGeom>
            <a:ln w="18648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128789" y="2993025"/>
              <a:ext cx="8255" cy="16510"/>
            </a:xfrm>
            <a:custGeom>
              <a:avLst/>
              <a:gdLst/>
              <a:ahLst/>
              <a:cxnLst/>
              <a:rect l="l" t="t" r="r" b="b"/>
              <a:pathLst>
                <a:path w="8254" h="16510">
                  <a:moveTo>
                    <a:pt x="0" y="0"/>
                  </a:moveTo>
                  <a:lnTo>
                    <a:pt x="7660" y="3755"/>
                  </a:lnTo>
                  <a:lnTo>
                    <a:pt x="7660" y="16190"/>
                  </a:lnTo>
                </a:path>
              </a:pathLst>
            </a:custGeom>
            <a:ln w="1864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136452" y="3027869"/>
              <a:ext cx="0" cy="478790"/>
            </a:xfrm>
            <a:custGeom>
              <a:avLst/>
              <a:gdLst/>
              <a:ahLst/>
              <a:cxnLst/>
              <a:rect l="l" t="t" r="r" b="b"/>
              <a:pathLst>
                <a:path h="478789">
                  <a:moveTo>
                    <a:pt x="0" y="0"/>
                  </a:moveTo>
                  <a:lnTo>
                    <a:pt x="0" y="478754"/>
                  </a:lnTo>
                </a:path>
              </a:pathLst>
            </a:custGeom>
            <a:ln w="18638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97869" y="3530537"/>
              <a:ext cx="2410460" cy="186055"/>
            </a:xfrm>
            <a:custGeom>
              <a:avLst/>
              <a:gdLst/>
              <a:ahLst/>
              <a:cxnLst/>
              <a:rect l="l" t="t" r="r" b="b"/>
              <a:pathLst>
                <a:path w="2410460" h="186054">
                  <a:moveTo>
                    <a:pt x="2410400" y="0"/>
                  </a:moveTo>
                  <a:lnTo>
                    <a:pt x="0" y="185837"/>
                  </a:lnTo>
                </a:path>
              </a:pathLst>
            </a:custGeom>
            <a:ln w="18652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679265" y="3717089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294" y="0"/>
                  </a:moveTo>
                  <a:lnTo>
                    <a:pt x="0" y="714"/>
                  </a:lnTo>
                  <a:lnTo>
                    <a:pt x="9250" y="1865"/>
                  </a:lnTo>
                </a:path>
              </a:pathLst>
            </a:custGeom>
            <a:ln w="1865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706932" y="3721246"/>
              <a:ext cx="3305810" cy="411480"/>
            </a:xfrm>
            <a:custGeom>
              <a:avLst/>
              <a:gdLst/>
              <a:ahLst/>
              <a:cxnLst/>
              <a:rect l="l" t="t" r="r" b="b"/>
              <a:pathLst>
                <a:path w="3305810" h="411479">
                  <a:moveTo>
                    <a:pt x="0" y="0"/>
                  </a:moveTo>
                  <a:lnTo>
                    <a:pt x="3305386" y="411057"/>
                  </a:lnTo>
                </a:path>
              </a:pathLst>
            </a:custGeom>
            <a:ln w="18652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021529" y="4133452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0" y="0"/>
                  </a:moveTo>
                  <a:lnTo>
                    <a:pt x="9244" y="1150"/>
                  </a:lnTo>
                  <a:lnTo>
                    <a:pt x="9244" y="10476"/>
                  </a:lnTo>
                </a:path>
              </a:pathLst>
            </a:custGeom>
            <a:ln w="186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030774" y="4162348"/>
              <a:ext cx="635" cy="617220"/>
            </a:xfrm>
            <a:custGeom>
              <a:avLst/>
              <a:gdLst/>
              <a:ahLst/>
              <a:cxnLst/>
              <a:rect l="l" t="t" r="r" b="b"/>
              <a:pathLst>
                <a:path w="635" h="617220">
                  <a:moveTo>
                    <a:pt x="0" y="0"/>
                  </a:moveTo>
                  <a:lnTo>
                    <a:pt x="49" y="617182"/>
                  </a:lnTo>
                </a:path>
              </a:pathLst>
            </a:custGeom>
            <a:ln w="18638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030824" y="4788740"/>
              <a:ext cx="9525" cy="10160"/>
            </a:xfrm>
            <a:custGeom>
              <a:avLst/>
              <a:gdLst/>
              <a:ahLst/>
              <a:cxnLst/>
              <a:rect l="l" t="t" r="r" b="b"/>
              <a:pathLst>
                <a:path w="9525" h="10160">
                  <a:moveTo>
                    <a:pt x="0" y="0"/>
                  </a:moveTo>
                  <a:lnTo>
                    <a:pt x="0" y="9326"/>
                  </a:lnTo>
                  <a:lnTo>
                    <a:pt x="9313" y="9624"/>
                  </a:lnTo>
                </a:path>
              </a:pathLst>
            </a:custGeom>
            <a:ln w="1864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058811" y="4798971"/>
              <a:ext cx="3795395" cy="139700"/>
            </a:xfrm>
            <a:custGeom>
              <a:avLst/>
              <a:gdLst/>
              <a:ahLst/>
              <a:cxnLst/>
              <a:rect l="l" t="t" r="r" b="b"/>
              <a:pathLst>
                <a:path w="3795395" h="139700">
                  <a:moveTo>
                    <a:pt x="0" y="0"/>
                  </a:moveTo>
                  <a:lnTo>
                    <a:pt x="3766560" y="121379"/>
                  </a:lnTo>
                  <a:lnTo>
                    <a:pt x="3795333" y="139491"/>
                  </a:lnTo>
                </a:path>
              </a:pathLst>
            </a:custGeom>
            <a:ln w="18652">
              <a:solidFill>
                <a:srgbClr val="0000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862053" y="494343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0" y="0"/>
                  </a:moveTo>
                  <a:lnTo>
                    <a:pt x="7890" y="4967"/>
                  </a:lnTo>
                </a:path>
              </a:pathLst>
            </a:custGeom>
            <a:ln w="186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788885" y="4862043"/>
              <a:ext cx="175260" cy="146050"/>
            </a:xfrm>
            <a:custGeom>
              <a:avLst/>
              <a:gdLst/>
              <a:ahLst/>
              <a:cxnLst/>
              <a:rect l="l" t="t" r="r" b="b"/>
              <a:pathLst>
                <a:path w="175259" h="146050">
                  <a:moveTo>
                    <a:pt x="73484" y="0"/>
                  </a:moveTo>
                  <a:lnTo>
                    <a:pt x="61561" y="74089"/>
                  </a:lnTo>
                  <a:lnTo>
                    <a:pt x="0" y="116940"/>
                  </a:lnTo>
                  <a:lnTo>
                    <a:pt x="175244" y="145641"/>
                  </a:lnTo>
                  <a:lnTo>
                    <a:pt x="7348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3" name="object 123"/>
          <p:cNvGraphicFramePr>
            <a:graphicFrameLocks noGrp="1"/>
          </p:cNvGraphicFramePr>
          <p:nvPr/>
        </p:nvGraphicFramePr>
        <p:xfrm>
          <a:off x="3717082" y="3090048"/>
          <a:ext cx="3136265" cy="434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marL="45720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0000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614"/>
                        </a:lnSpc>
                      </a:pPr>
                      <a:r>
                        <a:rPr sz="1750" spc="-20" dirty="0">
                          <a:latin typeface="Myriad Pro"/>
                          <a:cs typeface="Myriad Pro"/>
                        </a:rPr>
                        <a:t>c195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8735">
                        <a:lnSpc>
                          <a:spcPts val="1614"/>
                        </a:lnSpc>
                      </a:pPr>
                      <a:r>
                        <a:rPr sz="1750" spc="-10" dirty="0">
                          <a:latin typeface="Myriad Pro"/>
                          <a:cs typeface="Myriad Pro"/>
                        </a:rPr>
                        <a:t>00018201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614"/>
                        </a:lnSpc>
                      </a:pPr>
                      <a:r>
                        <a:rPr sz="1750" spc="-25" dirty="0">
                          <a:latin typeface="Myriad Pro"/>
                          <a:cs typeface="Myriad Pro"/>
                        </a:rPr>
                        <a:t>...</a:t>
                      </a:r>
                      <a:endParaRPr sz="1750">
                        <a:latin typeface="Myriad Pro"/>
                        <a:cs typeface="Myriad Pr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">
                <a:tc rowSpan="2"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FF"/>
                      </a:solidFill>
                      <a:prstDash val="sysDot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FF"/>
                      </a:solidFill>
                      <a:prstDash val="sysDot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dash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dash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" name="object 124"/>
          <p:cNvSpPr txBox="1"/>
          <p:nvPr/>
        </p:nvSpPr>
        <p:spPr>
          <a:xfrm>
            <a:off x="4638966" y="2760247"/>
            <a:ext cx="12319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0" dirty="0">
                <a:latin typeface="Myriad Pro"/>
                <a:cs typeface="Myriad Pro"/>
              </a:rPr>
              <a:t>B+Tree</a:t>
            </a:r>
            <a:r>
              <a:rPr sz="1750" spc="-40" dirty="0">
                <a:latin typeface="Myriad Pro"/>
                <a:cs typeface="Myriad Pro"/>
              </a:rPr>
              <a:t> </a:t>
            </a:r>
            <a:r>
              <a:rPr sz="1750" spc="-20" dirty="0">
                <a:latin typeface="Myriad Pro"/>
                <a:cs typeface="Myriad Pro"/>
              </a:rPr>
              <a:t>Node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419643" y="1915900"/>
            <a:ext cx="1228090" cy="51815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599440">
              <a:lnSpc>
                <a:spcPts val="1760"/>
              </a:lnSpc>
              <a:spcBef>
                <a:spcPts val="455"/>
              </a:spcBef>
            </a:pPr>
            <a:r>
              <a:rPr sz="1750" spc="-10" dirty="0">
                <a:latin typeface="Myriad Pro"/>
                <a:cs typeface="Myriad Pro"/>
              </a:rPr>
              <a:t>Before </a:t>
            </a:r>
            <a:r>
              <a:rPr sz="1750" dirty="0">
                <a:latin typeface="Myriad Pro"/>
                <a:cs typeface="Myriad Pro"/>
              </a:rPr>
              <a:t>Child </a:t>
            </a:r>
            <a:r>
              <a:rPr sz="1750" spc="-10" dirty="0">
                <a:latin typeface="Myriad Pro"/>
                <a:cs typeface="Myriad Pro"/>
              </a:rPr>
              <a:t>Pointer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5692703" y="1635065"/>
            <a:ext cx="4175760" cy="895985"/>
            <a:chOff x="5692703" y="1635065"/>
            <a:chExt cx="4175760" cy="895985"/>
          </a:xfrm>
        </p:grpSpPr>
        <p:sp>
          <p:nvSpPr>
            <p:cNvPr id="127" name="object 127"/>
            <p:cNvSpPr/>
            <p:nvPr/>
          </p:nvSpPr>
          <p:spPr>
            <a:xfrm>
              <a:off x="5695878" y="1638240"/>
              <a:ext cx="4169410" cy="889635"/>
            </a:xfrm>
            <a:custGeom>
              <a:avLst/>
              <a:gdLst/>
              <a:ahLst/>
              <a:cxnLst/>
              <a:rect l="l" t="t" r="r" b="b"/>
              <a:pathLst>
                <a:path w="4169409" h="889635">
                  <a:moveTo>
                    <a:pt x="4168823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4168823" y="889115"/>
                  </a:lnTo>
                  <a:lnTo>
                    <a:pt x="416882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695878" y="1638240"/>
              <a:ext cx="4169410" cy="889635"/>
            </a:xfrm>
            <a:custGeom>
              <a:avLst/>
              <a:gdLst/>
              <a:ahLst/>
              <a:cxnLst/>
              <a:rect l="l" t="t" r="r" b="b"/>
              <a:pathLst>
                <a:path w="4169409" h="889635">
                  <a:moveTo>
                    <a:pt x="0" y="889115"/>
                  </a:moveTo>
                  <a:lnTo>
                    <a:pt x="4168823" y="889115"/>
                  </a:lnTo>
                  <a:lnTo>
                    <a:pt x="4168823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5745580" y="1967772"/>
            <a:ext cx="1012825" cy="217804"/>
          </a:xfrm>
          <a:prstGeom prst="rect">
            <a:avLst/>
          </a:prstGeom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1714"/>
              </a:lnSpc>
            </a:pPr>
            <a:r>
              <a:rPr sz="1750" spc="-10" dirty="0">
                <a:latin typeface="Myriad Pro"/>
                <a:cs typeface="Myriad Pro"/>
              </a:rPr>
              <a:t>00ad1102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745580" y="1967772"/>
            <a:ext cx="1012825" cy="435609"/>
          </a:xfrm>
          <a:custGeom>
            <a:avLst/>
            <a:gdLst/>
            <a:ahLst/>
            <a:cxnLst/>
            <a:rect l="l" t="t" r="r" b="b"/>
            <a:pathLst>
              <a:path w="1012825" h="435610">
                <a:moveTo>
                  <a:pt x="0" y="435231"/>
                </a:moveTo>
                <a:lnTo>
                  <a:pt x="1012695" y="435231"/>
                </a:lnTo>
                <a:lnTo>
                  <a:pt x="1012695" y="0"/>
                </a:lnTo>
                <a:lnTo>
                  <a:pt x="0" y="0"/>
                </a:lnTo>
                <a:lnTo>
                  <a:pt x="0" y="435231"/>
                </a:lnTo>
                <a:close/>
              </a:path>
            </a:pathLst>
          </a:custGeom>
          <a:ln w="6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6758275" y="1967772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714"/>
              </a:lnSpc>
            </a:pPr>
            <a:r>
              <a:rPr sz="1750" spc="-10" dirty="0">
                <a:latin typeface="Myriad Pro"/>
                <a:cs typeface="Myriad Pro"/>
              </a:rPr>
              <a:t>b0bf8201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758275" y="1967772"/>
            <a:ext cx="1012825" cy="435609"/>
          </a:xfrm>
          <a:custGeom>
            <a:avLst/>
            <a:gdLst/>
            <a:ahLst/>
            <a:cxnLst/>
            <a:rect l="l" t="t" r="r" b="b"/>
            <a:pathLst>
              <a:path w="1012825" h="435610">
                <a:moveTo>
                  <a:pt x="0" y="435231"/>
                </a:moveTo>
                <a:lnTo>
                  <a:pt x="1012695" y="435231"/>
                </a:lnTo>
                <a:lnTo>
                  <a:pt x="1012695" y="0"/>
                </a:lnTo>
                <a:lnTo>
                  <a:pt x="0" y="0"/>
                </a:lnTo>
                <a:lnTo>
                  <a:pt x="0" y="435231"/>
                </a:lnTo>
                <a:close/>
              </a:path>
            </a:pathLst>
          </a:custGeom>
          <a:ln w="6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770970" y="1967772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3175" algn="ctr">
              <a:lnSpc>
                <a:spcPts val="1714"/>
              </a:lnSpc>
            </a:pPr>
            <a:r>
              <a:rPr sz="1750" spc="-25" dirty="0">
                <a:latin typeface="Myriad Pro"/>
                <a:cs typeface="Myriad Pro"/>
              </a:rPr>
              <a:t>...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770970" y="1967772"/>
            <a:ext cx="1012825" cy="435609"/>
          </a:xfrm>
          <a:custGeom>
            <a:avLst/>
            <a:gdLst/>
            <a:ahLst/>
            <a:cxnLst/>
            <a:rect l="l" t="t" r="r" b="b"/>
            <a:pathLst>
              <a:path w="1012825" h="435610">
                <a:moveTo>
                  <a:pt x="0" y="435231"/>
                </a:moveTo>
                <a:lnTo>
                  <a:pt x="1012695" y="435231"/>
                </a:lnTo>
                <a:lnTo>
                  <a:pt x="1012695" y="0"/>
                </a:lnTo>
                <a:lnTo>
                  <a:pt x="0" y="0"/>
                </a:lnTo>
                <a:lnTo>
                  <a:pt x="0" y="435231"/>
                </a:lnTo>
                <a:close/>
              </a:path>
            </a:pathLst>
          </a:custGeom>
          <a:ln w="6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8783665" y="1967772"/>
            <a:ext cx="1012825" cy="217804"/>
          </a:xfrm>
          <a:prstGeom prst="rect">
            <a:avLst/>
          </a:prstGeom>
          <a:solidFill>
            <a:srgbClr val="E6E6E6"/>
          </a:solidFill>
          <a:ln w="621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1714"/>
              </a:lnSpc>
            </a:pPr>
            <a:r>
              <a:rPr sz="1750" spc="-10" dirty="0">
                <a:latin typeface="Myriad Pro"/>
                <a:cs typeface="Myriad Pro"/>
              </a:rPr>
              <a:t>cff1a412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3638421" y="1964597"/>
            <a:ext cx="6161405" cy="1688464"/>
            <a:chOff x="3638421" y="1964597"/>
            <a:chExt cx="6161405" cy="1688464"/>
          </a:xfrm>
        </p:grpSpPr>
        <p:sp>
          <p:nvSpPr>
            <p:cNvPr id="137" name="object 137"/>
            <p:cNvSpPr/>
            <p:nvPr/>
          </p:nvSpPr>
          <p:spPr>
            <a:xfrm>
              <a:off x="8783665" y="1967772"/>
              <a:ext cx="1012825" cy="435609"/>
            </a:xfrm>
            <a:custGeom>
              <a:avLst/>
              <a:gdLst/>
              <a:ahLst/>
              <a:cxnLst/>
              <a:rect l="l" t="t" r="r" b="b"/>
              <a:pathLst>
                <a:path w="1012825" h="435610">
                  <a:moveTo>
                    <a:pt x="0" y="435231"/>
                  </a:moveTo>
                  <a:lnTo>
                    <a:pt x="1012695" y="435231"/>
                  </a:lnTo>
                  <a:lnTo>
                    <a:pt x="1012695" y="0"/>
                  </a:lnTo>
                  <a:lnTo>
                    <a:pt x="0" y="0"/>
                  </a:lnTo>
                  <a:lnTo>
                    <a:pt x="0" y="435231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62003" y="2290368"/>
              <a:ext cx="2574925" cy="430530"/>
            </a:xfrm>
            <a:custGeom>
              <a:avLst/>
              <a:gdLst/>
              <a:ahLst/>
              <a:cxnLst/>
              <a:rect l="l" t="t" r="r" b="b"/>
              <a:pathLst>
                <a:path w="2574925" h="430530">
                  <a:moveTo>
                    <a:pt x="2566517" y="0"/>
                  </a:moveTo>
                  <a:lnTo>
                    <a:pt x="2574395" y="166320"/>
                  </a:lnTo>
                  <a:lnTo>
                    <a:pt x="6467" y="377718"/>
                  </a:lnTo>
                  <a:lnTo>
                    <a:pt x="5776" y="382422"/>
                  </a:lnTo>
                  <a:lnTo>
                    <a:pt x="4086" y="394661"/>
                  </a:lnTo>
                  <a:lnTo>
                    <a:pt x="1969" y="411624"/>
                  </a:lnTo>
                  <a:lnTo>
                    <a:pt x="0" y="430499"/>
                  </a:lnTo>
                </a:path>
              </a:pathLst>
            </a:custGeom>
            <a:ln w="124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638421" y="2700248"/>
              <a:ext cx="45720" cy="57150"/>
            </a:xfrm>
            <a:custGeom>
              <a:avLst/>
              <a:gdLst/>
              <a:ahLst/>
              <a:cxnLst/>
              <a:rect l="l" t="t" r="r" b="b"/>
              <a:pathLst>
                <a:path w="45720" h="57150">
                  <a:moveTo>
                    <a:pt x="45609" y="0"/>
                  </a:moveTo>
                  <a:lnTo>
                    <a:pt x="24099" y="12752"/>
                  </a:lnTo>
                  <a:lnTo>
                    <a:pt x="0" y="6118"/>
                  </a:lnTo>
                  <a:lnTo>
                    <a:pt x="30052" y="57152"/>
                  </a:lnTo>
                  <a:lnTo>
                    <a:pt x="456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127195" y="2290368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4" h="19050">
                  <a:moveTo>
                    <a:pt x="0" y="0"/>
                  </a:moveTo>
                  <a:lnTo>
                    <a:pt x="18" y="18652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78831" y="2342677"/>
              <a:ext cx="147955" cy="343535"/>
            </a:xfrm>
            <a:custGeom>
              <a:avLst/>
              <a:gdLst/>
              <a:ahLst/>
              <a:cxnLst/>
              <a:rect l="l" t="t" r="r" b="b"/>
              <a:pathLst>
                <a:path w="147954" h="343535">
                  <a:moveTo>
                    <a:pt x="147399" y="0"/>
                  </a:moveTo>
                  <a:lnTo>
                    <a:pt x="147008" y="139255"/>
                  </a:lnTo>
                  <a:lnTo>
                    <a:pt x="0" y="319192"/>
                  </a:lnTo>
                  <a:lnTo>
                    <a:pt x="0" y="343223"/>
                  </a:lnTo>
                </a:path>
              </a:pathLst>
            </a:custGeom>
            <a:ln w="1242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78831" y="270455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18652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957844" y="2705933"/>
              <a:ext cx="46355" cy="54610"/>
            </a:xfrm>
            <a:custGeom>
              <a:avLst/>
              <a:gdLst/>
              <a:ahLst/>
              <a:cxnLst/>
              <a:rect l="l" t="t" r="r" b="b"/>
              <a:pathLst>
                <a:path w="46354" h="54610">
                  <a:moveTo>
                    <a:pt x="46012" y="0"/>
                  </a:moveTo>
                  <a:lnTo>
                    <a:pt x="23006" y="9780"/>
                  </a:lnTo>
                  <a:lnTo>
                    <a:pt x="0" y="0"/>
                  </a:lnTo>
                  <a:lnTo>
                    <a:pt x="23006" y="54578"/>
                  </a:lnTo>
                  <a:lnTo>
                    <a:pt x="460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000576" y="2763624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2131008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2131008" y="889115"/>
                  </a:lnTo>
                  <a:lnTo>
                    <a:pt x="213100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7000577" y="2763624"/>
            <a:ext cx="2131060" cy="889635"/>
          </a:xfrm>
          <a:prstGeom prst="rect">
            <a:avLst/>
          </a:prstGeom>
          <a:ln w="6216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85"/>
              </a:spcBef>
            </a:pPr>
            <a:r>
              <a:rPr sz="1750" spc="-10" dirty="0">
                <a:solidFill>
                  <a:srgbClr val="808080"/>
                </a:solidFill>
                <a:latin typeface="Myriad Pro"/>
                <a:cs typeface="Myriad Pro"/>
              </a:rPr>
              <a:t>B+Tree</a:t>
            </a:r>
            <a:r>
              <a:rPr sz="1750" spc="-40" dirty="0">
                <a:solidFill>
                  <a:srgbClr val="808080"/>
                </a:solidFill>
                <a:latin typeface="Myriad Pro"/>
                <a:cs typeface="Myriad Pro"/>
              </a:rPr>
              <a:t> </a:t>
            </a:r>
            <a:r>
              <a:rPr sz="1750" spc="-20" dirty="0">
                <a:solidFill>
                  <a:srgbClr val="808080"/>
                </a:solidFill>
                <a:latin typeface="Myriad Pro"/>
                <a:cs typeface="Myriad Pro"/>
              </a:rPr>
              <a:t>Node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7314257" y="2760449"/>
            <a:ext cx="4411345" cy="895985"/>
            <a:chOff x="7314257" y="2760449"/>
            <a:chExt cx="4411345" cy="895985"/>
          </a:xfrm>
        </p:grpSpPr>
        <p:sp>
          <p:nvSpPr>
            <p:cNvPr id="147" name="object 147"/>
            <p:cNvSpPr/>
            <p:nvPr/>
          </p:nvSpPr>
          <p:spPr>
            <a:xfrm>
              <a:off x="7317432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32675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78372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58769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839312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84863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10025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109570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6119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7051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2213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631450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591336" y="2763624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2131008" y="0"/>
                  </a:moveTo>
                  <a:lnTo>
                    <a:pt x="0" y="0"/>
                  </a:lnTo>
                  <a:lnTo>
                    <a:pt x="0" y="889115"/>
                  </a:lnTo>
                  <a:lnTo>
                    <a:pt x="2131008" y="889115"/>
                  </a:lnTo>
                  <a:lnTo>
                    <a:pt x="213100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591336" y="2763624"/>
              <a:ext cx="2131060" cy="889635"/>
            </a:xfrm>
            <a:custGeom>
              <a:avLst/>
              <a:gdLst/>
              <a:ahLst/>
              <a:cxnLst/>
              <a:rect l="l" t="t" r="r" b="b"/>
              <a:pathLst>
                <a:path w="2131059" h="889635">
                  <a:moveTo>
                    <a:pt x="0" y="889115"/>
                  </a:moveTo>
                  <a:lnTo>
                    <a:pt x="2131008" y="889115"/>
                  </a:lnTo>
                  <a:lnTo>
                    <a:pt x="2131008" y="0"/>
                  </a:lnTo>
                  <a:lnTo>
                    <a:pt x="0" y="0"/>
                  </a:lnTo>
                  <a:lnTo>
                    <a:pt x="0" y="889115"/>
                  </a:lnTo>
                  <a:close/>
                </a:path>
              </a:pathLst>
            </a:custGeom>
            <a:ln w="62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1" name="object 161"/>
          <p:cNvSpPr txBox="1"/>
          <p:nvPr/>
        </p:nvSpPr>
        <p:spPr>
          <a:xfrm>
            <a:off x="10078317" y="2760247"/>
            <a:ext cx="12319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0" dirty="0">
                <a:solidFill>
                  <a:srgbClr val="808080"/>
                </a:solidFill>
                <a:latin typeface="Myriad Pro"/>
                <a:cs typeface="Myriad Pro"/>
              </a:rPr>
              <a:t>B+Tree</a:t>
            </a:r>
            <a:r>
              <a:rPr sz="1750" spc="-40" dirty="0">
                <a:solidFill>
                  <a:srgbClr val="808080"/>
                </a:solidFill>
                <a:latin typeface="Myriad Pro"/>
                <a:cs typeface="Myriad Pro"/>
              </a:rPr>
              <a:t> </a:t>
            </a:r>
            <a:r>
              <a:rPr sz="1750" spc="-20" dirty="0">
                <a:solidFill>
                  <a:srgbClr val="808080"/>
                </a:solidFill>
                <a:latin typeface="Myriad Pro"/>
                <a:cs typeface="Myriad Pro"/>
              </a:rPr>
              <a:t>Node</a:t>
            </a:r>
            <a:endParaRPr sz="1750">
              <a:latin typeface="Myriad Pro"/>
              <a:cs typeface="Myriad Pro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9278263" y="2284018"/>
            <a:ext cx="2208530" cy="1592580"/>
            <a:chOff x="9278263" y="2284018"/>
            <a:chExt cx="2208530" cy="1592580"/>
          </a:xfrm>
        </p:grpSpPr>
        <p:sp>
          <p:nvSpPr>
            <p:cNvPr id="163" name="object 163"/>
            <p:cNvSpPr/>
            <p:nvPr/>
          </p:nvSpPr>
          <p:spPr>
            <a:xfrm>
              <a:off x="990819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91751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16913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178451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43007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439390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69101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700330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951951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961270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212890" y="3099373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5">
                  <a:moveTo>
                    <a:pt x="0" y="273573"/>
                  </a:moveTo>
                  <a:lnTo>
                    <a:pt x="260939" y="273573"/>
                  </a:lnTo>
                  <a:lnTo>
                    <a:pt x="260939" y="0"/>
                  </a:lnTo>
                  <a:lnTo>
                    <a:pt x="0" y="0"/>
                  </a:lnTo>
                  <a:lnTo>
                    <a:pt x="0" y="273573"/>
                  </a:lnTo>
                  <a:close/>
                </a:path>
              </a:pathLst>
            </a:custGeom>
            <a:ln w="621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222209" y="3229941"/>
              <a:ext cx="260985" cy="0"/>
            </a:xfrm>
            <a:custGeom>
              <a:avLst/>
              <a:gdLst/>
              <a:ahLst/>
              <a:cxnLst/>
              <a:rect l="l" t="t" r="r" b="b"/>
              <a:pathLst>
                <a:path w="260984">
                  <a:moveTo>
                    <a:pt x="0" y="0"/>
                  </a:moveTo>
                  <a:lnTo>
                    <a:pt x="260939" y="0"/>
                  </a:lnTo>
                </a:path>
              </a:pathLst>
            </a:custGeom>
            <a:ln w="6217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665797" y="3409534"/>
              <a:ext cx="1410970" cy="430530"/>
            </a:xfrm>
            <a:custGeom>
              <a:avLst/>
              <a:gdLst/>
              <a:ahLst/>
              <a:cxnLst/>
              <a:rect l="l" t="t" r="r" b="b"/>
              <a:pathLst>
                <a:path w="1410970" h="430529">
                  <a:moveTo>
                    <a:pt x="1406099" y="0"/>
                  </a:moveTo>
                  <a:lnTo>
                    <a:pt x="1410410" y="166320"/>
                  </a:lnTo>
                  <a:lnTo>
                    <a:pt x="3522" y="377718"/>
                  </a:lnTo>
                  <a:lnTo>
                    <a:pt x="3147" y="382372"/>
                  </a:lnTo>
                  <a:lnTo>
                    <a:pt x="2229" y="394490"/>
                  </a:lnTo>
                  <a:lnTo>
                    <a:pt x="1077" y="411309"/>
                  </a:lnTo>
                  <a:lnTo>
                    <a:pt x="0" y="430064"/>
                  </a:lnTo>
                </a:path>
              </a:pathLst>
            </a:custGeom>
            <a:ln w="12434">
              <a:solidFill>
                <a:srgbClr val="9999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642425" y="3820467"/>
              <a:ext cx="46355" cy="56515"/>
            </a:xfrm>
            <a:custGeom>
              <a:avLst/>
              <a:gdLst/>
              <a:ahLst/>
              <a:cxnLst/>
              <a:rect l="l" t="t" r="r" b="b"/>
              <a:pathLst>
                <a:path w="46354" h="56514">
                  <a:moveTo>
                    <a:pt x="45887" y="0"/>
                  </a:moveTo>
                  <a:lnTo>
                    <a:pt x="23651" y="11421"/>
                  </a:lnTo>
                  <a:lnTo>
                    <a:pt x="0" y="3332"/>
                  </a:lnTo>
                  <a:lnTo>
                    <a:pt x="26888" y="56100"/>
                  </a:lnTo>
                  <a:lnTo>
                    <a:pt x="45887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284781" y="2290368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4" h="19050">
                  <a:moveTo>
                    <a:pt x="37" y="0"/>
                  </a:moveTo>
                  <a:lnTo>
                    <a:pt x="0" y="18652"/>
                  </a:lnTo>
                </a:path>
              </a:pathLst>
            </a:custGeom>
            <a:ln w="12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8263" y="2333741"/>
              <a:ext cx="330057" cy="426769"/>
            </a:xfrm>
            <a:prstGeom prst="rect">
              <a:avLst/>
            </a:prstGeom>
          </p:spPr>
        </p:pic>
      </p:grpSp>
      <p:sp>
        <p:nvSpPr>
          <p:cNvPr id="179" name="object 179"/>
          <p:cNvSpPr txBox="1"/>
          <p:nvPr/>
        </p:nvSpPr>
        <p:spPr>
          <a:xfrm>
            <a:off x="9270038" y="3074236"/>
            <a:ext cx="16446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25" dirty="0">
                <a:latin typeface="Myriad Pro"/>
                <a:cs typeface="Myriad Pro"/>
              </a:rPr>
              <a:t>...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82" name="object 1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4935797" y="1202596"/>
            <a:ext cx="3503295" cy="726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0000FF"/>
                </a:solidFill>
                <a:latin typeface="Myriad Pro"/>
                <a:cs typeface="Myriad Pro"/>
              </a:rPr>
              <a:t>Search</a:t>
            </a:r>
            <a:r>
              <a:rPr sz="1750" spc="-1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dirty="0">
                <a:solidFill>
                  <a:srgbClr val="0000FF"/>
                </a:solidFill>
                <a:latin typeface="Myriad Pro"/>
                <a:cs typeface="Myriad Pro"/>
              </a:rPr>
              <a:t>for</a:t>
            </a:r>
            <a:r>
              <a:rPr sz="1750" spc="-1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spc="-10" dirty="0">
                <a:solidFill>
                  <a:srgbClr val="0000FF"/>
                </a:solidFill>
                <a:latin typeface="Myriad Pro"/>
                <a:cs typeface="Myriad Pro"/>
              </a:rPr>
              <a:t>hash(”out2”)</a:t>
            </a:r>
            <a:r>
              <a:rPr sz="1750" spc="-1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dirty="0">
                <a:solidFill>
                  <a:srgbClr val="0000FF"/>
                </a:solidFill>
                <a:latin typeface="Myriad Pro"/>
                <a:cs typeface="Myriad Pro"/>
              </a:rPr>
              <a:t>=</a:t>
            </a:r>
            <a:r>
              <a:rPr sz="1750" spc="-10" dirty="0">
                <a:solidFill>
                  <a:srgbClr val="0000FF"/>
                </a:solidFill>
                <a:latin typeface="Myriad Pro"/>
                <a:cs typeface="Myriad Pro"/>
              </a:rPr>
              <a:t> 0x0000c194</a:t>
            </a:r>
            <a:endParaRPr sz="1750">
              <a:latin typeface="Myriad Pro"/>
              <a:cs typeface="Myriad Pro"/>
            </a:endParaRPr>
          </a:p>
          <a:p>
            <a:pPr marL="2268220">
              <a:lnSpc>
                <a:spcPct val="100000"/>
              </a:lnSpc>
              <a:spcBef>
                <a:spcPts val="1305"/>
              </a:spcBef>
            </a:pPr>
            <a:r>
              <a:rPr sz="1750" spc="-10" dirty="0">
                <a:latin typeface="Myriad Pro"/>
                <a:cs typeface="Myriad Pro"/>
              </a:rPr>
              <a:t>B+Tree</a:t>
            </a:r>
            <a:r>
              <a:rPr sz="1750" spc="-40" dirty="0">
                <a:latin typeface="Myriad Pro"/>
                <a:cs typeface="Myriad Pro"/>
              </a:rPr>
              <a:t> </a:t>
            </a:r>
            <a:r>
              <a:rPr sz="1750" spc="-20" dirty="0">
                <a:latin typeface="Myriad Pro"/>
                <a:cs typeface="Myriad Pro"/>
              </a:rPr>
              <a:t>Root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8488281" y="5539152"/>
            <a:ext cx="183832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25" dirty="0">
                <a:solidFill>
                  <a:srgbClr val="0000FF"/>
                </a:solidFill>
                <a:latin typeface="Myriad Pro"/>
                <a:cs typeface="Myriad Pro"/>
              </a:rPr>
              <a:t>“out2”</a:t>
            </a:r>
            <a:r>
              <a:rPr sz="1750" spc="-14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dirty="0">
                <a:solidFill>
                  <a:srgbClr val="0000FF"/>
                </a:solidFill>
                <a:latin typeface="Myriad Pro"/>
                <a:cs typeface="Myriad Pro"/>
              </a:rPr>
              <a:t>is</a:t>
            </a:r>
            <a:r>
              <a:rPr sz="1750" spc="1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dirty="0">
                <a:solidFill>
                  <a:srgbClr val="0000FF"/>
                </a:solidFill>
                <a:latin typeface="Myriad Pro"/>
                <a:cs typeface="Myriad Pro"/>
              </a:rPr>
              <a:t>file</a:t>
            </a:r>
            <a:r>
              <a:rPr sz="1750" spc="15" dirty="0">
                <a:solidFill>
                  <a:srgbClr val="0000FF"/>
                </a:solidFill>
                <a:latin typeface="Myriad Pro"/>
                <a:cs typeface="Myriad Pro"/>
              </a:rPr>
              <a:t> </a:t>
            </a:r>
            <a:r>
              <a:rPr sz="1750" spc="-10" dirty="0">
                <a:solidFill>
                  <a:srgbClr val="0000FF"/>
                </a:solidFill>
                <a:latin typeface="Myriad Pro"/>
                <a:cs typeface="Myriad Pro"/>
              </a:rPr>
              <a:t>841014</a:t>
            </a:r>
            <a:endParaRPr sz="1750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NTFS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7823834" cy="421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Master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File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Table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Flexible</a:t>
            </a:r>
            <a:r>
              <a:rPr sz="2400" spc="-17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1KB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storage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6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data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latin typeface="Dotum"/>
                <a:cs typeface="Dotum"/>
              </a:rPr>
              <a:t>Variable-</a:t>
            </a:r>
            <a:r>
              <a:rPr sz="2400" spc="-55" dirty="0">
                <a:latin typeface="Dotum"/>
                <a:cs typeface="Dotum"/>
              </a:rPr>
              <a:t>sized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attribute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records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(data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or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Extend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variable</a:t>
            </a:r>
            <a:r>
              <a:rPr sz="2400" spc="-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depth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tree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(non-</a:t>
            </a:r>
            <a:r>
              <a:rPr sz="2400" spc="-10" dirty="0">
                <a:latin typeface="Dotum"/>
                <a:cs typeface="Dotum"/>
              </a:rPr>
              <a:t>resident)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Extents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254" dirty="0">
                <a:latin typeface="Gulim"/>
                <a:cs typeface="Gulim"/>
              </a:rPr>
              <a:t>­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variable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length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contiguous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regions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latin typeface="Dotum"/>
                <a:cs typeface="Dotum"/>
              </a:rPr>
              <a:t>Block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pointers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cover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runs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Similar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approach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linux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(ext4)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create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can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provide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hint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size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Journalling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reliability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Discussed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next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week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NTFS</a:t>
            </a:r>
            <a:r>
              <a:rPr spc="5" dirty="0"/>
              <a:t> </a:t>
            </a:r>
            <a:r>
              <a:rPr dirty="0"/>
              <a:t>Small </a:t>
            </a:r>
            <a:r>
              <a:rPr spc="-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87847" y="3389169"/>
            <a:ext cx="1217295" cy="455295"/>
          </a:xfrm>
          <a:prstGeom prst="rect">
            <a:avLst/>
          </a:prstGeom>
          <a:ln w="928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600"/>
              </a:spcBef>
            </a:pPr>
            <a:r>
              <a:rPr sz="1750" dirty="0">
                <a:latin typeface="Myriad Pro"/>
                <a:cs typeface="Myriad Pro"/>
              </a:rPr>
              <a:t>Std.</a:t>
            </a:r>
            <a:r>
              <a:rPr sz="1750" spc="-45" dirty="0">
                <a:latin typeface="Myriad Pro"/>
                <a:cs typeface="Myriad Pro"/>
              </a:rPr>
              <a:t> </a:t>
            </a:r>
            <a:r>
              <a:rPr sz="1750" spc="-10" dirty="0">
                <a:latin typeface="Myriad Pro"/>
                <a:cs typeface="Myriad Pro"/>
              </a:rPr>
              <a:t>Info.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4751" y="3389169"/>
            <a:ext cx="1319530" cy="455295"/>
          </a:xfrm>
          <a:prstGeom prst="rect">
            <a:avLst/>
          </a:prstGeom>
          <a:ln w="928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600"/>
              </a:spcBef>
            </a:pPr>
            <a:r>
              <a:rPr sz="1750" dirty="0">
                <a:latin typeface="Myriad Pro"/>
                <a:cs typeface="Myriad Pro"/>
              </a:rPr>
              <a:t>File</a:t>
            </a:r>
            <a:r>
              <a:rPr sz="1750" spc="-50" dirty="0">
                <a:latin typeface="Myriad Pro"/>
                <a:cs typeface="Myriad Pro"/>
              </a:rPr>
              <a:t> </a:t>
            </a:r>
            <a:r>
              <a:rPr sz="1750" spc="-20" dirty="0">
                <a:latin typeface="Myriad Pro"/>
                <a:cs typeface="Myriad Pro"/>
              </a:rPr>
              <a:t>Name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23836" y="3389169"/>
            <a:ext cx="2842895" cy="455295"/>
          </a:xfrm>
          <a:prstGeom prst="rect">
            <a:avLst/>
          </a:prstGeom>
          <a:ln w="9289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600"/>
              </a:spcBef>
            </a:pPr>
            <a:r>
              <a:rPr sz="1750" dirty="0">
                <a:latin typeface="Myriad Pro"/>
                <a:cs typeface="Myriad Pro"/>
              </a:rPr>
              <a:t>Data</a:t>
            </a:r>
            <a:r>
              <a:rPr sz="1750" spc="-10" dirty="0">
                <a:latin typeface="Myriad Pro"/>
                <a:cs typeface="Myriad Pro"/>
              </a:rPr>
              <a:t> (resident)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6371" y="3389169"/>
            <a:ext cx="687705" cy="455295"/>
          </a:xfrm>
          <a:prstGeom prst="rect">
            <a:avLst/>
          </a:prstGeom>
          <a:ln w="9282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600"/>
              </a:spcBef>
            </a:pPr>
            <a:r>
              <a:rPr sz="1750" spc="-10" dirty="0">
                <a:latin typeface="Myriad Pro"/>
                <a:cs typeface="Myriad Pro"/>
              </a:rPr>
              <a:t>(free)</a:t>
            </a:r>
            <a:endParaRPr sz="1750">
              <a:latin typeface="Myriad Pro"/>
              <a:cs typeface="Myriad Pr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9793" y="2944849"/>
            <a:ext cx="315277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dirty="0">
                <a:latin typeface="Myriad Pro"/>
                <a:cs typeface="Myriad Pro"/>
              </a:rPr>
              <a:t>MFT</a:t>
            </a:r>
            <a:r>
              <a:rPr sz="2600" spc="50" dirty="0">
                <a:latin typeface="Myriad Pro"/>
                <a:cs typeface="Myriad Pro"/>
              </a:rPr>
              <a:t> </a:t>
            </a:r>
            <a:r>
              <a:rPr sz="2600" dirty="0">
                <a:latin typeface="Myriad Pro"/>
                <a:cs typeface="Myriad Pro"/>
              </a:rPr>
              <a:t>Record</a:t>
            </a:r>
            <a:r>
              <a:rPr sz="2600" spc="55" dirty="0">
                <a:latin typeface="Myriad Pro"/>
                <a:cs typeface="Myriad Pro"/>
              </a:rPr>
              <a:t> </a:t>
            </a:r>
            <a:r>
              <a:rPr sz="2600" dirty="0">
                <a:latin typeface="Myriad Pro"/>
                <a:cs typeface="Myriad Pro"/>
              </a:rPr>
              <a:t>(small</a:t>
            </a:r>
            <a:r>
              <a:rPr sz="2600" spc="55" dirty="0">
                <a:latin typeface="Myriad Pro"/>
                <a:cs typeface="Myriad Pro"/>
              </a:rPr>
              <a:t> </a:t>
            </a:r>
            <a:r>
              <a:rPr sz="2600" spc="-10" dirty="0">
                <a:latin typeface="Myriad Pro"/>
                <a:cs typeface="Myriad Pro"/>
              </a:rPr>
              <a:t>file)</a:t>
            </a:r>
            <a:endParaRPr sz="2600">
              <a:latin typeface="Myriad Pro"/>
              <a:cs typeface="Myriad Pro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817674" y="1490968"/>
          <a:ext cx="427355" cy="448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70075" y="1023444"/>
            <a:ext cx="232537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dirty="0">
                <a:latin typeface="Myriad Pro"/>
                <a:cs typeface="Myriad Pro"/>
              </a:rPr>
              <a:t>Master</a:t>
            </a:r>
            <a:r>
              <a:rPr sz="2600" spc="25" dirty="0">
                <a:latin typeface="Myriad Pro"/>
                <a:cs typeface="Myriad Pro"/>
              </a:rPr>
              <a:t> </a:t>
            </a:r>
            <a:r>
              <a:rPr sz="2600" dirty="0">
                <a:latin typeface="Myriad Pro"/>
                <a:cs typeface="Myriad Pro"/>
              </a:rPr>
              <a:t>File</a:t>
            </a:r>
            <a:r>
              <a:rPr sz="2600" spc="-90" dirty="0">
                <a:latin typeface="Myriad Pro"/>
                <a:cs typeface="Myriad Pro"/>
              </a:rPr>
              <a:t> </a:t>
            </a:r>
            <a:r>
              <a:rPr sz="2600" spc="-10" dirty="0">
                <a:latin typeface="Myriad Pro"/>
                <a:cs typeface="Myriad Pro"/>
              </a:rPr>
              <a:t>Table</a:t>
            </a:r>
            <a:endParaRPr sz="2600">
              <a:latin typeface="Myriad Pro"/>
              <a:cs typeface="Myriad Pr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35695" y="3384529"/>
            <a:ext cx="956944" cy="158115"/>
            <a:chOff x="3235695" y="3384529"/>
            <a:chExt cx="956944" cy="158115"/>
          </a:xfrm>
        </p:grpSpPr>
        <p:sp>
          <p:nvSpPr>
            <p:cNvPr id="12" name="object 12"/>
            <p:cNvSpPr/>
            <p:nvPr/>
          </p:nvSpPr>
          <p:spPr>
            <a:xfrm>
              <a:off x="3240337" y="3389170"/>
              <a:ext cx="948055" cy="148590"/>
            </a:xfrm>
            <a:custGeom>
              <a:avLst/>
              <a:gdLst/>
              <a:ahLst/>
              <a:cxnLst/>
              <a:rect l="l" t="t" r="r" b="b"/>
              <a:pathLst>
                <a:path w="948054" h="148589">
                  <a:moveTo>
                    <a:pt x="947511" y="0"/>
                  </a:moveTo>
                  <a:lnTo>
                    <a:pt x="0" y="14851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0315" y="3389170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533" y="0"/>
                  </a:moveTo>
                  <a:lnTo>
                    <a:pt x="0" y="4316"/>
                  </a:lnTo>
                </a:path>
              </a:pathLst>
            </a:custGeom>
            <a:ln w="9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94121" y="3401715"/>
              <a:ext cx="814069" cy="127635"/>
            </a:xfrm>
            <a:custGeom>
              <a:avLst/>
              <a:gdLst/>
              <a:ahLst/>
              <a:cxnLst/>
              <a:rect l="l" t="t" r="r" b="b"/>
              <a:pathLst>
                <a:path w="814070" h="127635">
                  <a:moveTo>
                    <a:pt x="813698" y="0"/>
                  </a:moveTo>
                  <a:lnTo>
                    <a:pt x="0" y="127536"/>
                  </a:lnTo>
                </a:path>
              </a:pathLst>
            </a:custGeom>
            <a:ln w="928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0336" y="3533368"/>
              <a:ext cx="27940" cy="4445"/>
            </a:xfrm>
            <a:custGeom>
              <a:avLst/>
              <a:gdLst/>
              <a:ahLst/>
              <a:cxnLst/>
              <a:rect l="l" t="t" r="r" b="b"/>
              <a:pathLst>
                <a:path w="27939" h="4445">
                  <a:moveTo>
                    <a:pt x="27533" y="0"/>
                  </a:moveTo>
                  <a:lnTo>
                    <a:pt x="0" y="4316"/>
                  </a:lnTo>
                </a:path>
              </a:pathLst>
            </a:custGeom>
            <a:ln w="92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235696" y="3737248"/>
            <a:ext cx="956944" cy="111760"/>
            <a:chOff x="3235696" y="3737248"/>
            <a:chExt cx="956944" cy="111760"/>
          </a:xfrm>
        </p:grpSpPr>
        <p:sp>
          <p:nvSpPr>
            <p:cNvPr id="17" name="object 17"/>
            <p:cNvSpPr/>
            <p:nvPr/>
          </p:nvSpPr>
          <p:spPr>
            <a:xfrm>
              <a:off x="3240337" y="3741889"/>
              <a:ext cx="948055" cy="102235"/>
            </a:xfrm>
            <a:custGeom>
              <a:avLst/>
              <a:gdLst/>
              <a:ahLst/>
              <a:cxnLst/>
              <a:rect l="l" t="t" r="r" b="b"/>
              <a:pathLst>
                <a:path w="948054" h="102235">
                  <a:moveTo>
                    <a:pt x="0" y="0"/>
                  </a:moveTo>
                  <a:lnTo>
                    <a:pt x="947511" y="10210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40337" y="3741889"/>
              <a:ext cx="948055" cy="102235"/>
            </a:xfrm>
            <a:custGeom>
              <a:avLst/>
              <a:gdLst/>
              <a:ahLst/>
              <a:cxnLst/>
              <a:rect l="l" t="t" r="r" b="b"/>
              <a:pathLst>
                <a:path w="948054" h="102235">
                  <a:moveTo>
                    <a:pt x="0" y="0"/>
                  </a:moveTo>
                  <a:lnTo>
                    <a:pt x="947511" y="102103"/>
                  </a:lnTo>
                </a:path>
              </a:pathLst>
            </a:custGeom>
            <a:ln w="928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48175" y="1814512"/>
            <a:ext cx="4527550" cy="64770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Times New Roman"/>
                <a:cs typeface="Times New Roman"/>
              </a:rPr>
              <a:t>Create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modify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time,</a:t>
            </a:r>
            <a:endParaRPr sz="1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Times New Roman"/>
                <a:cs typeface="Times New Roman"/>
              </a:rPr>
              <a:t>Owner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security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specifier,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flags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(ro,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hid,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sys)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92675" y="2462210"/>
            <a:ext cx="521970" cy="1198880"/>
          </a:xfrm>
          <a:custGeom>
            <a:avLst/>
            <a:gdLst/>
            <a:ahLst/>
            <a:cxnLst/>
            <a:rect l="l" t="t" r="r" b="b"/>
            <a:pathLst>
              <a:path w="521970" h="1198879">
                <a:moveTo>
                  <a:pt x="0" y="1198511"/>
                </a:moveTo>
                <a:lnTo>
                  <a:pt x="521369" y="0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75625" y="2805112"/>
            <a:ext cx="1397000" cy="36830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317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attribute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46875" y="4183058"/>
            <a:ext cx="2609850" cy="355600"/>
          </a:xfrm>
          <a:custGeom>
            <a:avLst/>
            <a:gdLst/>
            <a:ahLst/>
            <a:cxnLst/>
            <a:rect l="l" t="t" r="r" b="b"/>
            <a:pathLst>
              <a:path w="2609850" h="355600">
                <a:moveTo>
                  <a:pt x="2609850" y="2"/>
                </a:moveTo>
                <a:lnTo>
                  <a:pt x="2607521" y="69211"/>
                </a:lnTo>
                <a:lnTo>
                  <a:pt x="2601170" y="125727"/>
                </a:lnTo>
                <a:lnTo>
                  <a:pt x="2591752" y="163831"/>
                </a:lnTo>
                <a:lnTo>
                  <a:pt x="2580218" y="177804"/>
                </a:lnTo>
                <a:lnTo>
                  <a:pt x="1334557" y="177801"/>
                </a:lnTo>
                <a:lnTo>
                  <a:pt x="1323023" y="191774"/>
                </a:lnTo>
                <a:lnTo>
                  <a:pt x="1313604" y="229878"/>
                </a:lnTo>
                <a:lnTo>
                  <a:pt x="1307253" y="286394"/>
                </a:lnTo>
                <a:lnTo>
                  <a:pt x="1304925" y="355602"/>
                </a:lnTo>
                <a:lnTo>
                  <a:pt x="1302596" y="286394"/>
                </a:lnTo>
                <a:lnTo>
                  <a:pt x="1296245" y="229878"/>
                </a:lnTo>
                <a:lnTo>
                  <a:pt x="1286827" y="191774"/>
                </a:lnTo>
                <a:lnTo>
                  <a:pt x="1275293" y="177801"/>
                </a:lnTo>
                <a:lnTo>
                  <a:pt x="29631" y="177801"/>
                </a:lnTo>
                <a:lnTo>
                  <a:pt x="18097" y="163828"/>
                </a:lnTo>
                <a:lnTo>
                  <a:pt x="8679" y="125724"/>
                </a:lnTo>
                <a:lnTo>
                  <a:pt x="2328" y="69208"/>
                </a:lnTo>
                <a:lnTo>
                  <a:pt x="0" y="0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04225" y="3173412"/>
            <a:ext cx="467359" cy="379730"/>
          </a:xfrm>
          <a:custGeom>
            <a:avLst/>
            <a:gdLst/>
            <a:ahLst/>
            <a:cxnLst/>
            <a:rect l="l" t="t" r="r" b="b"/>
            <a:pathLst>
              <a:path w="467359" h="379729">
                <a:moveTo>
                  <a:pt x="467243" y="0"/>
                </a:moveTo>
                <a:lnTo>
                  <a:pt x="0" y="379300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14828" y="4665660"/>
            <a:ext cx="1187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Attribute</a:t>
            </a:r>
            <a:r>
              <a:rPr sz="1800" spc="-20" dirty="0">
                <a:solidFill>
                  <a:srgbClr val="0000FF"/>
                </a:solidFill>
                <a:latin typeface="Times New Roman"/>
                <a:cs typeface="Times New Roman"/>
              </a:rPr>
              <a:t> list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NTFS</a:t>
            </a:r>
            <a:r>
              <a:rPr spc="-5" dirty="0"/>
              <a:t> </a:t>
            </a:r>
            <a:r>
              <a:rPr dirty="0"/>
              <a:t>Medium</a:t>
            </a:r>
            <a:r>
              <a:rPr spc="-5" dirty="0"/>
              <a:t> </a:t>
            </a:r>
            <a:r>
              <a:rPr spc="-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72047" y="3373177"/>
            <a:ext cx="1102995" cy="412115"/>
          </a:xfrm>
          <a:prstGeom prst="rect">
            <a:avLst/>
          </a:prstGeom>
          <a:ln w="8417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580"/>
              </a:spcBef>
            </a:pPr>
            <a:r>
              <a:rPr sz="1550" dirty="0">
                <a:latin typeface="Myriad Pro"/>
                <a:cs typeface="Myriad Pro"/>
              </a:rPr>
              <a:t>Std.</a:t>
            </a:r>
            <a:r>
              <a:rPr sz="1550" spc="15" dirty="0">
                <a:latin typeface="Myriad Pro"/>
                <a:cs typeface="Myriad Pro"/>
              </a:rPr>
              <a:t> </a:t>
            </a:r>
            <a:r>
              <a:rPr sz="1550" spc="-10" dirty="0">
                <a:latin typeface="Myriad Pro"/>
                <a:cs typeface="Myriad Pro"/>
              </a:rPr>
              <a:t>Info.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4702" y="3373177"/>
            <a:ext cx="1195705" cy="412115"/>
          </a:xfrm>
          <a:prstGeom prst="rect">
            <a:avLst/>
          </a:prstGeom>
          <a:ln w="8417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580"/>
              </a:spcBef>
            </a:pPr>
            <a:r>
              <a:rPr sz="1550" dirty="0">
                <a:latin typeface="Myriad Pro"/>
                <a:cs typeface="Myriad Pro"/>
              </a:rPr>
              <a:t>File</a:t>
            </a:r>
            <a:r>
              <a:rPr sz="1550" spc="5" dirty="0">
                <a:latin typeface="Myriad Pro"/>
                <a:cs typeface="Myriad Pro"/>
              </a:rPr>
              <a:t> </a:t>
            </a:r>
            <a:r>
              <a:rPr sz="1550" spc="-20" dirty="0">
                <a:latin typeface="Myriad Pro"/>
                <a:cs typeface="Myriad Pro"/>
              </a:rPr>
              <a:t>Name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0842" y="3429155"/>
            <a:ext cx="1599565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dirty="0">
                <a:latin typeface="Myriad Pro"/>
                <a:cs typeface="Myriad Pro"/>
              </a:rPr>
              <a:t>Data</a:t>
            </a:r>
            <a:r>
              <a:rPr sz="1550" spc="55" dirty="0">
                <a:latin typeface="Myriad Pro"/>
                <a:cs typeface="Myriad Pro"/>
              </a:rPr>
              <a:t> </a:t>
            </a:r>
            <a:r>
              <a:rPr sz="1550" spc="-10" dirty="0">
                <a:latin typeface="Myriad Pro"/>
                <a:cs typeface="Myriad Pro"/>
              </a:rPr>
              <a:t>(nonresident)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2047" y="3373177"/>
            <a:ext cx="5496560" cy="412115"/>
          </a:xfrm>
          <a:custGeom>
            <a:avLst/>
            <a:gdLst/>
            <a:ahLst/>
            <a:cxnLst/>
            <a:rect l="l" t="t" r="r" b="b"/>
            <a:pathLst>
              <a:path w="5496559" h="412114">
                <a:moveTo>
                  <a:pt x="0" y="412107"/>
                </a:moveTo>
                <a:lnTo>
                  <a:pt x="5496434" y="412107"/>
                </a:lnTo>
                <a:lnTo>
                  <a:pt x="5496434" y="0"/>
                </a:lnTo>
                <a:lnTo>
                  <a:pt x="0" y="0"/>
                </a:lnTo>
                <a:lnTo>
                  <a:pt x="0" y="412107"/>
                </a:lnTo>
                <a:close/>
              </a:path>
            </a:pathLst>
          </a:custGeom>
          <a:ln w="8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7410" y="3373177"/>
            <a:ext cx="1111250" cy="412115"/>
          </a:xfrm>
          <a:prstGeom prst="rect">
            <a:avLst/>
          </a:prstGeom>
          <a:ln w="841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580"/>
              </a:spcBef>
            </a:pPr>
            <a:r>
              <a:rPr sz="1550" spc="-10" dirty="0">
                <a:latin typeface="Myriad Pro"/>
                <a:cs typeface="Myriad Pro"/>
              </a:rPr>
              <a:t>(free)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3556" y="2969395"/>
            <a:ext cx="151511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dirty="0">
                <a:latin typeface="Myriad Pro"/>
                <a:cs typeface="Myriad Pro"/>
              </a:rPr>
              <a:t>MFT</a:t>
            </a:r>
            <a:r>
              <a:rPr sz="2350" spc="45" dirty="0">
                <a:latin typeface="Myriad Pro"/>
                <a:cs typeface="Myriad Pro"/>
              </a:rPr>
              <a:t> </a:t>
            </a:r>
            <a:r>
              <a:rPr sz="2350" spc="-10" dirty="0">
                <a:latin typeface="Myriad Pro"/>
                <a:cs typeface="Myriad Pro"/>
              </a:rPr>
              <a:t>Record</a:t>
            </a:r>
            <a:endParaRPr sz="2350">
              <a:latin typeface="Myriad Pro"/>
              <a:cs typeface="Myriad Pro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930512" y="1653258"/>
          <a:ext cx="387350" cy="406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070685" y="1228451"/>
            <a:ext cx="210947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dirty="0">
                <a:latin typeface="Myriad Pro"/>
                <a:cs typeface="Myriad Pro"/>
              </a:rPr>
              <a:t>Master</a:t>
            </a:r>
            <a:r>
              <a:rPr sz="2350" spc="45" dirty="0">
                <a:latin typeface="Myriad Pro"/>
                <a:cs typeface="Myriad Pro"/>
              </a:rPr>
              <a:t> </a:t>
            </a:r>
            <a:r>
              <a:rPr sz="2350" spc="-10" dirty="0">
                <a:latin typeface="Myriad Pro"/>
                <a:cs typeface="Myriad Pro"/>
              </a:rPr>
              <a:t>File</a:t>
            </a:r>
            <a:r>
              <a:rPr sz="2350" spc="-65" dirty="0">
                <a:latin typeface="Myriad Pro"/>
                <a:cs typeface="Myriad Pro"/>
              </a:rPr>
              <a:t> </a:t>
            </a:r>
            <a:r>
              <a:rPr sz="2350" spc="-20" dirty="0">
                <a:latin typeface="Myriad Pro"/>
                <a:cs typeface="Myriad Pro"/>
              </a:rPr>
              <a:t>Table</a:t>
            </a:r>
            <a:endParaRPr sz="2350">
              <a:latin typeface="Myriad Pro"/>
              <a:cs typeface="Myriad Pr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3492" y="350383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5">
                <a:moveTo>
                  <a:pt x="24948" y="0"/>
                </a:moveTo>
                <a:lnTo>
                  <a:pt x="0" y="3910"/>
                </a:lnTo>
              </a:path>
            </a:pathLst>
          </a:custGeom>
          <a:ln w="8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309048" y="3368731"/>
            <a:ext cx="868044" cy="421005"/>
            <a:chOff x="3309048" y="3368731"/>
            <a:chExt cx="868044" cy="421005"/>
          </a:xfrm>
        </p:grpSpPr>
        <p:sp>
          <p:nvSpPr>
            <p:cNvPr id="14" name="object 14"/>
            <p:cNvSpPr/>
            <p:nvPr/>
          </p:nvSpPr>
          <p:spPr>
            <a:xfrm>
              <a:off x="3313493" y="3373176"/>
              <a:ext cx="859155" cy="134620"/>
            </a:xfrm>
            <a:custGeom>
              <a:avLst/>
              <a:gdLst/>
              <a:ahLst/>
              <a:cxnLst/>
              <a:rect l="l" t="t" r="r" b="b"/>
              <a:pathLst>
                <a:path w="859154" h="134620">
                  <a:moveTo>
                    <a:pt x="858555" y="0"/>
                  </a:moveTo>
                  <a:lnTo>
                    <a:pt x="0" y="13456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47100" y="3373176"/>
              <a:ext cx="25400" cy="4445"/>
            </a:xfrm>
            <a:custGeom>
              <a:avLst/>
              <a:gdLst/>
              <a:ahLst/>
              <a:cxnLst/>
              <a:rect l="l" t="t" r="r" b="b"/>
              <a:pathLst>
                <a:path w="25400" h="4445">
                  <a:moveTo>
                    <a:pt x="24948" y="0"/>
                  </a:moveTo>
                  <a:lnTo>
                    <a:pt x="0" y="3910"/>
                  </a:lnTo>
                </a:path>
              </a:pathLst>
            </a:custGeom>
            <a:ln w="84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62226" y="3384543"/>
              <a:ext cx="737870" cy="115570"/>
            </a:xfrm>
            <a:custGeom>
              <a:avLst/>
              <a:gdLst/>
              <a:ahLst/>
              <a:cxnLst/>
              <a:rect l="l" t="t" r="r" b="b"/>
              <a:pathLst>
                <a:path w="737870" h="115570">
                  <a:moveTo>
                    <a:pt x="737305" y="0"/>
                  </a:moveTo>
                  <a:lnTo>
                    <a:pt x="0" y="115558"/>
                  </a:lnTo>
                </a:path>
              </a:pathLst>
            </a:custGeom>
            <a:ln w="841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3493" y="3692769"/>
              <a:ext cx="859155" cy="92710"/>
            </a:xfrm>
            <a:custGeom>
              <a:avLst/>
              <a:gdLst/>
              <a:ahLst/>
              <a:cxnLst/>
              <a:rect l="l" t="t" r="r" b="b"/>
              <a:pathLst>
                <a:path w="859154" h="92710">
                  <a:moveTo>
                    <a:pt x="0" y="0"/>
                  </a:moveTo>
                  <a:lnTo>
                    <a:pt x="858554" y="9251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13493" y="3692769"/>
              <a:ext cx="859155" cy="92710"/>
            </a:xfrm>
            <a:custGeom>
              <a:avLst/>
              <a:gdLst/>
              <a:ahLst/>
              <a:cxnLst/>
              <a:rect l="l" t="t" r="r" b="b"/>
              <a:pathLst>
                <a:path w="859154" h="92710">
                  <a:moveTo>
                    <a:pt x="0" y="0"/>
                  </a:moveTo>
                  <a:lnTo>
                    <a:pt x="858554" y="92513"/>
                  </a:lnTo>
                </a:path>
              </a:pathLst>
            </a:custGeom>
            <a:ln w="841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39314" y="1764950"/>
            <a:ext cx="268605" cy="10039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Myriad Pro"/>
                <a:cs typeface="Myriad Pro"/>
              </a:rPr>
              <a:t>Data</a:t>
            </a:r>
            <a:r>
              <a:rPr sz="1600" spc="-50" dirty="0">
                <a:latin typeface="Myriad Pro"/>
                <a:cs typeface="Myriad Pro"/>
              </a:rPr>
              <a:t> </a:t>
            </a:r>
            <a:r>
              <a:rPr sz="1600" spc="-10" dirty="0">
                <a:latin typeface="Myriad Pro"/>
                <a:cs typeface="Myriad Pro"/>
              </a:rPr>
              <a:t>Extent</a:t>
            </a:r>
            <a:endParaRPr sz="1600">
              <a:latin typeface="Myriad Pro"/>
              <a:cs typeface="Myriad Pr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27402" y="1321049"/>
            <a:ext cx="320040" cy="1884045"/>
          </a:xfrm>
          <a:custGeom>
            <a:avLst/>
            <a:gdLst/>
            <a:ahLst/>
            <a:cxnLst/>
            <a:rect l="l" t="t" r="r" b="b"/>
            <a:pathLst>
              <a:path w="320040" h="1884045">
                <a:moveTo>
                  <a:pt x="0" y="1883920"/>
                </a:moveTo>
                <a:lnTo>
                  <a:pt x="319853" y="1883920"/>
                </a:lnTo>
                <a:lnTo>
                  <a:pt x="319853" y="0"/>
                </a:lnTo>
                <a:lnTo>
                  <a:pt x="0" y="0"/>
                </a:lnTo>
                <a:lnTo>
                  <a:pt x="0" y="1883920"/>
                </a:lnTo>
                <a:close/>
              </a:path>
            </a:pathLst>
          </a:custGeom>
          <a:ln w="8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739314" y="4506727"/>
            <a:ext cx="268605" cy="100393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Myriad Pro"/>
                <a:cs typeface="Myriad Pro"/>
              </a:rPr>
              <a:t>Data</a:t>
            </a:r>
            <a:r>
              <a:rPr sz="1600" spc="-50" dirty="0">
                <a:latin typeface="Myriad Pro"/>
                <a:cs typeface="Myriad Pro"/>
              </a:rPr>
              <a:t> </a:t>
            </a:r>
            <a:r>
              <a:rPr sz="1600" spc="-10" dirty="0">
                <a:latin typeface="Myriad Pro"/>
                <a:cs typeface="Myriad Pro"/>
              </a:rPr>
              <a:t>Extent</a:t>
            </a:r>
            <a:endParaRPr sz="1600">
              <a:latin typeface="Myriad Pro"/>
              <a:cs typeface="Myriad Pr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27402" y="4062826"/>
            <a:ext cx="320040" cy="1884045"/>
          </a:xfrm>
          <a:custGeom>
            <a:avLst/>
            <a:gdLst/>
            <a:ahLst/>
            <a:cxnLst/>
            <a:rect l="l" t="t" r="r" b="b"/>
            <a:pathLst>
              <a:path w="320040" h="1884045">
                <a:moveTo>
                  <a:pt x="0" y="1883920"/>
                </a:moveTo>
                <a:lnTo>
                  <a:pt x="319853" y="1883920"/>
                </a:lnTo>
                <a:lnTo>
                  <a:pt x="319853" y="0"/>
                </a:lnTo>
                <a:lnTo>
                  <a:pt x="0" y="0"/>
                </a:lnTo>
                <a:lnTo>
                  <a:pt x="0" y="1883920"/>
                </a:lnTo>
                <a:close/>
              </a:path>
            </a:pathLst>
          </a:custGeom>
          <a:ln w="84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81307" y="1043423"/>
            <a:ext cx="426720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spc="-10" dirty="0">
                <a:latin typeface="Myriad Pro"/>
                <a:cs typeface="Myriad Pro"/>
              </a:rPr>
              <a:t>Start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81307" y="1426094"/>
            <a:ext cx="623570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spc="-10" dirty="0">
                <a:latin typeface="Myriad Pro"/>
                <a:cs typeface="Myriad Pro"/>
              </a:rPr>
              <a:t>Length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42261" y="1289907"/>
            <a:ext cx="3085465" cy="2159635"/>
            <a:chOff x="6642261" y="1289907"/>
            <a:chExt cx="3085465" cy="2159635"/>
          </a:xfrm>
        </p:grpSpPr>
        <p:sp>
          <p:nvSpPr>
            <p:cNvPr id="26" name="object 26"/>
            <p:cNvSpPr/>
            <p:nvPr/>
          </p:nvSpPr>
          <p:spPr>
            <a:xfrm>
              <a:off x="9407549" y="1316845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09">
                  <a:moveTo>
                    <a:pt x="0" y="0"/>
                  </a:moveTo>
                  <a:lnTo>
                    <a:pt x="0" y="142976"/>
                  </a:lnTo>
                </a:path>
              </a:pathLst>
            </a:custGeom>
            <a:ln w="8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76379" y="1438092"/>
              <a:ext cx="62865" cy="74295"/>
            </a:xfrm>
            <a:custGeom>
              <a:avLst/>
              <a:gdLst/>
              <a:ahLst/>
              <a:cxnLst/>
              <a:rect l="l" t="t" r="r" b="b"/>
              <a:pathLst>
                <a:path w="62865" h="74294">
                  <a:moveTo>
                    <a:pt x="62337" y="0"/>
                  </a:moveTo>
                  <a:lnTo>
                    <a:pt x="31168" y="13229"/>
                  </a:lnTo>
                  <a:lnTo>
                    <a:pt x="0" y="0"/>
                  </a:lnTo>
                  <a:lnTo>
                    <a:pt x="31168" y="73826"/>
                  </a:lnTo>
                  <a:lnTo>
                    <a:pt x="623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07549" y="1316845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09">
                  <a:moveTo>
                    <a:pt x="0" y="0"/>
                  </a:moveTo>
                  <a:lnTo>
                    <a:pt x="0" y="142976"/>
                  </a:lnTo>
                </a:path>
              </a:pathLst>
            </a:custGeom>
            <a:ln w="8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76379" y="1438092"/>
              <a:ext cx="62865" cy="74295"/>
            </a:xfrm>
            <a:custGeom>
              <a:avLst/>
              <a:gdLst/>
              <a:ahLst/>
              <a:cxnLst/>
              <a:rect l="l" t="t" r="r" b="b"/>
              <a:pathLst>
                <a:path w="62865" h="74294">
                  <a:moveTo>
                    <a:pt x="62337" y="0"/>
                  </a:moveTo>
                  <a:lnTo>
                    <a:pt x="31168" y="13229"/>
                  </a:lnTo>
                  <a:lnTo>
                    <a:pt x="0" y="0"/>
                  </a:lnTo>
                  <a:lnTo>
                    <a:pt x="31168" y="73826"/>
                  </a:lnTo>
                  <a:lnTo>
                    <a:pt x="623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46706" y="1321050"/>
              <a:ext cx="3034665" cy="2124075"/>
            </a:xfrm>
            <a:custGeom>
              <a:avLst/>
              <a:gdLst/>
              <a:ahLst/>
              <a:cxnLst/>
              <a:rect l="l" t="t" r="r" b="b"/>
              <a:pathLst>
                <a:path w="3034665" h="2124075">
                  <a:moveTo>
                    <a:pt x="0" y="2123615"/>
                  </a:moveTo>
                  <a:lnTo>
                    <a:pt x="0" y="0"/>
                  </a:lnTo>
                  <a:lnTo>
                    <a:pt x="3034402" y="0"/>
                  </a:lnTo>
                </a:path>
              </a:pathLst>
            </a:custGeom>
            <a:ln w="8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53513" y="1289907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5">
                  <a:moveTo>
                    <a:pt x="0" y="0"/>
                  </a:moveTo>
                  <a:lnTo>
                    <a:pt x="13241" y="31142"/>
                  </a:lnTo>
                  <a:lnTo>
                    <a:pt x="0" y="62287"/>
                  </a:lnTo>
                  <a:lnTo>
                    <a:pt x="73887" y="3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89798" y="1749978"/>
              <a:ext cx="2336165" cy="1694814"/>
            </a:xfrm>
            <a:custGeom>
              <a:avLst/>
              <a:gdLst/>
              <a:ahLst/>
              <a:cxnLst/>
              <a:rect l="l" t="t" r="r" b="b"/>
              <a:pathLst>
                <a:path w="2336165" h="1694814">
                  <a:moveTo>
                    <a:pt x="0" y="1694687"/>
                  </a:moveTo>
                  <a:lnTo>
                    <a:pt x="0" y="0"/>
                  </a:lnTo>
                  <a:lnTo>
                    <a:pt x="2335774" y="0"/>
                  </a:lnTo>
                </a:path>
              </a:pathLst>
            </a:custGeom>
            <a:ln w="8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02187" y="1718835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4">
                  <a:moveTo>
                    <a:pt x="0" y="0"/>
                  </a:moveTo>
                  <a:lnTo>
                    <a:pt x="13239" y="31142"/>
                  </a:lnTo>
                  <a:lnTo>
                    <a:pt x="0" y="62287"/>
                  </a:lnTo>
                  <a:lnTo>
                    <a:pt x="73886" y="3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48053" y="1373990"/>
            <a:ext cx="327025" cy="631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50" spc="15" dirty="0">
                <a:latin typeface="Myriad Pro"/>
                <a:cs typeface="Myriad Pro"/>
              </a:rPr>
              <a:t>+</a:t>
            </a:r>
            <a:endParaRPr sz="3950">
              <a:latin typeface="Myriad Pro"/>
              <a:cs typeface="Myriad Pr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175329" y="1507476"/>
            <a:ext cx="552450" cy="1729105"/>
            <a:chOff x="9175329" y="1507476"/>
            <a:chExt cx="552450" cy="1729105"/>
          </a:xfrm>
        </p:grpSpPr>
        <p:sp>
          <p:nvSpPr>
            <p:cNvPr id="36" name="object 36"/>
            <p:cNvSpPr/>
            <p:nvPr/>
          </p:nvSpPr>
          <p:spPr>
            <a:xfrm>
              <a:off x="9179774" y="1511921"/>
              <a:ext cx="463550" cy="462915"/>
            </a:xfrm>
            <a:custGeom>
              <a:avLst/>
              <a:gdLst/>
              <a:ahLst/>
              <a:cxnLst/>
              <a:rect l="l" t="t" r="r" b="b"/>
              <a:pathLst>
                <a:path w="463550" h="462914">
                  <a:moveTo>
                    <a:pt x="462946" y="231284"/>
                  </a:moveTo>
                  <a:lnTo>
                    <a:pt x="458243" y="277897"/>
                  </a:lnTo>
                  <a:lnTo>
                    <a:pt x="444754" y="321311"/>
                  </a:lnTo>
                  <a:lnTo>
                    <a:pt x="423412" y="360598"/>
                  </a:lnTo>
                  <a:lnTo>
                    <a:pt x="395146" y="394828"/>
                  </a:lnTo>
                  <a:lnTo>
                    <a:pt x="360888" y="423070"/>
                  </a:lnTo>
                  <a:lnTo>
                    <a:pt x="321569" y="444394"/>
                  </a:lnTo>
                  <a:lnTo>
                    <a:pt x="278121" y="457870"/>
                  </a:lnTo>
                  <a:lnTo>
                    <a:pt x="231473" y="462569"/>
                  </a:lnTo>
                  <a:lnTo>
                    <a:pt x="184822" y="457870"/>
                  </a:lnTo>
                  <a:lnTo>
                    <a:pt x="141372" y="444394"/>
                  </a:lnTo>
                  <a:lnTo>
                    <a:pt x="102053" y="423070"/>
                  </a:lnTo>
                  <a:lnTo>
                    <a:pt x="67796" y="394828"/>
                  </a:lnTo>
                  <a:lnTo>
                    <a:pt x="39531" y="360598"/>
                  </a:lnTo>
                  <a:lnTo>
                    <a:pt x="18190" y="321311"/>
                  </a:lnTo>
                  <a:lnTo>
                    <a:pt x="4702" y="277897"/>
                  </a:lnTo>
                  <a:lnTo>
                    <a:pt x="0" y="231284"/>
                  </a:lnTo>
                  <a:lnTo>
                    <a:pt x="4702" y="184672"/>
                  </a:lnTo>
                  <a:lnTo>
                    <a:pt x="18190" y="141257"/>
                  </a:lnTo>
                  <a:lnTo>
                    <a:pt x="39531" y="101970"/>
                  </a:lnTo>
                  <a:lnTo>
                    <a:pt x="67796" y="67741"/>
                  </a:lnTo>
                  <a:lnTo>
                    <a:pt x="102053" y="39499"/>
                  </a:lnTo>
                  <a:lnTo>
                    <a:pt x="141372" y="18175"/>
                  </a:lnTo>
                  <a:lnTo>
                    <a:pt x="184822" y="4698"/>
                  </a:lnTo>
                  <a:lnTo>
                    <a:pt x="231473" y="0"/>
                  </a:lnTo>
                  <a:lnTo>
                    <a:pt x="278121" y="4698"/>
                  </a:lnTo>
                  <a:lnTo>
                    <a:pt x="321569" y="18175"/>
                  </a:lnTo>
                  <a:lnTo>
                    <a:pt x="360888" y="39499"/>
                  </a:lnTo>
                  <a:lnTo>
                    <a:pt x="395146" y="67741"/>
                  </a:lnTo>
                  <a:lnTo>
                    <a:pt x="423412" y="101970"/>
                  </a:lnTo>
                  <a:lnTo>
                    <a:pt x="444754" y="141257"/>
                  </a:lnTo>
                  <a:lnTo>
                    <a:pt x="458243" y="184672"/>
                  </a:lnTo>
                  <a:lnTo>
                    <a:pt x="462946" y="23128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407548" y="1972852"/>
              <a:ext cx="273685" cy="1232535"/>
            </a:xfrm>
            <a:custGeom>
              <a:avLst/>
              <a:gdLst/>
              <a:ahLst/>
              <a:cxnLst/>
              <a:rect l="l" t="t" r="r" b="b"/>
              <a:pathLst>
                <a:path w="273684" h="1232535">
                  <a:moveTo>
                    <a:pt x="0" y="0"/>
                  </a:moveTo>
                  <a:lnTo>
                    <a:pt x="0" y="1232117"/>
                  </a:lnTo>
                  <a:lnTo>
                    <a:pt x="273559" y="1232117"/>
                  </a:lnTo>
                </a:path>
              </a:pathLst>
            </a:custGeom>
            <a:ln w="84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53513" y="3173827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4">
                  <a:moveTo>
                    <a:pt x="0" y="0"/>
                  </a:moveTo>
                  <a:lnTo>
                    <a:pt x="13241" y="31142"/>
                  </a:lnTo>
                  <a:lnTo>
                    <a:pt x="0" y="62287"/>
                  </a:lnTo>
                  <a:lnTo>
                    <a:pt x="73887" y="3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157520" y="2990417"/>
            <a:ext cx="1230630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dirty="0">
                <a:latin typeface="Myriad Pro"/>
                <a:cs typeface="Myriad Pro"/>
              </a:rPr>
              <a:t>Start</a:t>
            </a:r>
            <a:r>
              <a:rPr sz="1550" spc="55" dirty="0">
                <a:latin typeface="Myriad Pro"/>
                <a:cs typeface="Myriad Pro"/>
              </a:rPr>
              <a:t> </a:t>
            </a:r>
            <a:r>
              <a:rPr sz="1550" dirty="0">
                <a:latin typeface="Myriad Pro"/>
                <a:cs typeface="Myriad Pro"/>
              </a:rPr>
              <a:t>+</a:t>
            </a:r>
            <a:r>
              <a:rPr sz="1550" spc="60" dirty="0">
                <a:latin typeface="Myriad Pro"/>
                <a:cs typeface="Myriad Pro"/>
              </a:rPr>
              <a:t> </a:t>
            </a:r>
            <a:r>
              <a:rPr sz="1550" spc="-10" dirty="0">
                <a:latin typeface="Myriad Pro"/>
                <a:cs typeface="Myriad Pro"/>
              </a:rPr>
              <a:t>Length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877942" y="3684120"/>
            <a:ext cx="2837180" cy="1062990"/>
            <a:chOff x="6877942" y="3684120"/>
            <a:chExt cx="2837180" cy="1062990"/>
          </a:xfrm>
        </p:grpSpPr>
        <p:sp>
          <p:nvSpPr>
            <p:cNvPr id="41" name="object 41"/>
            <p:cNvSpPr/>
            <p:nvPr/>
          </p:nvSpPr>
          <p:spPr>
            <a:xfrm>
              <a:off x="6882387" y="3688565"/>
              <a:ext cx="2781935" cy="374650"/>
            </a:xfrm>
            <a:custGeom>
              <a:avLst/>
              <a:gdLst/>
              <a:ahLst/>
              <a:cxnLst/>
              <a:rect l="l" t="t" r="r" b="b"/>
              <a:pathLst>
                <a:path w="2781934" h="374650">
                  <a:moveTo>
                    <a:pt x="0" y="0"/>
                  </a:moveTo>
                  <a:lnTo>
                    <a:pt x="0" y="374260"/>
                  </a:lnTo>
                  <a:lnTo>
                    <a:pt x="2781886" y="374260"/>
                  </a:lnTo>
                </a:path>
              </a:pathLst>
            </a:custGeom>
            <a:ln w="84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40888" y="4031683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4">
                  <a:moveTo>
                    <a:pt x="0" y="0"/>
                  </a:moveTo>
                  <a:lnTo>
                    <a:pt x="13239" y="31144"/>
                  </a:lnTo>
                  <a:lnTo>
                    <a:pt x="0" y="62287"/>
                  </a:lnTo>
                  <a:lnTo>
                    <a:pt x="73886" y="31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17063" y="3688565"/>
              <a:ext cx="2100580" cy="812165"/>
            </a:xfrm>
            <a:custGeom>
              <a:avLst/>
              <a:gdLst/>
              <a:ahLst/>
              <a:cxnLst/>
              <a:rect l="l" t="t" r="r" b="b"/>
              <a:pathLst>
                <a:path w="2100579" h="812164">
                  <a:moveTo>
                    <a:pt x="0" y="0"/>
                  </a:moveTo>
                  <a:lnTo>
                    <a:pt x="0" y="811599"/>
                  </a:lnTo>
                  <a:lnTo>
                    <a:pt x="2100092" y="811599"/>
                  </a:lnTo>
                </a:path>
              </a:pathLst>
            </a:custGeom>
            <a:ln w="84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095619" y="4470426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4">
                  <a:moveTo>
                    <a:pt x="0" y="0"/>
                  </a:moveTo>
                  <a:lnTo>
                    <a:pt x="13241" y="31144"/>
                  </a:lnTo>
                  <a:lnTo>
                    <a:pt x="0" y="62287"/>
                  </a:lnTo>
                  <a:lnTo>
                    <a:pt x="73886" y="31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79782" y="4279852"/>
              <a:ext cx="463550" cy="462915"/>
            </a:xfrm>
            <a:custGeom>
              <a:avLst/>
              <a:gdLst/>
              <a:ahLst/>
              <a:cxnLst/>
              <a:rect l="l" t="t" r="r" b="b"/>
              <a:pathLst>
                <a:path w="463550" h="462914">
                  <a:moveTo>
                    <a:pt x="462946" y="231284"/>
                  </a:moveTo>
                  <a:lnTo>
                    <a:pt x="458243" y="184672"/>
                  </a:lnTo>
                  <a:lnTo>
                    <a:pt x="444754" y="141257"/>
                  </a:lnTo>
                  <a:lnTo>
                    <a:pt x="423412" y="101970"/>
                  </a:lnTo>
                  <a:lnTo>
                    <a:pt x="395146" y="67741"/>
                  </a:lnTo>
                  <a:lnTo>
                    <a:pt x="360888" y="39499"/>
                  </a:lnTo>
                  <a:lnTo>
                    <a:pt x="321569" y="18175"/>
                  </a:lnTo>
                  <a:lnTo>
                    <a:pt x="278121" y="4698"/>
                  </a:lnTo>
                  <a:lnTo>
                    <a:pt x="231473" y="0"/>
                  </a:lnTo>
                  <a:lnTo>
                    <a:pt x="184822" y="4698"/>
                  </a:lnTo>
                  <a:lnTo>
                    <a:pt x="141372" y="18175"/>
                  </a:lnTo>
                  <a:lnTo>
                    <a:pt x="102053" y="39499"/>
                  </a:lnTo>
                  <a:lnTo>
                    <a:pt x="67796" y="67741"/>
                  </a:lnTo>
                  <a:lnTo>
                    <a:pt x="39531" y="101970"/>
                  </a:lnTo>
                  <a:lnTo>
                    <a:pt x="18190" y="141257"/>
                  </a:lnTo>
                  <a:lnTo>
                    <a:pt x="4702" y="184672"/>
                  </a:lnTo>
                  <a:lnTo>
                    <a:pt x="0" y="231284"/>
                  </a:lnTo>
                  <a:lnTo>
                    <a:pt x="4702" y="277897"/>
                  </a:lnTo>
                  <a:lnTo>
                    <a:pt x="18190" y="321311"/>
                  </a:lnTo>
                  <a:lnTo>
                    <a:pt x="39531" y="360599"/>
                  </a:lnTo>
                  <a:lnTo>
                    <a:pt x="67796" y="394828"/>
                  </a:lnTo>
                  <a:lnTo>
                    <a:pt x="102053" y="423070"/>
                  </a:lnTo>
                  <a:lnTo>
                    <a:pt x="141372" y="444394"/>
                  </a:lnTo>
                  <a:lnTo>
                    <a:pt x="184822" y="457870"/>
                  </a:lnTo>
                  <a:lnTo>
                    <a:pt x="231473" y="462569"/>
                  </a:lnTo>
                  <a:lnTo>
                    <a:pt x="278121" y="457870"/>
                  </a:lnTo>
                  <a:lnTo>
                    <a:pt x="321569" y="444394"/>
                  </a:lnTo>
                  <a:lnTo>
                    <a:pt x="360888" y="423070"/>
                  </a:lnTo>
                  <a:lnTo>
                    <a:pt x="395146" y="394828"/>
                  </a:lnTo>
                  <a:lnTo>
                    <a:pt x="423412" y="360599"/>
                  </a:lnTo>
                  <a:lnTo>
                    <a:pt x="444754" y="321311"/>
                  </a:lnTo>
                  <a:lnTo>
                    <a:pt x="458243" y="277897"/>
                  </a:lnTo>
                  <a:lnTo>
                    <a:pt x="462946" y="231284"/>
                  </a:lnTo>
                  <a:close/>
                </a:path>
              </a:pathLst>
            </a:custGeom>
            <a:ln w="8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202175" y="3799215"/>
            <a:ext cx="623570" cy="6985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spc="-10" dirty="0">
                <a:latin typeface="Myriad Pro"/>
                <a:cs typeface="Myriad Pro"/>
              </a:rPr>
              <a:t>Start</a:t>
            </a:r>
            <a:endParaRPr sz="1550">
              <a:latin typeface="Myriad Pro"/>
              <a:cs typeface="Myriad Pro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550" spc="-10" dirty="0">
                <a:latin typeface="Myriad Pro"/>
                <a:cs typeface="Myriad Pro"/>
              </a:rPr>
              <a:t>Length</a:t>
            </a:r>
            <a:endParaRPr sz="1550">
              <a:latin typeface="Myriad Pro"/>
              <a:cs typeface="Myriad Pr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376379" y="4075441"/>
            <a:ext cx="351155" cy="1902460"/>
            <a:chOff x="9376379" y="4075441"/>
            <a:chExt cx="351155" cy="1902460"/>
          </a:xfrm>
        </p:grpSpPr>
        <p:sp>
          <p:nvSpPr>
            <p:cNvPr id="48" name="object 48"/>
            <p:cNvSpPr/>
            <p:nvPr/>
          </p:nvSpPr>
          <p:spPr>
            <a:xfrm>
              <a:off x="9407549" y="407544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2976"/>
                  </a:lnTo>
                </a:path>
              </a:pathLst>
            </a:custGeom>
            <a:ln w="8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76379" y="4196694"/>
              <a:ext cx="62865" cy="74295"/>
            </a:xfrm>
            <a:custGeom>
              <a:avLst/>
              <a:gdLst/>
              <a:ahLst/>
              <a:cxnLst/>
              <a:rect l="l" t="t" r="r" b="b"/>
              <a:pathLst>
                <a:path w="62865" h="74295">
                  <a:moveTo>
                    <a:pt x="62337" y="0"/>
                  </a:moveTo>
                  <a:lnTo>
                    <a:pt x="31168" y="13229"/>
                  </a:lnTo>
                  <a:lnTo>
                    <a:pt x="0" y="0"/>
                  </a:lnTo>
                  <a:lnTo>
                    <a:pt x="31168" y="73825"/>
                  </a:lnTo>
                  <a:lnTo>
                    <a:pt x="623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407549" y="4731449"/>
              <a:ext cx="273685" cy="1215390"/>
            </a:xfrm>
            <a:custGeom>
              <a:avLst/>
              <a:gdLst/>
              <a:ahLst/>
              <a:cxnLst/>
              <a:rect l="l" t="t" r="r" b="b"/>
              <a:pathLst>
                <a:path w="273684" h="1215389">
                  <a:moveTo>
                    <a:pt x="0" y="0"/>
                  </a:moveTo>
                  <a:lnTo>
                    <a:pt x="0" y="1215296"/>
                  </a:lnTo>
                  <a:lnTo>
                    <a:pt x="273559" y="1215296"/>
                  </a:lnTo>
                </a:path>
              </a:pathLst>
            </a:custGeom>
            <a:ln w="84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53513" y="5915604"/>
              <a:ext cx="74295" cy="62865"/>
            </a:xfrm>
            <a:custGeom>
              <a:avLst/>
              <a:gdLst/>
              <a:ahLst/>
              <a:cxnLst/>
              <a:rect l="l" t="t" r="r" b="b"/>
              <a:pathLst>
                <a:path w="74295" h="62864">
                  <a:moveTo>
                    <a:pt x="0" y="0"/>
                  </a:moveTo>
                  <a:lnTo>
                    <a:pt x="13241" y="31143"/>
                  </a:lnTo>
                  <a:lnTo>
                    <a:pt x="0" y="62287"/>
                  </a:lnTo>
                  <a:lnTo>
                    <a:pt x="73887" y="3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57520" y="5729392"/>
            <a:ext cx="1230630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dirty="0">
                <a:latin typeface="Myriad Pro"/>
                <a:cs typeface="Myriad Pro"/>
              </a:rPr>
              <a:t>Start</a:t>
            </a:r>
            <a:r>
              <a:rPr sz="1550" spc="55" dirty="0">
                <a:latin typeface="Myriad Pro"/>
                <a:cs typeface="Myriad Pro"/>
              </a:rPr>
              <a:t> </a:t>
            </a:r>
            <a:r>
              <a:rPr sz="1550" dirty="0">
                <a:latin typeface="Myriad Pro"/>
                <a:cs typeface="Myriad Pro"/>
              </a:rPr>
              <a:t>+</a:t>
            </a:r>
            <a:r>
              <a:rPr sz="1550" spc="60" dirty="0">
                <a:latin typeface="Myriad Pro"/>
                <a:cs typeface="Myriad Pro"/>
              </a:rPr>
              <a:t> </a:t>
            </a:r>
            <a:r>
              <a:rPr sz="1550" spc="-10" dirty="0">
                <a:latin typeface="Myriad Pro"/>
                <a:cs typeface="Myriad Pro"/>
              </a:rPr>
              <a:t>Length</a:t>
            </a:r>
            <a:endParaRPr sz="1550">
              <a:latin typeface="Myriad Pro"/>
              <a:cs typeface="Myriad Pro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8474" y="1134620"/>
            <a:ext cx="11575415" cy="5218430"/>
            <a:chOff x="308474" y="1134620"/>
            <a:chExt cx="11575415" cy="5218430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493" y="1134620"/>
              <a:ext cx="6051509" cy="51593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69</a:t>
            </a:r>
            <a:endParaRPr sz="1800">
              <a:latin typeface="Gulim"/>
              <a:cs typeface="Guli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NTFS</a:t>
            </a:r>
            <a:r>
              <a:rPr spc="-50" dirty="0"/>
              <a:t> </a:t>
            </a:r>
            <a:r>
              <a:rPr dirty="0"/>
              <a:t>Multiple</a:t>
            </a:r>
            <a:r>
              <a:rPr spc="-45" dirty="0"/>
              <a:t> </a:t>
            </a:r>
            <a:r>
              <a:rPr dirty="0"/>
              <a:t>Indirect</a:t>
            </a:r>
            <a:r>
              <a:rPr spc="-40" dirty="0"/>
              <a:t> </a:t>
            </a:r>
            <a:r>
              <a:rPr spc="-10" dirty="0"/>
              <a:t>Blocks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</a:t>
            </a:r>
            <a:r>
              <a:rPr spc="-25" dirty="0"/>
              <a:t> </a:t>
            </a:r>
            <a:r>
              <a:rPr dirty="0"/>
              <a:t>issues</a:t>
            </a:r>
            <a:r>
              <a:rPr spc="-25" dirty="0"/>
              <a:t> </a:t>
            </a:r>
            <a:r>
              <a:rPr dirty="0"/>
              <a:t>for</a:t>
            </a:r>
            <a:r>
              <a:rPr spc="-110" dirty="0"/>
              <a:t> </a:t>
            </a:r>
            <a:r>
              <a:rPr spc="-10" dirty="0"/>
              <a:t>caches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0537825" cy="47193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In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Computer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Architecture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100" dirty="0">
                <a:latin typeface="Gulim"/>
                <a:cs typeface="Gulim"/>
              </a:rPr>
              <a:t>we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75" dirty="0">
                <a:latin typeface="Gulim"/>
                <a:cs typeface="Gulim"/>
              </a:rPr>
              <a:t>focused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design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85" dirty="0">
                <a:latin typeface="Gulim"/>
                <a:cs typeface="Gulim"/>
              </a:rPr>
              <a:t>as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a </a:t>
            </a:r>
            <a:r>
              <a:rPr sz="2800" dirty="0">
                <a:latin typeface="Gulim"/>
                <a:cs typeface="Gulim"/>
              </a:rPr>
              <a:t>transparent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memory</a:t>
            </a:r>
            <a:r>
              <a:rPr sz="2800" spc="-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accelerator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reduce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average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85" dirty="0">
                <a:latin typeface="Dotum"/>
                <a:cs typeface="Dotum"/>
              </a:rPr>
              <a:t>MAT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(latency),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increase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40" dirty="0">
                <a:latin typeface="Dotum"/>
                <a:cs typeface="Dotum"/>
              </a:rPr>
              <a:t>BW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implemented</a:t>
            </a:r>
            <a:r>
              <a:rPr sz="2800" spc="-5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directly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hardware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Issues: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cache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size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size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Dotum"/>
                <a:cs typeface="Dotum"/>
              </a:rPr>
              <a:t>associativity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(direct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mapped,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set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60" dirty="0">
                <a:latin typeface="Dotum"/>
                <a:cs typeface="Dotum"/>
              </a:rPr>
              <a:t>assoc,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fully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assoc)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placement,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replacement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number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levels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latin typeface="Gulim"/>
                <a:cs typeface="Gulim"/>
              </a:rPr>
              <a:t>trade-</a:t>
            </a:r>
            <a:r>
              <a:rPr sz="2800" spc="-50" dirty="0">
                <a:latin typeface="Gulim"/>
                <a:cs typeface="Gulim"/>
              </a:rPr>
              <a:t>offs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among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all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these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70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070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6270" algn="l"/>
              </a:tabLst>
            </a:pPr>
            <a:r>
              <a:rPr spc="-10" dirty="0"/>
              <a:t>In-Memory</a:t>
            </a:r>
            <a:r>
              <a:rPr dirty="0"/>
              <a:t>	File</a:t>
            </a:r>
            <a:r>
              <a:rPr spc="-25" dirty="0"/>
              <a:t> </a:t>
            </a:r>
            <a:r>
              <a:rPr dirty="0"/>
              <a:t>System </a:t>
            </a:r>
            <a:r>
              <a:rPr spc="-10" dirty="0"/>
              <a:t>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55792"/>
            <a:ext cx="8083550" cy="17799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Open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system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call: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Resolves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name,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finds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control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(inode)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Makes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entries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30" dirty="0">
                <a:latin typeface="Dotum"/>
                <a:cs typeface="Dotum"/>
              </a:rPr>
              <a:t>per-</a:t>
            </a:r>
            <a:r>
              <a:rPr sz="2400" spc="-85" dirty="0">
                <a:latin typeface="Dotum"/>
                <a:cs typeface="Dotum"/>
              </a:rPr>
              <a:t>process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system-</a:t>
            </a:r>
            <a:r>
              <a:rPr sz="2400" spc="65" dirty="0">
                <a:latin typeface="Dotum"/>
                <a:cs typeface="Dotum"/>
              </a:rPr>
              <a:t>wide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tables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Returns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(called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handle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dirty="0">
                <a:latin typeface="Dotum"/>
                <a:cs typeface="Dotum"/>
              </a:rPr>
              <a:t>)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open-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table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82775" y="3184525"/>
            <a:ext cx="8432800" cy="2800350"/>
            <a:chOff x="1882775" y="3184525"/>
            <a:chExt cx="8432800" cy="2800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349" y="3213099"/>
              <a:ext cx="8375650" cy="26986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97062" y="3198812"/>
              <a:ext cx="8404225" cy="2771775"/>
            </a:xfrm>
            <a:custGeom>
              <a:avLst/>
              <a:gdLst/>
              <a:ahLst/>
              <a:cxnLst/>
              <a:rect l="l" t="t" r="r" b="b"/>
              <a:pathLst>
                <a:path w="8404225" h="2771775">
                  <a:moveTo>
                    <a:pt x="0" y="0"/>
                  </a:moveTo>
                  <a:lnTo>
                    <a:pt x="8404225" y="0"/>
                  </a:lnTo>
                  <a:lnTo>
                    <a:pt x="8404225" y="2771775"/>
                  </a:lnTo>
                  <a:lnTo>
                    <a:pt x="0" y="277177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71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070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6270" algn="l"/>
              </a:tabLst>
            </a:pPr>
            <a:r>
              <a:rPr spc="-10" dirty="0"/>
              <a:t>In-Memory</a:t>
            </a:r>
            <a:r>
              <a:rPr dirty="0"/>
              <a:t>	File</a:t>
            </a:r>
            <a:r>
              <a:rPr spc="-25" dirty="0"/>
              <a:t> </a:t>
            </a:r>
            <a:r>
              <a:rPr dirty="0"/>
              <a:t>System </a:t>
            </a:r>
            <a:r>
              <a:rPr spc="-10" dirty="0"/>
              <a:t>Structures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55792"/>
            <a:ext cx="5723255" cy="13589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Read/write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system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calls: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latin typeface="Dotum"/>
                <a:cs typeface="Dotum"/>
              </a:rPr>
              <a:t>Use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handle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locate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inode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Perform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appropriate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reads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or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writes</a:t>
            </a:r>
            <a:endParaRPr sz="24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65971" y="3194039"/>
            <a:ext cx="8515350" cy="2829560"/>
            <a:chOff x="2465971" y="3194039"/>
            <a:chExt cx="8515350" cy="2829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4546" y="3222614"/>
              <a:ext cx="8458200" cy="27267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80259" y="3208327"/>
              <a:ext cx="8486775" cy="2800985"/>
            </a:xfrm>
            <a:custGeom>
              <a:avLst/>
              <a:gdLst/>
              <a:ahLst/>
              <a:cxnLst/>
              <a:rect l="l" t="t" r="r" b="b"/>
              <a:pathLst>
                <a:path w="8486775" h="2800985">
                  <a:moveTo>
                    <a:pt x="0" y="0"/>
                  </a:moveTo>
                  <a:lnTo>
                    <a:pt x="8486775" y="0"/>
                  </a:lnTo>
                  <a:lnTo>
                    <a:pt x="8486775" y="2800360"/>
                  </a:lnTo>
                  <a:lnTo>
                    <a:pt x="0" y="280036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376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Towards</a:t>
            </a:r>
            <a:r>
              <a:rPr spc="-204" dirty="0"/>
              <a:t> </a:t>
            </a:r>
            <a:r>
              <a:rPr spc="-10" dirty="0"/>
              <a:t>Copy-</a:t>
            </a:r>
            <a:r>
              <a:rPr dirty="0"/>
              <a:t>on-</a:t>
            </a:r>
            <a:r>
              <a:rPr spc="-10" dirty="0"/>
              <a:t>Write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marR="8255" indent="-228600">
              <a:lnSpc>
                <a:spcPts val="3000"/>
              </a:lnSpc>
              <a:spcBef>
                <a:spcPts val="655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195" dirty="0">
                <a:solidFill>
                  <a:srgbClr val="000000"/>
                </a:solidFill>
                <a:latin typeface="Gulim"/>
                <a:cs typeface="Gulim"/>
              </a:rPr>
              <a:t>Files</a:t>
            </a:r>
            <a:r>
              <a:rPr sz="295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are</a:t>
            </a:r>
            <a:r>
              <a:rPr spc="-12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for</a:t>
            </a:r>
            <a:r>
              <a:rPr spc="-12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durable</a:t>
            </a:r>
            <a:r>
              <a:rPr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30" dirty="0">
                <a:solidFill>
                  <a:srgbClr val="000000"/>
                </a:solidFill>
                <a:latin typeface="Gulim"/>
                <a:cs typeface="Gulim"/>
              </a:rPr>
              <a:t>storage</a:t>
            </a:r>
            <a:r>
              <a:rPr spc="-13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95" dirty="0">
                <a:latin typeface="Gulim"/>
                <a:cs typeface="Gulim"/>
              </a:rPr>
              <a:t>AND</a:t>
            </a:r>
            <a:r>
              <a:rPr spc="-120" dirty="0"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flexible</a:t>
            </a:r>
            <a:r>
              <a:rPr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204" dirty="0">
                <a:solidFill>
                  <a:srgbClr val="000000"/>
                </a:solidFill>
                <a:latin typeface="Gulim"/>
                <a:cs typeface="Gulim"/>
              </a:rPr>
              <a:t>process-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independent,</a:t>
            </a:r>
            <a:r>
              <a:rPr spc="-12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25" dirty="0">
                <a:solidFill>
                  <a:srgbClr val="000000"/>
                </a:solidFill>
                <a:latin typeface="Gulim"/>
                <a:cs typeface="Gulim"/>
              </a:rPr>
              <a:t>pro </a:t>
            </a:r>
            <a:r>
              <a:rPr spc="-10" dirty="0">
                <a:solidFill>
                  <a:srgbClr val="000000"/>
                </a:solidFill>
                <a:latin typeface="Gulim"/>
                <a:cs typeface="Gulim"/>
              </a:rPr>
              <a:t>tected</a:t>
            </a:r>
            <a:r>
              <a:rPr spc="-22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0" dirty="0">
                <a:solidFill>
                  <a:srgbClr val="000000"/>
                </a:solidFill>
                <a:latin typeface="Gulim"/>
                <a:cs typeface="Gulim"/>
              </a:rPr>
              <a:t>namespace</a:t>
            </a:r>
            <a:endParaRPr sz="295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pc="-130" dirty="0">
                <a:solidFill>
                  <a:srgbClr val="000000"/>
                </a:solidFill>
                <a:latin typeface="Gulim"/>
                <a:cs typeface="Gulim"/>
              </a:rPr>
              <a:t>Files</a:t>
            </a:r>
            <a:r>
              <a:rPr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80" dirty="0">
                <a:solidFill>
                  <a:srgbClr val="000000"/>
                </a:solidFill>
                <a:latin typeface="Gulim"/>
                <a:cs typeface="Gulim"/>
              </a:rPr>
              <a:t>grow</a:t>
            </a:r>
            <a:r>
              <a:rPr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0" dirty="0">
                <a:solidFill>
                  <a:srgbClr val="000000"/>
                </a:solidFill>
                <a:latin typeface="Gulim"/>
                <a:cs typeface="Gulim"/>
              </a:rPr>
              <a:t>incrementally</a:t>
            </a:r>
            <a:r>
              <a:rPr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90" dirty="0">
                <a:solidFill>
                  <a:srgbClr val="000000"/>
                </a:solidFill>
                <a:latin typeface="Gulim"/>
                <a:cs typeface="Gulim"/>
              </a:rPr>
              <a:t>as</a:t>
            </a:r>
            <a:r>
              <a:rPr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75" dirty="0">
                <a:solidFill>
                  <a:srgbClr val="000000"/>
                </a:solidFill>
                <a:latin typeface="Gulim"/>
                <a:cs typeface="Gulim"/>
              </a:rPr>
              <a:t>written</a:t>
            </a:r>
          </a:p>
          <a:p>
            <a:pPr marL="697865" marR="5080" lvl="1" indent="-2286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latin typeface="Dotum"/>
                <a:cs typeface="Dotum"/>
              </a:rPr>
              <a:t>Update-</a:t>
            </a:r>
            <a:r>
              <a:rPr sz="2400" spc="-160" dirty="0">
                <a:latin typeface="Dotum"/>
                <a:cs typeface="Dotum"/>
              </a:rPr>
              <a:t>in-</a:t>
            </a:r>
            <a:r>
              <a:rPr sz="2400" spc="-65" dirty="0">
                <a:latin typeface="Dotum"/>
                <a:cs typeface="Dotum"/>
              </a:rPr>
              <a:t>place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systems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start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basic </a:t>
            </a:r>
            <a:r>
              <a:rPr sz="2400" dirty="0">
                <a:latin typeface="Dotum"/>
                <a:cs typeface="Dotum"/>
              </a:rPr>
              <a:t>chunk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append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(possibly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l </a:t>
            </a:r>
            <a:r>
              <a:rPr sz="2400" dirty="0">
                <a:latin typeface="Dotum"/>
                <a:cs typeface="Dotum"/>
              </a:rPr>
              <a:t>arger)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chunks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65" dirty="0">
                <a:latin typeface="Dotum"/>
                <a:cs typeface="Dotum"/>
              </a:rPr>
              <a:t>as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grows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Transition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random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access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large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sequential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195" dirty="0">
                <a:solidFill>
                  <a:srgbClr val="000000"/>
                </a:solidFill>
                <a:latin typeface="Gulim"/>
                <a:cs typeface="Gulim"/>
              </a:rPr>
              <a:t>Disks</a:t>
            </a:r>
            <a:r>
              <a:rPr sz="2950"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2950" spc="-110" dirty="0">
                <a:solidFill>
                  <a:srgbClr val="000000"/>
                </a:solidFill>
                <a:latin typeface="Gulim"/>
                <a:cs typeface="Gulim"/>
              </a:rPr>
              <a:t>trends:</a:t>
            </a:r>
            <a:r>
              <a:rPr sz="2950" spc="-12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huge</a:t>
            </a:r>
            <a:r>
              <a:rPr spc="-8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and</a:t>
            </a:r>
            <a:r>
              <a:rPr spc="-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70" dirty="0">
                <a:solidFill>
                  <a:srgbClr val="000000"/>
                </a:solidFill>
                <a:latin typeface="Gulim"/>
                <a:cs typeface="Gulim"/>
              </a:rPr>
              <a:t>cheap,</a:t>
            </a:r>
            <a:r>
              <a:rPr spc="-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high</a:t>
            </a:r>
            <a:r>
              <a:rPr spc="-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0" dirty="0">
                <a:solidFill>
                  <a:srgbClr val="000000"/>
                </a:solidFill>
                <a:latin typeface="Gulim"/>
                <a:cs typeface="Gulim"/>
              </a:rPr>
              <a:t>startup</a:t>
            </a:r>
            <a:endParaRPr sz="295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445"/>
              </a:spcBef>
              <a:buSzPct val="94915"/>
              <a:buFont typeface="Arial"/>
              <a:buChar char="•"/>
              <a:tabLst>
                <a:tab pos="241300" algn="l"/>
              </a:tabLst>
            </a:pPr>
            <a:r>
              <a:rPr sz="2950" spc="-140" dirty="0">
                <a:solidFill>
                  <a:srgbClr val="000000"/>
                </a:solidFill>
                <a:latin typeface="Gulim"/>
                <a:cs typeface="Gulim"/>
              </a:rPr>
              <a:t>Design</a:t>
            </a:r>
            <a:r>
              <a:rPr sz="295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2950" spc="-190" dirty="0">
                <a:solidFill>
                  <a:srgbClr val="000000"/>
                </a:solidFill>
                <a:latin typeface="Gulim"/>
                <a:cs typeface="Gulim"/>
              </a:rPr>
              <a:t>/</a:t>
            </a:r>
            <a:r>
              <a:rPr sz="295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2950" spc="-20" dirty="0">
                <a:solidFill>
                  <a:srgbClr val="000000"/>
                </a:solidFill>
                <a:latin typeface="Gulim"/>
                <a:cs typeface="Gulim"/>
              </a:rPr>
              <a:t>Memory</a:t>
            </a:r>
            <a:r>
              <a:rPr sz="295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2950" spc="-100" dirty="0">
                <a:solidFill>
                  <a:srgbClr val="000000"/>
                </a:solidFill>
                <a:latin typeface="Gulim"/>
                <a:cs typeface="Gulim"/>
              </a:rPr>
              <a:t>trends:</a:t>
            </a:r>
            <a:r>
              <a:rPr sz="295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20" dirty="0">
                <a:solidFill>
                  <a:srgbClr val="000000"/>
                </a:solidFill>
                <a:latin typeface="Gulim"/>
                <a:cs typeface="Gulim"/>
              </a:rPr>
              <a:t>cache</a:t>
            </a:r>
            <a:r>
              <a:rPr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10" dirty="0">
                <a:solidFill>
                  <a:srgbClr val="000000"/>
                </a:solidFill>
                <a:latin typeface="Gulim"/>
                <a:cs typeface="Gulim"/>
              </a:rPr>
              <a:t>everything</a:t>
            </a:r>
            <a:endParaRPr sz="295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latin typeface="Dotum"/>
                <a:cs typeface="Dotum"/>
              </a:rPr>
              <a:t>Reads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satisfied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cache,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buffer</a:t>
            </a:r>
            <a:r>
              <a:rPr sz="2400" spc="-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multiple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writes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do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them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together</a:t>
            </a:r>
            <a:endParaRPr sz="2400">
              <a:latin typeface="Dotum"/>
              <a:cs typeface="Dotum"/>
            </a:endParaRPr>
          </a:p>
          <a:p>
            <a:pPr marL="241300" marR="249554" indent="-228600">
              <a:lnSpc>
                <a:spcPts val="3100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Application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25" dirty="0">
                <a:solidFill>
                  <a:srgbClr val="000000"/>
                </a:solidFill>
                <a:latin typeface="Gulim"/>
                <a:cs typeface="Gulim"/>
              </a:rPr>
              <a:t>trends: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make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multiple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related</a:t>
            </a:r>
            <a:r>
              <a:rPr spc="-10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80" dirty="0">
                <a:solidFill>
                  <a:srgbClr val="000000"/>
                </a:solidFill>
                <a:latin typeface="Gulim"/>
                <a:cs typeface="Gulim"/>
              </a:rPr>
              <a:t>changes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60" dirty="0">
                <a:solidFill>
                  <a:srgbClr val="000000"/>
                </a:solidFill>
                <a:latin typeface="Gulim"/>
                <a:cs typeface="Gulim"/>
              </a:rPr>
              <a:t>to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a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file</a:t>
            </a:r>
            <a:r>
              <a:rPr spc="-11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solidFill>
                  <a:srgbClr val="000000"/>
                </a:solidFill>
                <a:latin typeface="Gulim"/>
                <a:cs typeface="Gulim"/>
              </a:rPr>
              <a:t>and</a:t>
            </a:r>
            <a:r>
              <a:rPr spc="-10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pc="-25" dirty="0">
                <a:solidFill>
                  <a:srgbClr val="000000"/>
                </a:solidFill>
                <a:latin typeface="Gulim"/>
                <a:cs typeface="Gulim"/>
              </a:rPr>
              <a:t>co </a:t>
            </a:r>
            <a:r>
              <a:rPr spc="80" dirty="0">
                <a:solidFill>
                  <a:srgbClr val="000000"/>
                </a:solidFill>
                <a:latin typeface="Gulim"/>
                <a:cs typeface="Gulim"/>
              </a:rPr>
              <a:t>mmit</a:t>
            </a:r>
            <a:r>
              <a:rPr spc="-12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dirty="0">
                <a:latin typeface="Gulim"/>
                <a:cs typeface="Gulim"/>
              </a:rPr>
              <a:t>all</a:t>
            </a:r>
            <a:r>
              <a:rPr spc="-120" dirty="0">
                <a:latin typeface="Gulim"/>
                <a:cs typeface="Gulim"/>
              </a:rPr>
              <a:t> </a:t>
            </a:r>
            <a:r>
              <a:rPr dirty="0">
                <a:latin typeface="Gulim"/>
                <a:cs typeface="Gulim"/>
              </a:rPr>
              <a:t>or</a:t>
            </a:r>
            <a:r>
              <a:rPr spc="-120" dirty="0">
                <a:latin typeface="Gulim"/>
                <a:cs typeface="Gulim"/>
              </a:rPr>
              <a:t> </a:t>
            </a:r>
            <a:r>
              <a:rPr spc="35" dirty="0">
                <a:latin typeface="Gulim"/>
                <a:cs typeface="Gulim"/>
              </a:rPr>
              <a:t>nothing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73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75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0840" algn="l"/>
              </a:tabLst>
            </a:pPr>
            <a:r>
              <a:rPr spc="-10" dirty="0"/>
              <a:t>Emulating</a:t>
            </a:r>
            <a:r>
              <a:rPr dirty="0"/>
              <a:t>	COW</a:t>
            </a:r>
            <a:r>
              <a:rPr spc="-110" dirty="0"/>
              <a:t> </a:t>
            </a:r>
            <a:r>
              <a:rPr dirty="0"/>
              <a:t>@</a:t>
            </a:r>
            <a:r>
              <a:rPr spc="-10" dirty="0"/>
              <a:t> </a:t>
            </a:r>
            <a:r>
              <a:rPr dirty="0"/>
              <a:t>user</a:t>
            </a:r>
            <a:r>
              <a:rPr spc="-100" dirty="0"/>
              <a:t> </a:t>
            </a:r>
            <a:r>
              <a:rPr spc="-10" dirty="0"/>
              <a:t>level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6918959" cy="45307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Transform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b="1" dirty="0">
                <a:latin typeface="Arial"/>
                <a:cs typeface="Arial"/>
              </a:rPr>
              <a:t>foo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85" dirty="0">
                <a:latin typeface="Gulim"/>
                <a:cs typeface="Gulim"/>
              </a:rPr>
              <a:t>new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version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Open/Create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85" dirty="0">
                <a:latin typeface="Gulim"/>
                <a:cs typeface="Gulim"/>
              </a:rPr>
              <a:t>new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b="1" spc="-10" dirty="0">
                <a:latin typeface="Arial"/>
                <a:cs typeface="Arial"/>
              </a:rPr>
              <a:t>foo.v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80" dirty="0">
                <a:latin typeface="Dotum"/>
                <a:cs typeface="Dotum"/>
              </a:rPr>
              <a:t>where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version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#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Do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all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updates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based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old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b="1" spc="-25" dirty="0">
                <a:latin typeface="Arial"/>
                <a:cs typeface="Arial"/>
              </a:rPr>
              <a:t>foo</a:t>
            </a:r>
            <a:endParaRPr sz="2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Dotum"/>
                <a:cs typeface="Dotum"/>
              </a:rPr>
              <a:t>Reading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b="1" spc="-190" dirty="0">
                <a:latin typeface="Verdana"/>
                <a:cs typeface="Verdana"/>
              </a:rPr>
              <a:t>foo</a:t>
            </a:r>
            <a:r>
              <a:rPr sz="2400" b="1" spc="-140" dirty="0">
                <a:latin typeface="Verdana"/>
                <a:cs typeface="Verdana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90" dirty="0">
                <a:latin typeface="Dotum"/>
                <a:cs typeface="Dotum"/>
              </a:rPr>
              <a:t>writing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b="1" spc="-10" dirty="0">
                <a:latin typeface="Verdana"/>
                <a:cs typeface="Verdana"/>
              </a:rPr>
              <a:t>foo.v</a:t>
            </a:r>
            <a:endParaRPr sz="2400">
              <a:latin typeface="Verdana"/>
              <a:cs typeface="Verdana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Including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copying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over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any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unchanged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parts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Update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link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50" dirty="0">
                <a:latin typeface="Dotum"/>
                <a:cs typeface="Dotum"/>
              </a:rPr>
              <a:t>ln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25" dirty="0">
                <a:latin typeface="Dotum"/>
                <a:cs typeface="Dotum"/>
              </a:rPr>
              <a:t>­</a:t>
            </a:r>
            <a:r>
              <a:rPr sz="2400" dirty="0">
                <a:latin typeface="Dotum"/>
                <a:cs typeface="Dotum"/>
              </a:rPr>
              <a:t>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foo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foo.v</a:t>
            </a:r>
            <a:endParaRPr sz="2400">
              <a:latin typeface="Dotum"/>
              <a:cs typeface="Dotum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9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latin typeface="Gulim"/>
                <a:cs typeface="Gulim"/>
              </a:rPr>
              <a:t>Does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it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work?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190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5545" algn="l"/>
                <a:tab pos="2912745" algn="l"/>
              </a:tabLst>
            </a:pPr>
            <a:r>
              <a:rPr spc="-10" dirty="0"/>
              <a:t>Creating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New</a:t>
            </a:r>
            <a:r>
              <a:rPr spc="-110" dirty="0"/>
              <a:t> </a:t>
            </a:r>
            <a:r>
              <a:rPr spc="-65" dirty="0"/>
              <a:t>Version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11567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represented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85" dirty="0">
                <a:latin typeface="Gulim"/>
                <a:cs typeface="Gulim"/>
              </a:rPr>
              <a:t>as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tree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blocks,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just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need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update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leadi </a:t>
            </a:r>
            <a:r>
              <a:rPr sz="2800" dirty="0">
                <a:latin typeface="Gulim"/>
                <a:cs typeface="Gulim"/>
              </a:rPr>
              <a:t>ng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fringe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68587" y="3357169"/>
            <a:ext cx="6848475" cy="1821180"/>
            <a:chOff x="2668587" y="3357169"/>
            <a:chExt cx="6848475" cy="1821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73349" y="4792269"/>
              <a:ext cx="908050" cy="374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73350" y="479226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4792269"/>
              <a:ext cx="908050" cy="3746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33800" y="479226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8500" y="3395269"/>
              <a:ext cx="1009650" cy="374650"/>
            </a:xfrm>
            <a:custGeom>
              <a:avLst/>
              <a:gdLst/>
              <a:ahLst/>
              <a:cxnLst/>
              <a:rect l="l" t="t" r="r" b="b"/>
              <a:pathLst>
                <a:path w="1009650" h="374650">
                  <a:moveTo>
                    <a:pt x="1009650" y="0"/>
                  </a:moveTo>
                  <a:lnTo>
                    <a:pt x="0" y="0"/>
                  </a:lnTo>
                  <a:lnTo>
                    <a:pt x="0" y="374649"/>
                  </a:lnTo>
                  <a:lnTo>
                    <a:pt x="1009650" y="374649"/>
                  </a:lnTo>
                  <a:lnTo>
                    <a:pt x="10096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08500" y="3395269"/>
              <a:ext cx="1009650" cy="374650"/>
            </a:xfrm>
            <a:custGeom>
              <a:avLst/>
              <a:gdLst/>
              <a:ahLst/>
              <a:cxnLst/>
              <a:rect l="l" t="t" r="r" b="b"/>
              <a:pathLst>
                <a:path w="1009650" h="374650">
                  <a:moveTo>
                    <a:pt x="0" y="0"/>
                  </a:moveTo>
                  <a:lnTo>
                    <a:pt x="1009650" y="0"/>
                  </a:lnTo>
                  <a:lnTo>
                    <a:pt x="10096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0385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685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620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3555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855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8790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0900" y="33952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750" y="3509569"/>
              <a:ext cx="1212849" cy="1396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81400" y="3535106"/>
              <a:ext cx="1046480" cy="1233170"/>
            </a:xfrm>
            <a:custGeom>
              <a:avLst/>
              <a:gdLst/>
              <a:ahLst/>
              <a:cxnLst/>
              <a:rect l="l" t="t" r="r" b="b"/>
              <a:pathLst>
                <a:path w="1046479" h="1233170">
                  <a:moveTo>
                    <a:pt x="20002" y="1150287"/>
                  </a:moveTo>
                  <a:lnTo>
                    <a:pt x="0" y="1233100"/>
                  </a:lnTo>
                  <a:lnTo>
                    <a:pt x="78252" y="1199415"/>
                  </a:lnTo>
                  <a:lnTo>
                    <a:pt x="70348" y="1192749"/>
                  </a:lnTo>
                  <a:lnTo>
                    <a:pt x="50646" y="1192749"/>
                  </a:lnTo>
                  <a:lnTo>
                    <a:pt x="31229" y="1176373"/>
                  </a:lnTo>
                  <a:lnTo>
                    <a:pt x="39418" y="1166663"/>
                  </a:lnTo>
                  <a:lnTo>
                    <a:pt x="20002" y="1150287"/>
                  </a:lnTo>
                  <a:close/>
                </a:path>
                <a:path w="1046479" h="1233170">
                  <a:moveTo>
                    <a:pt x="39418" y="1166663"/>
                  </a:moveTo>
                  <a:lnTo>
                    <a:pt x="31229" y="1176373"/>
                  </a:lnTo>
                  <a:lnTo>
                    <a:pt x="50646" y="1192749"/>
                  </a:lnTo>
                  <a:lnTo>
                    <a:pt x="58835" y="1183039"/>
                  </a:lnTo>
                  <a:lnTo>
                    <a:pt x="39418" y="1166663"/>
                  </a:lnTo>
                  <a:close/>
                </a:path>
                <a:path w="1046479" h="1233170">
                  <a:moveTo>
                    <a:pt x="58835" y="1183039"/>
                  </a:moveTo>
                  <a:lnTo>
                    <a:pt x="50646" y="1192749"/>
                  </a:lnTo>
                  <a:lnTo>
                    <a:pt x="70348" y="1192749"/>
                  </a:lnTo>
                  <a:lnTo>
                    <a:pt x="58835" y="1183039"/>
                  </a:lnTo>
                  <a:close/>
                </a:path>
                <a:path w="1046479" h="1233170">
                  <a:moveTo>
                    <a:pt x="975357" y="56940"/>
                  </a:moveTo>
                  <a:lnTo>
                    <a:pt x="39418" y="1166663"/>
                  </a:lnTo>
                  <a:lnTo>
                    <a:pt x="58835" y="1183039"/>
                  </a:lnTo>
                  <a:lnTo>
                    <a:pt x="994774" y="73316"/>
                  </a:lnTo>
                  <a:lnTo>
                    <a:pt x="983413" y="67088"/>
                  </a:lnTo>
                  <a:lnTo>
                    <a:pt x="975357" y="56940"/>
                  </a:lnTo>
                  <a:close/>
                </a:path>
                <a:path w="1046479" h="1233170">
                  <a:moveTo>
                    <a:pt x="1044529" y="29775"/>
                  </a:moveTo>
                  <a:lnTo>
                    <a:pt x="998268" y="29775"/>
                  </a:lnTo>
                  <a:lnTo>
                    <a:pt x="1017685" y="46151"/>
                  </a:lnTo>
                  <a:lnTo>
                    <a:pt x="994774" y="73316"/>
                  </a:lnTo>
                  <a:lnTo>
                    <a:pt x="996680" y="74360"/>
                  </a:lnTo>
                  <a:lnTo>
                    <a:pt x="1011201" y="75926"/>
                  </a:lnTo>
                  <a:lnTo>
                    <a:pt x="1025251" y="71933"/>
                  </a:lnTo>
                  <a:lnTo>
                    <a:pt x="1037101" y="62526"/>
                  </a:lnTo>
                  <a:lnTo>
                    <a:pt x="1044373" y="49259"/>
                  </a:lnTo>
                  <a:lnTo>
                    <a:pt x="1045940" y="34738"/>
                  </a:lnTo>
                  <a:lnTo>
                    <a:pt x="1044529" y="29775"/>
                  </a:lnTo>
                  <a:close/>
                </a:path>
                <a:path w="1046479" h="1233170">
                  <a:moveTo>
                    <a:pt x="998268" y="29775"/>
                  </a:moveTo>
                  <a:lnTo>
                    <a:pt x="975357" y="56940"/>
                  </a:lnTo>
                  <a:lnTo>
                    <a:pt x="983413" y="67088"/>
                  </a:lnTo>
                  <a:lnTo>
                    <a:pt x="994774" y="73316"/>
                  </a:lnTo>
                  <a:lnTo>
                    <a:pt x="1017685" y="46151"/>
                  </a:lnTo>
                  <a:lnTo>
                    <a:pt x="998268" y="29775"/>
                  </a:lnTo>
                  <a:close/>
                </a:path>
                <a:path w="1046479" h="1233170">
                  <a:moveTo>
                    <a:pt x="1004752" y="0"/>
                  </a:moveTo>
                  <a:lnTo>
                    <a:pt x="990702" y="3993"/>
                  </a:lnTo>
                  <a:lnTo>
                    <a:pt x="978852" y="13400"/>
                  </a:lnTo>
                  <a:lnTo>
                    <a:pt x="971579" y="26667"/>
                  </a:lnTo>
                  <a:lnTo>
                    <a:pt x="970013" y="41188"/>
                  </a:lnTo>
                  <a:lnTo>
                    <a:pt x="974007" y="55238"/>
                  </a:lnTo>
                  <a:lnTo>
                    <a:pt x="975357" y="56940"/>
                  </a:lnTo>
                  <a:lnTo>
                    <a:pt x="998268" y="29775"/>
                  </a:lnTo>
                  <a:lnTo>
                    <a:pt x="1044529" y="29775"/>
                  </a:lnTo>
                  <a:lnTo>
                    <a:pt x="1041947" y="20688"/>
                  </a:lnTo>
                  <a:lnTo>
                    <a:pt x="1032540" y="8838"/>
                  </a:lnTo>
                  <a:lnTo>
                    <a:pt x="1019273" y="1566"/>
                  </a:lnTo>
                  <a:lnTo>
                    <a:pt x="100475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4250" y="4792269"/>
              <a:ext cx="908050" cy="3746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94250" y="479226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0400" y="3509569"/>
              <a:ext cx="355600" cy="14223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62674" y="3535263"/>
              <a:ext cx="219075" cy="1259840"/>
            </a:xfrm>
            <a:custGeom>
              <a:avLst/>
              <a:gdLst/>
              <a:ahLst/>
              <a:cxnLst/>
              <a:rect l="l" t="t" r="r" b="b"/>
              <a:pathLst>
                <a:path w="219075" h="1259839">
                  <a:moveTo>
                    <a:pt x="0" y="1179349"/>
                  </a:moveTo>
                  <a:lnTo>
                    <a:pt x="28375" y="1259679"/>
                  </a:lnTo>
                  <a:lnTo>
                    <a:pt x="69310" y="1198241"/>
                  </a:lnTo>
                  <a:lnTo>
                    <a:pt x="48836" y="1198241"/>
                  </a:lnTo>
                  <a:lnTo>
                    <a:pt x="23632" y="1195096"/>
                  </a:lnTo>
                  <a:lnTo>
                    <a:pt x="25204" y="1182493"/>
                  </a:lnTo>
                  <a:lnTo>
                    <a:pt x="0" y="1179349"/>
                  </a:lnTo>
                  <a:close/>
                </a:path>
                <a:path w="219075" h="1259839">
                  <a:moveTo>
                    <a:pt x="25204" y="1182493"/>
                  </a:moveTo>
                  <a:lnTo>
                    <a:pt x="23632" y="1195096"/>
                  </a:lnTo>
                  <a:lnTo>
                    <a:pt x="48836" y="1198241"/>
                  </a:lnTo>
                  <a:lnTo>
                    <a:pt x="50408" y="1185637"/>
                  </a:lnTo>
                  <a:lnTo>
                    <a:pt x="25204" y="1182493"/>
                  </a:lnTo>
                  <a:close/>
                </a:path>
                <a:path w="219075" h="1259839">
                  <a:moveTo>
                    <a:pt x="50408" y="1185637"/>
                  </a:moveTo>
                  <a:lnTo>
                    <a:pt x="48836" y="1198241"/>
                  </a:lnTo>
                  <a:lnTo>
                    <a:pt x="69310" y="1198241"/>
                  </a:lnTo>
                  <a:lnTo>
                    <a:pt x="75613" y="1188780"/>
                  </a:lnTo>
                  <a:lnTo>
                    <a:pt x="50408" y="1185637"/>
                  </a:lnTo>
                  <a:close/>
                </a:path>
                <a:path w="219075" h="1259839">
                  <a:moveTo>
                    <a:pt x="163775" y="71497"/>
                  </a:moveTo>
                  <a:lnTo>
                    <a:pt x="25204" y="1182493"/>
                  </a:lnTo>
                  <a:lnTo>
                    <a:pt x="50408" y="1185637"/>
                  </a:lnTo>
                  <a:lnTo>
                    <a:pt x="188858" y="75613"/>
                  </a:lnTo>
                  <a:lnTo>
                    <a:pt x="176060" y="75613"/>
                  </a:lnTo>
                  <a:lnTo>
                    <a:pt x="163775" y="71497"/>
                  </a:lnTo>
                  <a:close/>
                </a:path>
                <a:path w="219075" h="1259839">
                  <a:moveTo>
                    <a:pt x="168173" y="36234"/>
                  </a:moveTo>
                  <a:lnTo>
                    <a:pt x="163775" y="71497"/>
                  </a:lnTo>
                  <a:lnTo>
                    <a:pt x="176060" y="75613"/>
                  </a:lnTo>
                  <a:lnTo>
                    <a:pt x="188979" y="74641"/>
                  </a:lnTo>
                  <a:lnTo>
                    <a:pt x="193377" y="39378"/>
                  </a:lnTo>
                  <a:lnTo>
                    <a:pt x="168173" y="36234"/>
                  </a:lnTo>
                  <a:close/>
                </a:path>
                <a:path w="219075" h="1259839">
                  <a:moveTo>
                    <a:pt x="188979" y="74641"/>
                  </a:moveTo>
                  <a:lnTo>
                    <a:pt x="176060" y="75613"/>
                  </a:lnTo>
                  <a:lnTo>
                    <a:pt x="188858" y="75613"/>
                  </a:lnTo>
                  <a:lnTo>
                    <a:pt x="188979" y="74641"/>
                  </a:lnTo>
                  <a:close/>
                </a:path>
                <a:path w="219075" h="1259839">
                  <a:moveTo>
                    <a:pt x="218109" y="36234"/>
                  </a:moveTo>
                  <a:lnTo>
                    <a:pt x="168173" y="36234"/>
                  </a:lnTo>
                  <a:lnTo>
                    <a:pt x="193377" y="39378"/>
                  </a:lnTo>
                  <a:lnTo>
                    <a:pt x="188979" y="74641"/>
                  </a:lnTo>
                  <a:lnTo>
                    <a:pt x="191146" y="74477"/>
                  </a:lnTo>
                  <a:lnTo>
                    <a:pt x="204174" y="67874"/>
                  </a:lnTo>
                  <a:lnTo>
                    <a:pt x="213776" y="56867"/>
                  </a:lnTo>
                  <a:lnTo>
                    <a:pt x="218582" y="42522"/>
                  </a:lnTo>
                  <a:lnTo>
                    <a:pt x="218109" y="36234"/>
                  </a:lnTo>
                  <a:close/>
                </a:path>
                <a:path w="219075" h="1259839">
                  <a:moveTo>
                    <a:pt x="185491" y="0"/>
                  </a:moveTo>
                  <a:lnTo>
                    <a:pt x="170404" y="1135"/>
                  </a:lnTo>
                  <a:lnTo>
                    <a:pt x="157376" y="7738"/>
                  </a:lnTo>
                  <a:lnTo>
                    <a:pt x="147775" y="18745"/>
                  </a:lnTo>
                  <a:lnTo>
                    <a:pt x="142968" y="33091"/>
                  </a:lnTo>
                  <a:lnTo>
                    <a:pt x="144104" y="48177"/>
                  </a:lnTo>
                  <a:lnTo>
                    <a:pt x="150707" y="61205"/>
                  </a:lnTo>
                  <a:lnTo>
                    <a:pt x="161714" y="70807"/>
                  </a:lnTo>
                  <a:lnTo>
                    <a:pt x="163775" y="71497"/>
                  </a:lnTo>
                  <a:lnTo>
                    <a:pt x="168173" y="36234"/>
                  </a:lnTo>
                  <a:lnTo>
                    <a:pt x="218109" y="36234"/>
                  </a:lnTo>
                  <a:lnTo>
                    <a:pt x="217446" y="27435"/>
                  </a:lnTo>
                  <a:lnTo>
                    <a:pt x="210843" y="14407"/>
                  </a:lnTo>
                  <a:lnTo>
                    <a:pt x="199836" y="4806"/>
                  </a:lnTo>
                  <a:lnTo>
                    <a:pt x="18549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4700" y="4792269"/>
              <a:ext cx="914400" cy="3746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54700" y="4792269"/>
              <a:ext cx="914400" cy="374650"/>
            </a:xfrm>
            <a:custGeom>
              <a:avLst/>
              <a:gdLst/>
              <a:ahLst/>
              <a:cxnLst/>
              <a:rect l="l" t="t" r="r" b="b"/>
              <a:pathLst>
                <a:path w="914400" h="374650">
                  <a:moveTo>
                    <a:pt x="0" y="0"/>
                  </a:moveTo>
                  <a:lnTo>
                    <a:pt x="914400" y="0"/>
                  </a:lnTo>
                  <a:lnTo>
                    <a:pt x="9144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1550" y="3509569"/>
              <a:ext cx="1041400" cy="14223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26726" y="3535614"/>
              <a:ext cx="875665" cy="1259840"/>
            </a:xfrm>
            <a:custGeom>
              <a:avLst/>
              <a:gdLst/>
              <a:ahLst/>
              <a:cxnLst/>
              <a:rect l="l" t="t" r="r" b="b"/>
              <a:pathLst>
                <a:path w="875664" h="1259839">
                  <a:moveTo>
                    <a:pt x="821995" y="1203676"/>
                  </a:moveTo>
                  <a:lnTo>
                    <a:pt x="801049" y="1218045"/>
                  </a:lnTo>
                  <a:lnTo>
                    <a:pt x="875573" y="1259329"/>
                  </a:lnTo>
                  <a:lnTo>
                    <a:pt x="869315" y="1214148"/>
                  </a:lnTo>
                  <a:lnTo>
                    <a:pt x="829178" y="1214148"/>
                  </a:lnTo>
                  <a:lnTo>
                    <a:pt x="821995" y="1203676"/>
                  </a:lnTo>
                  <a:close/>
                </a:path>
                <a:path w="875664" h="1259839">
                  <a:moveTo>
                    <a:pt x="842941" y="1189307"/>
                  </a:moveTo>
                  <a:lnTo>
                    <a:pt x="821995" y="1203676"/>
                  </a:lnTo>
                  <a:lnTo>
                    <a:pt x="829178" y="1214148"/>
                  </a:lnTo>
                  <a:lnTo>
                    <a:pt x="850125" y="1199780"/>
                  </a:lnTo>
                  <a:lnTo>
                    <a:pt x="842941" y="1189307"/>
                  </a:lnTo>
                  <a:close/>
                </a:path>
                <a:path w="875664" h="1259839">
                  <a:moveTo>
                    <a:pt x="863885" y="1174940"/>
                  </a:moveTo>
                  <a:lnTo>
                    <a:pt x="842941" y="1189307"/>
                  </a:lnTo>
                  <a:lnTo>
                    <a:pt x="850125" y="1199780"/>
                  </a:lnTo>
                  <a:lnTo>
                    <a:pt x="829178" y="1214148"/>
                  </a:lnTo>
                  <a:lnTo>
                    <a:pt x="869315" y="1214148"/>
                  </a:lnTo>
                  <a:lnTo>
                    <a:pt x="863885" y="1174940"/>
                  </a:lnTo>
                  <a:close/>
                </a:path>
                <a:path w="875664" h="1259839">
                  <a:moveTo>
                    <a:pt x="67948" y="59575"/>
                  </a:moveTo>
                  <a:lnTo>
                    <a:pt x="58926" y="68874"/>
                  </a:lnTo>
                  <a:lnTo>
                    <a:pt x="47003" y="73943"/>
                  </a:lnTo>
                  <a:lnTo>
                    <a:pt x="821995" y="1203676"/>
                  </a:lnTo>
                  <a:lnTo>
                    <a:pt x="842941" y="1189307"/>
                  </a:lnTo>
                  <a:lnTo>
                    <a:pt x="67948" y="59575"/>
                  </a:lnTo>
                  <a:close/>
                </a:path>
                <a:path w="875664" h="1259839">
                  <a:moveTo>
                    <a:pt x="44349" y="0"/>
                  </a:moveTo>
                  <a:lnTo>
                    <a:pt x="29743" y="117"/>
                  </a:lnTo>
                  <a:lnTo>
                    <a:pt x="15820" y="6037"/>
                  </a:lnTo>
                  <a:lnTo>
                    <a:pt x="5285" y="16895"/>
                  </a:lnTo>
                  <a:lnTo>
                    <a:pt x="0" y="30271"/>
                  </a:lnTo>
                  <a:lnTo>
                    <a:pt x="35" y="45085"/>
                  </a:lnTo>
                  <a:lnTo>
                    <a:pt x="5954" y="59008"/>
                  </a:lnTo>
                  <a:lnTo>
                    <a:pt x="16813" y="69544"/>
                  </a:lnTo>
                  <a:lnTo>
                    <a:pt x="30397" y="74911"/>
                  </a:lnTo>
                  <a:lnTo>
                    <a:pt x="45003" y="74794"/>
                  </a:lnTo>
                  <a:lnTo>
                    <a:pt x="47003" y="73943"/>
                  </a:lnTo>
                  <a:lnTo>
                    <a:pt x="26900" y="44640"/>
                  </a:lnTo>
                  <a:lnTo>
                    <a:pt x="47845" y="30271"/>
                  </a:lnTo>
                  <a:lnTo>
                    <a:pt x="74715" y="30271"/>
                  </a:lnTo>
                  <a:lnTo>
                    <a:pt x="74711" y="29825"/>
                  </a:lnTo>
                  <a:lnTo>
                    <a:pt x="68791" y="15902"/>
                  </a:lnTo>
                  <a:lnTo>
                    <a:pt x="57933" y="5367"/>
                  </a:lnTo>
                  <a:lnTo>
                    <a:pt x="44349" y="0"/>
                  </a:lnTo>
                  <a:close/>
                </a:path>
                <a:path w="875664" h="1259839">
                  <a:moveTo>
                    <a:pt x="47845" y="30271"/>
                  </a:moveTo>
                  <a:lnTo>
                    <a:pt x="26900" y="44640"/>
                  </a:lnTo>
                  <a:lnTo>
                    <a:pt x="47003" y="73943"/>
                  </a:lnTo>
                  <a:lnTo>
                    <a:pt x="58926" y="68874"/>
                  </a:lnTo>
                  <a:lnTo>
                    <a:pt x="67948" y="59575"/>
                  </a:lnTo>
                  <a:lnTo>
                    <a:pt x="47845" y="30271"/>
                  </a:lnTo>
                  <a:close/>
                </a:path>
                <a:path w="875664" h="1259839">
                  <a:moveTo>
                    <a:pt x="74715" y="30271"/>
                  </a:moveTo>
                  <a:lnTo>
                    <a:pt x="47845" y="30271"/>
                  </a:lnTo>
                  <a:lnTo>
                    <a:pt x="67948" y="59575"/>
                  </a:lnTo>
                  <a:lnTo>
                    <a:pt x="69461" y="58015"/>
                  </a:lnTo>
                  <a:lnTo>
                    <a:pt x="74746" y="44640"/>
                  </a:lnTo>
                  <a:lnTo>
                    <a:pt x="74715" y="3027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1500" y="4792269"/>
              <a:ext cx="908050" cy="3746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921500" y="479226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3150" y="3509569"/>
              <a:ext cx="2000250" cy="14223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28322" y="3535649"/>
              <a:ext cx="1838325" cy="1259840"/>
            </a:xfrm>
            <a:custGeom>
              <a:avLst/>
              <a:gdLst/>
              <a:ahLst/>
              <a:cxnLst/>
              <a:rect l="l" t="t" r="r" b="b"/>
              <a:pathLst>
                <a:path w="1838325" h="1259839">
                  <a:moveTo>
                    <a:pt x="1767916" y="1227017"/>
                  </a:moveTo>
                  <a:lnTo>
                    <a:pt x="1753655" y="1248035"/>
                  </a:lnTo>
                  <a:lnTo>
                    <a:pt x="1838102" y="1259293"/>
                  </a:lnTo>
                  <a:lnTo>
                    <a:pt x="1824004" y="1234147"/>
                  </a:lnTo>
                  <a:lnTo>
                    <a:pt x="1778425" y="1234147"/>
                  </a:lnTo>
                  <a:lnTo>
                    <a:pt x="1767916" y="1227017"/>
                  </a:lnTo>
                  <a:close/>
                </a:path>
                <a:path w="1838325" h="1259839">
                  <a:moveTo>
                    <a:pt x="1782178" y="1205998"/>
                  </a:moveTo>
                  <a:lnTo>
                    <a:pt x="1767916" y="1227017"/>
                  </a:lnTo>
                  <a:lnTo>
                    <a:pt x="1778425" y="1234147"/>
                  </a:lnTo>
                  <a:lnTo>
                    <a:pt x="1792687" y="1213129"/>
                  </a:lnTo>
                  <a:lnTo>
                    <a:pt x="1782178" y="1205998"/>
                  </a:lnTo>
                  <a:close/>
                </a:path>
                <a:path w="1838325" h="1259839">
                  <a:moveTo>
                    <a:pt x="1796440" y="1184980"/>
                  </a:moveTo>
                  <a:lnTo>
                    <a:pt x="1782178" y="1205998"/>
                  </a:lnTo>
                  <a:lnTo>
                    <a:pt x="1792687" y="1213129"/>
                  </a:lnTo>
                  <a:lnTo>
                    <a:pt x="1778425" y="1234147"/>
                  </a:lnTo>
                  <a:lnTo>
                    <a:pt x="1824004" y="1234147"/>
                  </a:lnTo>
                  <a:lnTo>
                    <a:pt x="1796440" y="1184980"/>
                  </a:lnTo>
                  <a:close/>
                </a:path>
                <a:path w="1838325" h="1259839">
                  <a:moveTo>
                    <a:pt x="73914" y="46864"/>
                  </a:moveTo>
                  <a:lnTo>
                    <a:pt x="68904" y="58813"/>
                  </a:lnTo>
                  <a:lnTo>
                    <a:pt x="59651" y="67882"/>
                  </a:lnTo>
                  <a:lnTo>
                    <a:pt x="1767916" y="1227017"/>
                  </a:lnTo>
                  <a:lnTo>
                    <a:pt x="1782178" y="1205998"/>
                  </a:lnTo>
                  <a:lnTo>
                    <a:pt x="73914" y="46864"/>
                  </a:lnTo>
                  <a:close/>
                </a:path>
                <a:path w="1838325" h="1259839">
                  <a:moveTo>
                    <a:pt x="30210" y="0"/>
                  </a:moveTo>
                  <a:lnTo>
                    <a:pt x="16654" y="5436"/>
                  </a:lnTo>
                  <a:lnTo>
                    <a:pt x="5849" y="16027"/>
                  </a:lnTo>
                  <a:lnTo>
                    <a:pt x="0" y="29980"/>
                  </a:lnTo>
                  <a:lnTo>
                    <a:pt x="66" y="44860"/>
                  </a:lnTo>
                  <a:lnTo>
                    <a:pt x="5393" y="58143"/>
                  </a:lnTo>
                  <a:lnTo>
                    <a:pt x="15983" y="68948"/>
                  </a:lnTo>
                  <a:lnTo>
                    <a:pt x="29937" y="74797"/>
                  </a:lnTo>
                  <a:lnTo>
                    <a:pt x="44543" y="74840"/>
                  </a:lnTo>
                  <a:lnTo>
                    <a:pt x="58099" y="69404"/>
                  </a:lnTo>
                  <a:lnTo>
                    <a:pt x="59651" y="67882"/>
                  </a:lnTo>
                  <a:lnTo>
                    <a:pt x="30246" y="47929"/>
                  </a:lnTo>
                  <a:lnTo>
                    <a:pt x="44508" y="26911"/>
                  </a:lnTo>
                  <a:lnTo>
                    <a:pt x="73456" y="26911"/>
                  </a:lnTo>
                  <a:lnTo>
                    <a:pt x="69360" y="16697"/>
                  </a:lnTo>
                  <a:lnTo>
                    <a:pt x="58770" y="5892"/>
                  </a:lnTo>
                  <a:lnTo>
                    <a:pt x="44816" y="43"/>
                  </a:lnTo>
                  <a:lnTo>
                    <a:pt x="30210" y="0"/>
                  </a:lnTo>
                  <a:close/>
                </a:path>
                <a:path w="1838325" h="1259839">
                  <a:moveTo>
                    <a:pt x="44508" y="26911"/>
                  </a:moveTo>
                  <a:lnTo>
                    <a:pt x="30246" y="47929"/>
                  </a:lnTo>
                  <a:lnTo>
                    <a:pt x="59651" y="67882"/>
                  </a:lnTo>
                  <a:lnTo>
                    <a:pt x="68904" y="58813"/>
                  </a:lnTo>
                  <a:lnTo>
                    <a:pt x="73914" y="46864"/>
                  </a:lnTo>
                  <a:lnTo>
                    <a:pt x="44508" y="26911"/>
                  </a:lnTo>
                  <a:close/>
                </a:path>
                <a:path w="1838325" h="1259839">
                  <a:moveTo>
                    <a:pt x="73456" y="26911"/>
                  </a:moveTo>
                  <a:lnTo>
                    <a:pt x="44508" y="26911"/>
                  </a:lnTo>
                  <a:lnTo>
                    <a:pt x="73914" y="46864"/>
                  </a:lnTo>
                  <a:lnTo>
                    <a:pt x="74754" y="44860"/>
                  </a:lnTo>
                  <a:lnTo>
                    <a:pt x="74687" y="29980"/>
                  </a:lnTo>
                  <a:lnTo>
                    <a:pt x="73456" y="2691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1950" y="4792269"/>
              <a:ext cx="908050" cy="37465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81950" y="479226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3800" y="3509569"/>
              <a:ext cx="2940050" cy="14223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048247" y="3534967"/>
              <a:ext cx="2778760" cy="1264285"/>
            </a:xfrm>
            <a:custGeom>
              <a:avLst/>
              <a:gdLst/>
              <a:ahLst/>
              <a:cxnLst/>
              <a:rect l="l" t="t" r="r" b="b"/>
              <a:pathLst>
                <a:path w="2778759" h="1264285">
                  <a:moveTo>
                    <a:pt x="2703862" y="1240545"/>
                  </a:moveTo>
                  <a:lnTo>
                    <a:pt x="2693518" y="1263743"/>
                  </a:lnTo>
                  <a:lnTo>
                    <a:pt x="2778629" y="1259975"/>
                  </a:lnTo>
                  <a:lnTo>
                    <a:pt x="2766912" y="1245713"/>
                  </a:lnTo>
                  <a:lnTo>
                    <a:pt x="2715454" y="1245713"/>
                  </a:lnTo>
                  <a:lnTo>
                    <a:pt x="2703862" y="1240545"/>
                  </a:lnTo>
                  <a:close/>
                </a:path>
                <a:path w="2778759" h="1264285">
                  <a:moveTo>
                    <a:pt x="2714205" y="1217346"/>
                  </a:moveTo>
                  <a:lnTo>
                    <a:pt x="2703862" y="1240545"/>
                  </a:lnTo>
                  <a:lnTo>
                    <a:pt x="2715454" y="1245713"/>
                  </a:lnTo>
                  <a:lnTo>
                    <a:pt x="2725797" y="1222514"/>
                  </a:lnTo>
                  <a:lnTo>
                    <a:pt x="2714205" y="1217346"/>
                  </a:lnTo>
                  <a:close/>
                </a:path>
                <a:path w="2778759" h="1264285">
                  <a:moveTo>
                    <a:pt x="2724548" y="1194147"/>
                  </a:moveTo>
                  <a:lnTo>
                    <a:pt x="2714205" y="1217346"/>
                  </a:lnTo>
                  <a:lnTo>
                    <a:pt x="2725797" y="1222514"/>
                  </a:lnTo>
                  <a:lnTo>
                    <a:pt x="2715454" y="1245713"/>
                  </a:lnTo>
                  <a:lnTo>
                    <a:pt x="2766912" y="1245713"/>
                  </a:lnTo>
                  <a:lnTo>
                    <a:pt x="2724548" y="1194147"/>
                  </a:lnTo>
                  <a:close/>
                </a:path>
                <a:path w="2778759" h="1264285">
                  <a:moveTo>
                    <a:pt x="75730" y="40974"/>
                  </a:moveTo>
                  <a:lnTo>
                    <a:pt x="72900" y="53616"/>
                  </a:lnTo>
                  <a:lnTo>
                    <a:pt x="65387" y="64172"/>
                  </a:lnTo>
                  <a:lnTo>
                    <a:pt x="2703862" y="1240545"/>
                  </a:lnTo>
                  <a:lnTo>
                    <a:pt x="2714205" y="1217346"/>
                  </a:lnTo>
                  <a:lnTo>
                    <a:pt x="75730" y="40974"/>
                  </a:lnTo>
                  <a:close/>
                </a:path>
                <a:path w="2778759" h="1264285">
                  <a:moveTo>
                    <a:pt x="38853" y="0"/>
                  </a:moveTo>
                  <a:lnTo>
                    <a:pt x="24467" y="2525"/>
                  </a:lnTo>
                  <a:lnTo>
                    <a:pt x="12078" y="10262"/>
                  </a:lnTo>
                  <a:lnTo>
                    <a:pt x="3304" y="22588"/>
                  </a:lnTo>
                  <a:lnTo>
                    <a:pt x="0" y="37351"/>
                  </a:lnTo>
                  <a:lnTo>
                    <a:pt x="2525" y="51737"/>
                  </a:lnTo>
                  <a:lnTo>
                    <a:pt x="10262" y="64126"/>
                  </a:lnTo>
                  <a:lnTo>
                    <a:pt x="22588" y="72900"/>
                  </a:lnTo>
                  <a:lnTo>
                    <a:pt x="37351" y="76205"/>
                  </a:lnTo>
                  <a:lnTo>
                    <a:pt x="51737" y="73679"/>
                  </a:lnTo>
                  <a:lnTo>
                    <a:pt x="64126" y="65942"/>
                  </a:lnTo>
                  <a:lnTo>
                    <a:pt x="65387" y="64172"/>
                  </a:lnTo>
                  <a:lnTo>
                    <a:pt x="32931" y="49701"/>
                  </a:lnTo>
                  <a:lnTo>
                    <a:pt x="43273" y="26503"/>
                  </a:lnTo>
                  <a:lnTo>
                    <a:pt x="74036" y="26503"/>
                  </a:lnTo>
                  <a:lnTo>
                    <a:pt x="73679" y="24467"/>
                  </a:lnTo>
                  <a:lnTo>
                    <a:pt x="65942" y="12078"/>
                  </a:lnTo>
                  <a:lnTo>
                    <a:pt x="53616" y="3304"/>
                  </a:lnTo>
                  <a:lnTo>
                    <a:pt x="38853" y="0"/>
                  </a:lnTo>
                  <a:close/>
                </a:path>
                <a:path w="2778759" h="1264285">
                  <a:moveTo>
                    <a:pt x="43273" y="26503"/>
                  </a:moveTo>
                  <a:lnTo>
                    <a:pt x="32931" y="49701"/>
                  </a:lnTo>
                  <a:lnTo>
                    <a:pt x="65387" y="64172"/>
                  </a:lnTo>
                  <a:lnTo>
                    <a:pt x="72900" y="53616"/>
                  </a:lnTo>
                  <a:lnTo>
                    <a:pt x="75730" y="40974"/>
                  </a:lnTo>
                  <a:lnTo>
                    <a:pt x="43273" y="26503"/>
                  </a:lnTo>
                  <a:close/>
                </a:path>
                <a:path w="2778759" h="1264285">
                  <a:moveTo>
                    <a:pt x="74036" y="26503"/>
                  </a:moveTo>
                  <a:lnTo>
                    <a:pt x="43273" y="26503"/>
                  </a:lnTo>
                  <a:lnTo>
                    <a:pt x="75730" y="40974"/>
                  </a:lnTo>
                  <a:lnTo>
                    <a:pt x="76205" y="38853"/>
                  </a:lnTo>
                  <a:lnTo>
                    <a:pt x="74036" y="26503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3500" y="3509569"/>
              <a:ext cx="3409950" cy="13969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87975" y="3534995"/>
              <a:ext cx="3247390" cy="1242695"/>
            </a:xfrm>
            <a:custGeom>
              <a:avLst/>
              <a:gdLst/>
              <a:ahLst/>
              <a:cxnLst/>
              <a:rect l="l" t="t" r="r" b="b"/>
              <a:pathLst>
                <a:path w="3247390" h="1242695">
                  <a:moveTo>
                    <a:pt x="3171100" y="1218516"/>
                  </a:moveTo>
                  <a:lnTo>
                    <a:pt x="3162234" y="1242318"/>
                  </a:lnTo>
                  <a:lnTo>
                    <a:pt x="3246941" y="1233211"/>
                  </a:lnTo>
                  <a:lnTo>
                    <a:pt x="3237373" y="1222953"/>
                  </a:lnTo>
                  <a:lnTo>
                    <a:pt x="3183014" y="1222953"/>
                  </a:lnTo>
                  <a:lnTo>
                    <a:pt x="3171100" y="1218516"/>
                  </a:lnTo>
                  <a:close/>
                </a:path>
                <a:path w="3247390" h="1242695">
                  <a:moveTo>
                    <a:pt x="3179965" y="1194713"/>
                  </a:moveTo>
                  <a:lnTo>
                    <a:pt x="3171100" y="1218516"/>
                  </a:lnTo>
                  <a:lnTo>
                    <a:pt x="3183014" y="1222953"/>
                  </a:lnTo>
                  <a:lnTo>
                    <a:pt x="3191880" y="1199151"/>
                  </a:lnTo>
                  <a:lnTo>
                    <a:pt x="3179965" y="1194713"/>
                  </a:lnTo>
                  <a:close/>
                </a:path>
                <a:path w="3247390" h="1242695">
                  <a:moveTo>
                    <a:pt x="3188830" y="1170911"/>
                  </a:moveTo>
                  <a:lnTo>
                    <a:pt x="3179965" y="1194713"/>
                  </a:lnTo>
                  <a:lnTo>
                    <a:pt x="3191880" y="1199151"/>
                  </a:lnTo>
                  <a:lnTo>
                    <a:pt x="3183014" y="1222953"/>
                  </a:lnTo>
                  <a:lnTo>
                    <a:pt x="3237373" y="1222953"/>
                  </a:lnTo>
                  <a:lnTo>
                    <a:pt x="3188830" y="1170911"/>
                  </a:lnTo>
                  <a:close/>
                </a:path>
                <a:path w="3247390" h="1242695">
                  <a:moveTo>
                    <a:pt x="75807" y="38575"/>
                  </a:moveTo>
                  <a:lnTo>
                    <a:pt x="73777" y="51372"/>
                  </a:lnTo>
                  <a:lnTo>
                    <a:pt x="66942" y="62378"/>
                  </a:lnTo>
                  <a:lnTo>
                    <a:pt x="3171100" y="1218516"/>
                  </a:lnTo>
                  <a:lnTo>
                    <a:pt x="3179965" y="1194713"/>
                  </a:lnTo>
                  <a:lnTo>
                    <a:pt x="75807" y="38575"/>
                  </a:lnTo>
                  <a:close/>
                </a:path>
                <a:path w="3247390" h="1242695">
                  <a:moveTo>
                    <a:pt x="36429" y="0"/>
                  </a:moveTo>
                  <a:lnTo>
                    <a:pt x="22230" y="3424"/>
                  </a:lnTo>
                  <a:lnTo>
                    <a:pt x="10351" y="11923"/>
                  </a:lnTo>
                  <a:lnTo>
                    <a:pt x="2370" y="24775"/>
                  </a:lnTo>
                  <a:lnTo>
                    <a:pt x="0" y="39718"/>
                  </a:lnTo>
                  <a:lnTo>
                    <a:pt x="3424" y="53917"/>
                  </a:lnTo>
                  <a:lnTo>
                    <a:pt x="11923" y="65796"/>
                  </a:lnTo>
                  <a:lnTo>
                    <a:pt x="24775" y="73777"/>
                  </a:lnTo>
                  <a:lnTo>
                    <a:pt x="39718" y="76147"/>
                  </a:lnTo>
                  <a:lnTo>
                    <a:pt x="53917" y="72723"/>
                  </a:lnTo>
                  <a:lnTo>
                    <a:pt x="65796" y="64224"/>
                  </a:lnTo>
                  <a:lnTo>
                    <a:pt x="66942" y="62378"/>
                  </a:lnTo>
                  <a:lnTo>
                    <a:pt x="33641" y="49975"/>
                  </a:lnTo>
                  <a:lnTo>
                    <a:pt x="42506" y="26172"/>
                  </a:lnTo>
                  <a:lnTo>
                    <a:pt x="73674" y="26172"/>
                  </a:lnTo>
                  <a:lnTo>
                    <a:pt x="72723" y="22230"/>
                  </a:lnTo>
                  <a:lnTo>
                    <a:pt x="64224" y="10351"/>
                  </a:lnTo>
                  <a:lnTo>
                    <a:pt x="51372" y="2370"/>
                  </a:lnTo>
                  <a:lnTo>
                    <a:pt x="36429" y="0"/>
                  </a:lnTo>
                  <a:close/>
                </a:path>
                <a:path w="3247390" h="1242695">
                  <a:moveTo>
                    <a:pt x="42506" y="26172"/>
                  </a:moveTo>
                  <a:lnTo>
                    <a:pt x="33641" y="49975"/>
                  </a:lnTo>
                  <a:lnTo>
                    <a:pt x="66942" y="62378"/>
                  </a:lnTo>
                  <a:lnTo>
                    <a:pt x="73777" y="51372"/>
                  </a:lnTo>
                  <a:lnTo>
                    <a:pt x="75807" y="38575"/>
                  </a:lnTo>
                  <a:lnTo>
                    <a:pt x="42506" y="26172"/>
                  </a:lnTo>
                  <a:close/>
                </a:path>
                <a:path w="3247390" h="1242695">
                  <a:moveTo>
                    <a:pt x="73674" y="26172"/>
                  </a:moveTo>
                  <a:lnTo>
                    <a:pt x="42506" y="26172"/>
                  </a:lnTo>
                  <a:lnTo>
                    <a:pt x="75807" y="38575"/>
                  </a:lnTo>
                  <a:lnTo>
                    <a:pt x="76147" y="36429"/>
                  </a:lnTo>
                  <a:lnTo>
                    <a:pt x="73674" y="26172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10600" y="4798619"/>
              <a:ext cx="279400" cy="374650"/>
            </a:xfrm>
            <a:custGeom>
              <a:avLst/>
              <a:gdLst/>
              <a:ahLst/>
              <a:cxnLst/>
              <a:rect l="l" t="t" r="r" b="b"/>
              <a:pathLst>
                <a:path w="279400" h="374650">
                  <a:moveTo>
                    <a:pt x="0" y="374649"/>
                  </a:moveTo>
                  <a:lnTo>
                    <a:pt x="279400" y="374649"/>
                  </a:lnTo>
                  <a:lnTo>
                    <a:pt x="279400" y="0"/>
                  </a:lnTo>
                  <a:lnTo>
                    <a:pt x="0" y="0"/>
                  </a:lnTo>
                  <a:lnTo>
                    <a:pt x="0" y="37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32800" y="4798619"/>
              <a:ext cx="457200" cy="374650"/>
            </a:xfrm>
            <a:custGeom>
              <a:avLst/>
              <a:gdLst/>
              <a:ahLst/>
              <a:cxnLst/>
              <a:rect l="l" t="t" r="r" b="b"/>
              <a:pathLst>
                <a:path w="457200" h="374650">
                  <a:moveTo>
                    <a:pt x="0" y="0"/>
                  </a:moveTo>
                  <a:lnTo>
                    <a:pt x="457200" y="0"/>
                  </a:lnTo>
                  <a:lnTo>
                    <a:pt x="4572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92800" y="3369869"/>
              <a:ext cx="1009650" cy="374650"/>
            </a:xfrm>
            <a:custGeom>
              <a:avLst/>
              <a:gdLst/>
              <a:ahLst/>
              <a:cxnLst/>
              <a:rect l="l" t="t" r="r" b="b"/>
              <a:pathLst>
                <a:path w="1009650" h="374650">
                  <a:moveTo>
                    <a:pt x="1009650" y="0"/>
                  </a:moveTo>
                  <a:lnTo>
                    <a:pt x="0" y="0"/>
                  </a:lnTo>
                  <a:lnTo>
                    <a:pt x="0" y="374649"/>
                  </a:lnTo>
                  <a:lnTo>
                    <a:pt x="1009650" y="374649"/>
                  </a:lnTo>
                  <a:lnTo>
                    <a:pt x="100965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92800" y="3369869"/>
              <a:ext cx="1009650" cy="374650"/>
            </a:xfrm>
            <a:custGeom>
              <a:avLst/>
              <a:gdLst/>
              <a:ahLst/>
              <a:cxnLst/>
              <a:rect l="l" t="t" r="r" b="b"/>
              <a:pathLst>
                <a:path w="1009650" h="374650">
                  <a:moveTo>
                    <a:pt x="0" y="0"/>
                  </a:moveTo>
                  <a:lnTo>
                    <a:pt x="1009650" y="0"/>
                  </a:lnTo>
                  <a:lnTo>
                    <a:pt x="10096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8815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6115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4050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1350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9285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7220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45200" y="336986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0750" y="3477819"/>
              <a:ext cx="2590800" cy="139699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581400" y="3503287"/>
              <a:ext cx="2430145" cy="1233805"/>
            </a:xfrm>
            <a:custGeom>
              <a:avLst/>
              <a:gdLst/>
              <a:ahLst/>
              <a:cxnLst/>
              <a:rect l="l" t="t" r="r" b="b"/>
              <a:pathLst>
                <a:path w="2430145" h="1233804">
                  <a:moveTo>
                    <a:pt x="51131" y="1165025"/>
                  </a:moveTo>
                  <a:lnTo>
                    <a:pt x="0" y="1233169"/>
                  </a:lnTo>
                  <a:lnTo>
                    <a:pt x="85194" y="1233188"/>
                  </a:lnTo>
                  <a:lnTo>
                    <a:pt x="76677" y="1216145"/>
                  </a:lnTo>
                  <a:lnTo>
                    <a:pt x="62477" y="1216145"/>
                  </a:lnTo>
                  <a:lnTo>
                    <a:pt x="51123" y="1193425"/>
                  </a:lnTo>
                  <a:lnTo>
                    <a:pt x="62486" y="1187747"/>
                  </a:lnTo>
                  <a:lnTo>
                    <a:pt x="51131" y="1165025"/>
                  </a:lnTo>
                  <a:close/>
                </a:path>
                <a:path w="2430145" h="1233804">
                  <a:moveTo>
                    <a:pt x="62486" y="1187747"/>
                  </a:moveTo>
                  <a:lnTo>
                    <a:pt x="51123" y="1193425"/>
                  </a:lnTo>
                  <a:lnTo>
                    <a:pt x="62477" y="1216145"/>
                  </a:lnTo>
                  <a:lnTo>
                    <a:pt x="73839" y="1210467"/>
                  </a:lnTo>
                  <a:lnTo>
                    <a:pt x="62486" y="1187747"/>
                  </a:lnTo>
                  <a:close/>
                </a:path>
                <a:path w="2430145" h="1233804">
                  <a:moveTo>
                    <a:pt x="73839" y="1210467"/>
                  </a:moveTo>
                  <a:lnTo>
                    <a:pt x="62477" y="1216145"/>
                  </a:lnTo>
                  <a:lnTo>
                    <a:pt x="76677" y="1216145"/>
                  </a:lnTo>
                  <a:lnTo>
                    <a:pt x="73839" y="1210467"/>
                  </a:lnTo>
                  <a:close/>
                </a:path>
                <a:path w="2430145" h="1233804">
                  <a:moveTo>
                    <a:pt x="2354147" y="42557"/>
                  </a:moveTo>
                  <a:lnTo>
                    <a:pt x="62486" y="1187747"/>
                  </a:lnTo>
                  <a:lnTo>
                    <a:pt x="73839" y="1210467"/>
                  </a:lnTo>
                  <a:lnTo>
                    <a:pt x="2365501" y="65277"/>
                  </a:lnTo>
                  <a:lnTo>
                    <a:pt x="2357530" y="55063"/>
                  </a:lnTo>
                  <a:lnTo>
                    <a:pt x="2354147" y="42557"/>
                  </a:lnTo>
                  <a:close/>
                </a:path>
                <a:path w="2430145" h="1233804">
                  <a:moveTo>
                    <a:pt x="2427227" y="26672"/>
                  </a:moveTo>
                  <a:lnTo>
                    <a:pt x="2385935" y="26672"/>
                  </a:lnTo>
                  <a:lnTo>
                    <a:pt x="2397288" y="49392"/>
                  </a:lnTo>
                  <a:lnTo>
                    <a:pt x="2365501" y="65277"/>
                  </a:lnTo>
                  <a:lnTo>
                    <a:pt x="2366838" y="66990"/>
                  </a:lnTo>
                  <a:lnTo>
                    <a:pt x="2379555" y="74174"/>
                  </a:lnTo>
                  <a:lnTo>
                    <a:pt x="2394038" y="76064"/>
                  </a:lnTo>
                  <a:lnTo>
                    <a:pt x="2408643" y="72114"/>
                  </a:lnTo>
                  <a:lnTo>
                    <a:pt x="2420571" y="62806"/>
                  </a:lnTo>
                  <a:lnTo>
                    <a:pt x="2427754" y="50089"/>
                  </a:lnTo>
                  <a:lnTo>
                    <a:pt x="2429644" y="35606"/>
                  </a:lnTo>
                  <a:lnTo>
                    <a:pt x="2427227" y="26672"/>
                  </a:lnTo>
                  <a:close/>
                </a:path>
                <a:path w="2430145" h="1233804">
                  <a:moveTo>
                    <a:pt x="2385935" y="26672"/>
                  </a:moveTo>
                  <a:lnTo>
                    <a:pt x="2354147" y="42557"/>
                  </a:lnTo>
                  <a:lnTo>
                    <a:pt x="2357530" y="55063"/>
                  </a:lnTo>
                  <a:lnTo>
                    <a:pt x="2365501" y="65277"/>
                  </a:lnTo>
                  <a:lnTo>
                    <a:pt x="2397288" y="49392"/>
                  </a:lnTo>
                  <a:lnTo>
                    <a:pt x="2385935" y="26672"/>
                  </a:lnTo>
                  <a:close/>
                </a:path>
                <a:path w="2430145" h="1233804">
                  <a:moveTo>
                    <a:pt x="2389185" y="0"/>
                  </a:moveTo>
                  <a:lnTo>
                    <a:pt x="2374581" y="3950"/>
                  </a:lnTo>
                  <a:lnTo>
                    <a:pt x="2362653" y="13258"/>
                  </a:lnTo>
                  <a:lnTo>
                    <a:pt x="2355470" y="25975"/>
                  </a:lnTo>
                  <a:lnTo>
                    <a:pt x="2353579" y="40458"/>
                  </a:lnTo>
                  <a:lnTo>
                    <a:pt x="2354147" y="42557"/>
                  </a:lnTo>
                  <a:lnTo>
                    <a:pt x="2385935" y="26672"/>
                  </a:lnTo>
                  <a:lnTo>
                    <a:pt x="2427227" y="26672"/>
                  </a:lnTo>
                  <a:lnTo>
                    <a:pt x="2425693" y="21001"/>
                  </a:lnTo>
                  <a:lnTo>
                    <a:pt x="2416386" y="9074"/>
                  </a:lnTo>
                  <a:lnTo>
                    <a:pt x="2403668" y="1890"/>
                  </a:lnTo>
                  <a:lnTo>
                    <a:pt x="2389185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1200" y="3477819"/>
              <a:ext cx="1682750" cy="13969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41850" y="3503437"/>
              <a:ext cx="1520825" cy="1233170"/>
            </a:xfrm>
            <a:custGeom>
              <a:avLst/>
              <a:gdLst/>
              <a:ahLst/>
              <a:cxnLst/>
              <a:rect l="l" t="t" r="r" b="b"/>
              <a:pathLst>
                <a:path w="1520825" h="1233170">
                  <a:moveTo>
                    <a:pt x="35412" y="1155534"/>
                  </a:moveTo>
                  <a:lnTo>
                    <a:pt x="0" y="1233019"/>
                  </a:lnTo>
                  <a:lnTo>
                    <a:pt x="83235" y="1214858"/>
                  </a:lnTo>
                  <a:lnTo>
                    <a:pt x="73719" y="1203053"/>
                  </a:lnTo>
                  <a:lnTo>
                    <a:pt x="57406" y="1203053"/>
                  </a:lnTo>
                  <a:lnTo>
                    <a:pt x="41465" y="1183279"/>
                  </a:lnTo>
                  <a:lnTo>
                    <a:pt x="51353" y="1175308"/>
                  </a:lnTo>
                  <a:lnTo>
                    <a:pt x="35412" y="1155534"/>
                  </a:lnTo>
                  <a:close/>
                </a:path>
                <a:path w="1520825" h="1233170">
                  <a:moveTo>
                    <a:pt x="51353" y="1175308"/>
                  </a:moveTo>
                  <a:lnTo>
                    <a:pt x="41465" y="1183279"/>
                  </a:lnTo>
                  <a:lnTo>
                    <a:pt x="57406" y="1203053"/>
                  </a:lnTo>
                  <a:lnTo>
                    <a:pt x="67294" y="1195082"/>
                  </a:lnTo>
                  <a:lnTo>
                    <a:pt x="51353" y="1175308"/>
                  </a:lnTo>
                  <a:close/>
                </a:path>
                <a:path w="1520825" h="1233170">
                  <a:moveTo>
                    <a:pt x="67294" y="1195082"/>
                  </a:moveTo>
                  <a:lnTo>
                    <a:pt x="57406" y="1203053"/>
                  </a:lnTo>
                  <a:lnTo>
                    <a:pt x="73719" y="1203053"/>
                  </a:lnTo>
                  <a:lnTo>
                    <a:pt x="67294" y="1195082"/>
                  </a:lnTo>
                  <a:close/>
                </a:path>
                <a:path w="1520825" h="1233170">
                  <a:moveTo>
                    <a:pt x="1446921" y="50297"/>
                  </a:moveTo>
                  <a:lnTo>
                    <a:pt x="51353" y="1175308"/>
                  </a:lnTo>
                  <a:lnTo>
                    <a:pt x="67294" y="1195082"/>
                  </a:lnTo>
                  <a:lnTo>
                    <a:pt x="1462861" y="70071"/>
                  </a:lnTo>
                  <a:lnTo>
                    <a:pt x="1452895" y="61793"/>
                  </a:lnTo>
                  <a:lnTo>
                    <a:pt x="1446921" y="50297"/>
                  </a:lnTo>
                  <a:close/>
                </a:path>
                <a:path w="1520825" h="1233170">
                  <a:moveTo>
                    <a:pt x="1519247" y="27995"/>
                  </a:moveTo>
                  <a:lnTo>
                    <a:pt x="1474586" y="27995"/>
                  </a:lnTo>
                  <a:lnTo>
                    <a:pt x="1490527" y="47768"/>
                  </a:lnTo>
                  <a:lnTo>
                    <a:pt x="1462861" y="70071"/>
                  </a:lnTo>
                  <a:lnTo>
                    <a:pt x="1464534" y="71460"/>
                  </a:lnTo>
                  <a:lnTo>
                    <a:pt x="1478491" y="75764"/>
                  </a:lnTo>
                  <a:lnTo>
                    <a:pt x="1493044" y="74520"/>
                  </a:lnTo>
                  <a:lnTo>
                    <a:pt x="1506470" y="67544"/>
                  </a:lnTo>
                  <a:lnTo>
                    <a:pt x="1516136" y="55905"/>
                  </a:lnTo>
                  <a:lnTo>
                    <a:pt x="1520440" y="41948"/>
                  </a:lnTo>
                  <a:lnTo>
                    <a:pt x="1519247" y="27995"/>
                  </a:lnTo>
                  <a:close/>
                </a:path>
                <a:path w="1520825" h="1233170">
                  <a:moveTo>
                    <a:pt x="1474586" y="27995"/>
                  </a:moveTo>
                  <a:lnTo>
                    <a:pt x="1446921" y="50297"/>
                  </a:lnTo>
                  <a:lnTo>
                    <a:pt x="1452895" y="61793"/>
                  </a:lnTo>
                  <a:lnTo>
                    <a:pt x="1462861" y="70071"/>
                  </a:lnTo>
                  <a:lnTo>
                    <a:pt x="1490527" y="47768"/>
                  </a:lnTo>
                  <a:lnTo>
                    <a:pt x="1474586" y="27995"/>
                  </a:lnTo>
                  <a:close/>
                </a:path>
                <a:path w="1520825" h="1233170">
                  <a:moveTo>
                    <a:pt x="1486624" y="0"/>
                  </a:moveTo>
                  <a:lnTo>
                    <a:pt x="1472071" y="1243"/>
                  </a:lnTo>
                  <a:lnTo>
                    <a:pt x="1458645" y="8219"/>
                  </a:lnTo>
                  <a:lnTo>
                    <a:pt x="1448979" y="19858"/>
                  </a:lnTo>
                  <a:lnTo>
                    <a:pt x="1444675" y="33815"/>
                  </a:lnTo>
                  <a:lnTo>
                    <a:pt x="1445919" y="48368"/>
                  </a:lnTo>
                  <a:lnTo>
                    <a:pt x="1446921" y="50297"/>
                  </a:lnTo>
                  <a:lnTo>
                    <a:pt x="1474586" y="27995"/>
                  </a:lnTo>
                  <a:lnTo>
                    <a:pt x="1519247" y="27995"/>
                  </a:lnTo>
                  <a:lnTo>
                    <a:pt x="1519196" y="27395"/>
                  </a:lnTo>
                  <a:lnTo>
                    <a:pt x="1512219" y="13970"/>
                  </a:lnTo>
                  <a:lnTo>
                    <a:pt x="1500581" y="4303"/>
                  </a:lnTo>
                  <a:lnTo>
                    <a:pt x="1486624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650" y="3477819"/>
              <a:ext cx="749300" cy="139699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699276" y="3503225"/>
              <a:ext cx="586740" cy="1233805"/>
            </a:xfrm>
            <a:custGeom>
              <a:avLst/>
              <a:gdLst/>
              <a:ahLst/>
              <a:cxnLst/>
              <a:rect l="l" t="t" r="r" b="b"/>
              <a:pathLst>
                <a:path w="586739" h="1233804">
                  <a:moveTo>
                    <a:pt x="0" y="1148090"/>
                  </a:moveTo>
                  <a:lnTo>
                    <a:pt x="3023" y="1233231"/>
                  </a:lnTo>
                  <a:lnTo>
                    <a:pt x="68073" y="1180734"/>
                  </a:lnTo>
                  <a:lnTo>
                    <a:pt x="40942" y="1180734"/>
                  </a:lnTo>
                  <a:lnTo>
                    <a:pt x="17834" y="1170190"/>
                  </a:lnTo>
                  <a:lnTo>
                    <a:pt x="23107" y="1158636"/>
                  </a:lnTo>
                  <a:lnTo>
                    <a:pt x="0" y="1148090"/>
                  </a:lnTo>
                  <a:close/>
                </a:path>
                <a:path w="586739" h="1233804">
                  <a:moveTo>
                    <a:pt x="23107" y="1158636"/>
                  </a:moveTo>
                  <a:lnTo>
                    <a:pt x="17834" y="1170190"/>
                  </a:lnTo>
                  <a:lnTo>
                    <a:pt x="40942" y="1180734"/>
                  </a:lnTo>
                  <a:lnTo>
                    <a:pt x="46214" y="1169182"/>
                  </a:lnTo>
                  <a:lnTo>
                    <a:pt x="23107" y="1158636"/>
                  </a:lnTo>
                  <a:close/>
                </a:path>
                <a:path w="586739" h="1233804">
                  <a:moveTo>
                    <a:pt x="46214" y="1169182"/>
                  </a:moveTo>
                  <a:lnTo>
                    <a:pt x="40942" y="1180734"/>
                  </a:lnTo>
                  <a:lnTo>
                    <a:pt x="68073" y="1180734"/>
                  </a:lnTo>
                  <a:lnTo>
                    <a:pt x="69321" y="1179727"/>
                  </a:lnTo>
                  <a:lnTo>
                    <a:pt x="46214" y="1169182"/>
                  </a:lnTo>
                  <a:close/>
                </a:path>
                <a:path w="586739" h="1233804">
                  <a:moveTo>
                    <a:pt x="522149" y="65149"/>
                  </a:moveTo>
                  <a:lnTo>
                    <a:pt x="23107" y="1158636"/>
                  </a:lnTo>
                  <a:lnTo>
                    <a:pt x="46214" y="1169182"/>
                  </a:lnTo>
                  <a:lnTo>
                    <a:pt x="545257" y="75695"/>
                  </a:lnTo>
                  <a:lnTo>
                    <a:pt x="532639" y="72755"/>
                  </a:lnTo>
                  <a:lnTo>
                    <a:pt x="522149" y="65149"/>
                  </a:lnTo>
                  <a:close/>
                </a:path>
                <a:path w="586739" h="1233804">
                  <a:moveTo>
                    <a:pt x="585493" y="32821"/>
                  </a:moveTo>
                  <a:lnTo>
                    <a:pt x="536903" y="32821"/>
                  </a:lnTo>
                  <a:lnTo>
                    <a:pt x="560011" y="43367"/>
                  </a:lnTo>
                  <a:lnTo>
                    <a:pt x="545257" y="75695"/>
                  </a:lnTo>
                  <a:lnTo>
                    <a:pt x="583119" y="53913"/>
                  </a:lnTo>
                  <a:lnTo>
                    <a:pt x="586552" y="39178"/>
                  </a:lnTo>
                  <a:lnTo>
                    <a:pt x="585493" y="32821"/>
                  </a:lnTo>
                  <a:close/>
                </a:path>
                <a:path w="586739" h="1233804">
                  <a:moveTo>
                    <a:pt x="536903" y="32821"/>
                  </a:moveTo>
                  <a:lnTo>
                    <a:pt x="522149" y="65149"/>
                  </a:lnTo>
                  <a:lnTo>
                    <a:pt x="532639" y="72755"/>
                  </a:lnTo>
                  <a:lnTo>
                    <a:pt x="545257" y="75695"/>
                  </a:lnTo>
                  <a:lnTo>
                    <a:pt x="560011" y="43367"/>
                  </a:lnTo>
                  <a:lnTo>
                    <a:pt x="536903" y="32821"/>
                  </a:lnTo>
                  <a:close/>
                </a:path>
                <a:path w="586739" h="1233804">
                  <a:moveTo>
                    <a:pt x="549541" y="0"/>
                  </a:moveTo>
                  <a:lnTo>
                    <a:pt x="535134" y="2399"/>
                  </a:lnTo>
                  <a:lnTo>
                    <a:pt x="522678" y="10026"/>
                  </a:lnTo>
                  <a:lnTo>
                    <a:pt x="513797" y="22275"/>
                  </a:lnTo>
                  <a:lnTo>
                    <a:pt x="510363" y="37010"/>
                  </a:lnTo>
                  <a:lnTo>
                    <a:pt x="512763" y="51418"/>
                  </a:lnTo>
                  <a:lnTo>
                    <a:pt x="520390" y="63874"/>
                  </a:lnTo>
                  <a:lnTo>
                    <a:pt x="522149" y="65149"/>
                  </a:lnTo>
                  <a:lnTo>
                    <a:pt x="536903" y="32821"/>
                  </a:lnTo>
                  <a:lnTo>
                    <a:pt x="585493" y="32821"/>
                  </a:lnTo>
                  <a:lnTo>
                    <a:pt x="584152" y="24770"/>
                  </a:lnTo>
                  <a:lnTo>
                    <a:pt x="576524" y="12314"/>
                  </a:lnTo>
                  <a:lnTo>
                    <a:pt x="564276" y="3433"/>
                  </a:lnTo>
                  <a:lnTo>
                    <a:pt x="549541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7450" y="3477819"/>
              <a:ext cx="622300" cy="139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311967" y="3503287"/>
              <a:ext cx="466090" cy="1233170"/>
            </a:xfrm>
            <a:custGeom>
              <a:avLst/>
              <a:gdLst/>
              <a:ahLst/>
              <a:cxnLst/>
              <a:rect l="l" t="t" r="r" b="b"/>
              <a:pathLst>
                <a:path w="466090" h="1233170">
                  <a:moveTo>
                    <a:pt x="418023" y="1165408"/>
                  </a:moveTo>
                  <a:lnTo>
                    <a:pt x="394042" y="1173777"/>
                  </a:lnTo>
                  <a:lnTo>
                    <a:pt x="455122" y="1233169"/>
                  </a:lnTo>
                  <a:lnTo>
                    <a:pt x="462293" y="1177399"/>
                  </a:lnTo>
                  <a:lnTo>
                    <a:pt x="422208" y="1177399"/>
                  </a:lnTo>
                  <a:lnTo>
                    <a:pt x="418023" y="1165408"/>
                  </a:lnTo>
                  <a:close/>
                </a:path>
                <a:path w="466090" h="1233170">
                  <a:moveTo>
                    <a:pt x="442006" y="1157039"/>
                  </a:moveTo>
                  <a:lnTo>
                    <a:pt x="418023" y="1165408"/>
                  </a:lnTo>
                  <a:lnTo>
                    <a:pt x="422208" y="1177399"/>
                  </a:lnTo>
                  <a:lnTo>
                    <a:pt x="446191" y="1169030"/>
                  </a:lnTo>
                  <a:lnTo>
                    <a:pt x="442006" y="1157039"/>
                  </a:lnTo>
                  <a:close/>
                </a:path>
                <a:path w="466090" h="1233170">
                  <a:moveTo>
                    <a:pt x="465987" y="1148669"/>
                  </a:moveTo>
                  <a:lnTo>
                    <a:pt x="442006" y="1157039"/>
                  </a:lnTo>
                  <a:lnTo>
                    <a:pt x="446191" y="1169030"/>
                  </a:lnTo>
                  <a:lnTo>
                    <a:pt x="422208" y="1177399"/>
                  </a:lnTo>
                  <a:lnTo>
                    <a:pt x="462293" y="1177399"/>
                  </a:lnTo>
                  <a:lnTo>
                    <a:pt x="465987" y="1148669"/>
                  </a:lnTo>
                  <a:close/>
                </a:path>
                <a:path w="466090" h="1233170">
                  <a:moveTo>
                    <a:pt x="61732" y="67398"/>
                  </a:moveTo>
                  <a:lnTo>
                    <a:pt x="50586" y="74004"/>
                  </a:lnTo>
                  <a:lnTo>
                    <a:pt x="37750" y="75768"/>
                  </a:lnTo>
                  <a:lnTo>
                    <a:pt x="418023" y="1165408"/>
                  </a:lnTo>
                  <a:lnTo>
                    <a:pt x="442006" y="1157039"/>
                  </a:lnTo>
                  <a:lnTo>
                    <a:pt x="61732" y="67398"/>
                  </a:lnTo>
                  <a:close/>
                </a:path>
                <a:path w="466090" h="1233170">
                  <a:moveTo>
                    <a:pt x="40466" y="0"/>
                  </a:moveTo>
                  <a:lnTo>
                    <a:pt x="25478" y="2059"/>
                  </a:lnTo>
                  <a:lnTo>
                    <a:pt x="12462" y="9773"/>
                  </a:lnTo>
                  <a:lnTo>
                    <a:pt x="3718" y="21473"/>
                  </a:lnTo>
                  <a:lnTo>
                    <a:pt x="0" y="35597"/>
                  </a:lnTo>
                  <a:lnTo>
                    <a:pt x="2059" y="50586"/>
                  </a:lnTo>
                  <a:lnTo>
                    <a:pt x="9773" y="63601"/>
                  </a:lnTo>
                  <a:lnTo>
                    <a:pt x="21473" y="72345"/>
                  </a:lnTo>
                  <a:lnTo>
                    <a:pt x="35597" y="76064"/>
                  </a:lnTo>
                  <a:lnTo>
                    <a:pt x="37750" y="75768"/>
                  </a:lnTo>
                  <a:lnTo>
                    <a:pt x="26040" y="42216"/>
                  </a:lnTo>
                  <a:lnTo>
                    <a:pt x="50023" y="33847"/>
                  </a:lnTo>
                  <a:lnTo>
                    <a:pt x="75154" y="33847"/>
                  </a:lnTo>
                  <a:lnTo>
                    <a:pt x="74004" y="25478"/>
                  </a:lnTo>
                  <a:lnTo>
                    <a:pt x="66290" y="12462"/>
                  </a:lnTo>
                  <a:lnTo>
                    <a:pt x="54591" y="3718"/>
                  </a:lnTo>
                  <a:lnTo>
                    <a:pt x="40466" y="0"/>
                  </a:lnTo>
                  <a:close/>
                </a:path>
                <a:path w="466090" h="1233170">
                  <a:moveTo>
                    <a:pt x="50023" y="33847"/>
                  </a:moveTo>
                  <a:lnTo>
                    <a:pt x="26040" y="42216"/>
                  </a:lnTo>
                  <a:lnTo>
                    <a:pt x="37750" y="75768"/>
                  </a:lnTo>
                  <a:lnTo>
                    <a:pt x="50586" y="74004"/>
                  </a:lnTo>
                  <a:lnTo>
                    <a:pt x="61732" y="67398"/>
                  </a:lnTo>
                  <a:lnTo>
                    <a:pt x="50023" y="33847"/>
                  </a:lnTo>
                  <a:close/>
                </a:path>
                <a:path w="466090" h="1233170">
                  <a:moveTo>
                    <a:pt x="75154" y="33847"/>
                  </a:moveTo>
                  <a:lnTo>
                    <a:pt x="50023" y="33847"/>
                  </a:lnTo>
                  <a:lnTo>
                    <a:pt x="61732" y="67398"/>
                  </a:lnTo>
                  <a:lnTo>
                    <a:pt x="63601" y="66290"/>
                  </a:lnTo>
                  <a:lnTo>
                    <a:pt x="72345" y="54591"/>
                  </a:lnTo>
                  <a:lnTo>
                    <a:pt x="76064" y="40466"/>
                  </a:lnTo>
                  <a:lnTo>
                    <a:pt x="75154" y="33847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8100" y="3477819"/>
              <a:ext cx="1593850" cy="139699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432658" y="3503327"/>
              <a:ext cx="1428750" cy="1233170"/>
            </a:xfrm>
            <a:custGeom>
              <a:avLst/>
              <a:gdLst/>
              <a:ahLst/>
              <a:cxnLst/>
              <a:rect l="l" t="t" r="r" b="b"/>
              <a:pathLst>
                <a:path w="1428750" h="1233170">
                  <a:moveTo>
                    <a:pt x="1362243" y="1193086"/>
                  </a:moveTo>
                  <a:lnTo>
                    <a:pt x="1345685" y="1212348"/>
                  </a:lnTo>
                  <a:lnTo>
                    <a:pt x="1428306" y="1233129"/>
                  </a:lnTo>
                  <a:lnTo>
                    <a:pt x="1414986" y="1201366"/>
                  </a:lnTo>
                  <a:lnTo>
                    <a:pt x="1371875" y="1201366"/>
                  </a:lnTo>
                  <a:lnTo>
                    <a:pt x="1362243" y="1193086"/>
                  </a:lnTo>
                  <a:close/>
                </a:path>
                <a:path w="1428750" h="1233170">
                  <a:moveTo>
                    <a:pt x="1378800" y="1173825"/>
                  </a:moveTo>
                  <a:lnTo>
                    <a:pt x="1362243" y="1193086"/>
                  </a:lnTo>
                  <a:lnTo>
                    <a:pt x="1371875" y="1201366"/>
                  </a:lnTo>
                  <a:lnTo>
                    <a:pt x="1388432" y="1182104"/>
                  </a:lnTo>
                  <a:lnTo>
                    <a:pt x="1378800" y="1173825"/>
                  </a:lnTo>
                  <a:close/>
                </a:path>
                <a:path w="1428750" h="1233170">
                  <a:moveTo>
                    <a:pt x="1395359" y="1154563"/>
                  </a:moveTo>
                  <a:lnTo>
                    <a:pt x="1378800" y="1173825"/>
                  </a:lnTo>
                  <a:lnTo>
                    <a:pt x="1388432" y="1182104"/>
                  </a:lnTo>
                  <a:lnTo>
                    <a:pt x="1371875" y="1201366"/>
                  </a:lnTo>
                  <a:lnTo>
                    <a:pt x="1414986" y="1201366"/>
                  </a:lnTo>
                  <a:lnTo>
                    <a:pt x="1395359" y="1154563"/>
                  </a:lnTo>
                  <a:close/>
                </a:path>
                <a:path w="1428750" h="1233170">
                  <a:moveTo>
                    <a:pt x="73218" y="51526"/>
                  </a:moveTo>
                  <a:lnTo>
                    <a:pt x="66884" y="62828"/>
                  </a:lnTo>
                  <a:lnTo>
                    <a:pt x="56661" y="70787"/>
                  </a:lnTo>
                  <a:lnTo>
                    <a:pt x="1362243" y="1193086"/>
                  </a:lnTo>
                  <a:lnTo>
                    <a:pt x="1378800" y="1173825"/>
                  </a:lnTo>
                  <a:lnTo>
                    <a:pt x="73218" y="51526"/>
                  </a:lnTo>
                  <a:close/>
                </a:path>
                <a:path w="1428750" h="1233170">
                  <a:moveTo>
                    <a:pt x="35124" y="0"/>
                  </a:moveTo>
                  <a:lnTo>
                    <a:pt x="21037" y="3861"/>
                  </a:lnTo>
                  <a:lnTo>
                    <a:pt x="9099" y="13155"/>
                  </a:lnTo>
                  <a:lnTo>
                    <a:pt x="1702" y="26353"/>
                  </a:lnTo>
                  <a:lnTo>
                    <a:pt x="0" y="40859"/>
                  </a:lnTo>
                  <a:lnTo>
                    <a:pt x="3861" y="54946"/>
                  </a:lnTo>
                  <a:lnTo>
                    <a:pt x="13155" y="66884"/>
                  </a:lnTo>
                  <a:lnTo>
                    <a:pt x="26353" y="74281"/>
                  </a:lnTo>
                  <a:lnTo>
                    <a:pt x="40859" y="75983"/>
                  </a:lnTo>
                  <a:lnTo>
                    <a:pt x="54946" y="72122"/>
                  </a:lnTo>
                  <a:lnTo>
                    <a:pt x="56661" y="70787"/>
                  </a:lnTo>
                  <a:lnTo>
                    <a:pt x="29712" y="47622"/>
                  </a:lnTo>
                  <a:lnTo>
                    <a:pt x="46271" y="28361"/>
                  </a:lnTo>
                  <a:lnTo>
                    <a:pt x="74130" y="28361"/>
                  </a:lnTo>
                  <a:lnTo>
                    <a:pt x="72122" y="21037"/>
                  </a:lnTo>
                  <a:lnTo>
                    <a:pt x="62828" y="9099"/>
                  </a:lnTo>
                  <a:lnTo>
                    <a:pt x="49630" y="1702"/>
                  </a:lnTo>
                  <a:lnTo>
                    <a:pt x="35124" y="0"/>
                  </a:lnTo>
                  <a:close/>
                </a:path>
                <a:path w="1428750" h="1233170">
                  <a:moveTo>
                    <a:pt x="46271" y="28361"/>
                  </a:moveTo>
                  <a:lnTo>
                    <a:pt x="29712" y="47622"/>
                  </a:lnTo>
                  <a:lnTo>
                    <a:pt x="56661" y="70787"/>
                  </a:lnTo>
                  <a:lnTo>
                    <a:pt x="66884" y="62828"/>
                  </a:lnTo>
                  <a:lnTo>
                    <a:pt x="73218" y="51526"/>
                  </a:lnTo>
                  <a:lnTo>
                    <a:pt x="46271" y="28361"/>
                  </a:lnTo>
                  <a:close/>
                </a:path>
                <a:path w="1428750" h="1233170">
                  <a:moveTo>
                    <a:pt x="74130" y="28361"/>
                  </a:moveTo>
                  <a:lnTo>
                    <a:pt x="46271" y="28361"/>
                  </a:lnTo>
                  <a:lnTo>
                    <a:pt x="73218" y="51526"/>
                  </a:lnTo>
                  <a:lnTo>
                    <a:pt x="74281" y="49630"/>
                  </a:lnTo>
                  <a:lnTo>
                    <a:pt x="75983" y="35124"/>
                  </a:lnTo>
                  <a:lnTo>
                    <a:pt x="74130" y="28361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7800" y="3477819"/>
              <a:ext cx="2800350" cy="9207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572565" y="3503535"/>
              <a:ext cx="2637790" cy="770890"/>
            </a:xfrm>
            <a:custGeom>
              <a:avLst/>
              <a:gdLst/>
              <a:ahLst/>
              <a:cxnLst/>
              <a:rect l="l" t="t" r="r" b="b"/>
              <a:pathLst>
                <a:path w="2637790" h="770889">
                  <a:moveTo>
                    <a:pt x="2560902" y="746329"/>
                  </a:moveTo>
                  <a:lnTo>
                    <a:pt x="2554153" y="770815"/>
                  </a:lnTo>
                  <a:lnTo>
                    <a:pt x="2637737" y="754331"/>
                  </a:lnTo>
                  <a:lnTo>
                    <a:pt x="2632594" y="749704"/>
                  </a:lnTo>
                  <a:lnTo>
                    <a:pt x="2573150" y="749704"/>
                  </a:lnTo>
                  <a:lnTo>
                    <a:pt x="2560902" y="746329"/>
                  </a:lnTo>
                  <a:close/>
                </a:path>
                <a:path w="2637790" h="770889">
                  <a:moveTo>
                    <a:pt x="2567650" y="721842"/>
                  </a:moveTo>
                  <a:lnTo>
                    <a:pt x="2560902" y="746329"/>
                  </a:lnTo>
                  <a:lnTo>
                    <a:pt x="2573150" y="749704"/>
                  </a:lnTo>
                  <a:lnTo>
                    <a:pt x="2579899" y="725217"/>
                  </a:lnTo>
                  <a:lnTo>
                    <a:pt x="2567650" y="721842"/>
                  </a:lnTo>
                  <a:close/>
                </a:path>
                <a:path w="2637790" h="770889">
                  <a:moveTo>
                    <a:pt x="2574398" y="697355"/>
                  </a:moveTo>
                  <a:lnTo>
                    <a:pt x="2567650" y="721842"/>
                  </a:lnTo>
                  <a:lnTo>
                    <a:pt x="2579899" y="725217"/>
                  </a:lnTo>
                  <a:lnTo>
                    <a:pt x="2573150" y="749704"/>
                  </a:lnTo>
                  <a:lnTo>
                    <a:pt x="2632594" y="749704"/>
                  </a:lnTo>
                  <a:lnTo>
                    <a:pt x="2574398" y="697355"/>
                  </a:lnTo>
                  <a:close/>
                </a:path>
                <a:path w="2637790" h="770889">
                  <a:moveTo>
                    <a:pt x="75418" y="34982"/>
                  </a:moveTo>
                  <a:lnTo>
                    <a:pt x="74515" y="47907"/>
                  </a:lnTo>
                  <a:lnTo>
                    <a:pt x="68669" y="59470"/>
                  </a:lnTo>
                  <a:lnTo>
                    <a:pt x="2560902" y="746329"/>
                  </a:lnTo>
                  <a:lnTo>
                    <a:pt x="2567650" y="721842"/>
                  </a:lnTo>
                  <a:lnTo>
                    <a:pt x="75418" y="34982"/>
                  </a:lnTo>
                  <a:close/>
                </a:path>
                <a:path w="2637790" h="770889">
                  <a:moveTo>
                    <a:pt x="32815" y="0"/>
                  </a:moveTo>
                  <a:lnTo>
                    <a:pt x="18970" y="4654"/>
                  </a:lnTo>
                  <a:lnTo>
                    <a:pt x="7880" y="14159"/>
                  </a:lnTo>
                  <a:lnTo>
                    <a:pt x="1053" y="27661"/>
                  </a:lnTo>
                  <a:lnTo>
                    <a:pt x="0" y="42754"/>
                  </a:lnTo>
                  <a:lnTo>
                    <a:pt x="4654" y="56599"/>
                  </a:lnTo>
                  <a:lnTo>
                    <a:pt x="14159" y="67688"/>
                  </a:lnTo>
                  <a:lnTo>
                    <a:pt x="27661" y="74515"/>
                  </a:lnTo>
                  <a:lnTo>
                    <a:pt x="42754" y="75569"/>
                  </a:lnTo>
                  <a:lnTo>
                    <a:pt x="56599" y="70915"/>
                  </a:lnTo>
                  <a:lnTo>
                    <a:pt x="67688" y="61409"/>
                  </a:lnTo>
                  <a:lnTo>
                    <a:pt x="68669" y="59470"/>
                  </a:lnTo>
                  <a:lnTo>
                    <a:pt x="34410" y="50028"/>
                  </a:lnTo>
                  <a:lnTo>
                    <a:pt x="41159" y="25540"/>
                  </a:lnTo>
                  <a:lnTo>
                    <a:pt x="73124" y="25540"/>
                  </a:lnTo>
                  <a:lnTo>
                    <a:pt x="70915" y="18970"/>
                  </a:lnTo>
                  <a:lnTo>
                    <a:pt x="61409" y="7880"/>
                  </a:lnTo>
                  <a:lnTo>
                    <a:pt x="47907" y="1053"/>
                  </a:lnTo>
                  <a:lnTo>
                    <a:pt x="32815" y="0"/>
                  </a:lnTo>
                  <a:close/>
                </a:path>
                <a:path w="2637790" h="770889">
                  <a:moveTo>
                    <a:pt x="41159" y="25540"/>
                  </a:moveTo>
                  <a:lnTo>
                    <a:pt x="34410" y="50028"/>
                  </a:lnTo>
                  <a:lnTo>
                    <a:pt x="68669" y="59470"/>
                  </a:lnTo>
                  <a:lnTo>
                    <a:pt x="74515" y="47907"/>
                  </a:lnTo>
                  <a:lnTo>
                    <a:pt x="75418" y="34982"/>
                  </a:lnTo>
                  <a:lnTo>
                    <a:pt x="41159" y="25540"/>
                  </a:lnTo>
                  <a:close/>
                </a:path>
                <a:path w="2637790" h="770889">
                  <a:moveTo>
                    <a:pt x="73124" y="25540"/>
                  </a:moveTo>
                  <a:lnTo>
                    <a:pt x="41159" y="25540"/>
                  </a:lnTo>
                  <a:lnTo>
                    <a:pt x="75418" y="34982"/>
                  </a:lnTo>
                  <a:lnTo>
                    <a:pt x="75569" y="32815"/>
                  </a:lnTo>
                  <a:lnTo>
                    <a:pt x="73124" y="2554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4249" y="4316019"/>
              <a:ext cx="908050" cy="37465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604250" y="4316019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55100" y="4322381"/>
              <a:ext cx="457200" cy="374650"/>
            </a:xfrm>
            <a:custGeom>
              <a:avLst/>
              <a:gdLst/>
              <a:ahLst/>
              <a:cxnLst/>
              <a:rect l="l" t="t" r="r" b="b"/>
              <a:pathLst>
                <a:path w="457200" h="374650">
                  <a:moveTo>
                    <a:pt x="457200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0" y="374650"/>
                  </a:lnTo>
                  <a:lnTo>
                    <a:pt x="457200" y="374650"/>
                  </a:lnTo>
                  <a:lnTo>
                    <a:pt x="457200" y="3683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55100" y="4322369"/>
              <a:ext cx="457200" cy="374650"/>
            </a:xfrm>
            <a:custGeom>
              <a:avLst/>
              <a:gdLst/>
              <a:ahLst/>
              <a:cxnLst/>
              <a:rect l="l" t="t" r="r" b="b"/>
              <a:pathLst>
                <a:path w="457200" h="374650">
                  <a:moveTo>
                    <a:pt x="0" y="0"/>
                  </a:moveTo>
                  <a:lnTo>
                    <a:pt x="457200" y="0"/>
                  </a:lnTo>
                  <a:lnTo>
                    <a:pt x="4572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55100" y="4316019"/>
              <a:ext cx="184150" cy="374650"/>
            </a:xfrm>
            <a:custGeom>
              <a:avLst/>
              <a:gdLst/>
              <a:ahLst/>
              <a:cxnLst/>
              <a:rect l="l" t="t" r="r" b="b"/>
              <a:pathLst>
                <a:path w="184150" h="374650">
                  <a:moveTo>
                    <a:pt x="184150" y="0"/>
                  </a:moveTo>
                  <a:lnTo>
                    <a:pt x="0" y="0"/>
                  </a:lnTo>
                  <a:lnTo>
                    <a:pt x="0" y="374649"/>
                  </a:lnTo>
                  <a:lnTo>
                    <a:pt x="184150" y="374649"/>
                  </a:lnTo>
                  <a:lnTo>
                    <a:pt x="184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055100" y="4316019"/>
              <a:ext cx="184150" cy="374650"/>
            </a:xfrm>
            <a:custGeom>
              <a:avLst/>
              <a:gdLst/>
              <a:ahLst/>
              <a:cxnLst/>
              <a:rect l="l" t="t" r="r" b="b"/>
              <a:pathLst>
                <a:path w="184150" h="374650">
                  <a:moveTo>
                    <a:pt x="0" y="0"/>
                  </a:moveTo>
                  <a:lnTo>
                    <a:pt x="184150" y="0"/>
                  </a:lnTo>
                  <a:lnTo>
                    <a:pt x="1841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432800" y="4798619"/>
              <a:ext cx="177800" cy="374650"/>
            </a:xfrm>
            <a:custGeom>
              <a:avLst/>
              <a:gdLst/>
              <a:ahLst/>
              <a:cxnLst/>
              <a:rect l="l" t="t" r="r" b="b"/>
              <a:pathLst>
                <a:path w="177800" h="374650">
                  <a:moveTo>
                    <a:pt x="177800" y="0"/>
                  </a:moveTo>
                  <a:lnTo>
                    <a:pt x="0" y="0"/>
                  </a:lnTo>
                  <a:lnTo>
                    <a:pt x="0" y="374649"/>
                  </a:lnTo>
                  <a:lnTo>
                    <a:pt x="177800" y="374649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432800" y="4798619"/>
              <a:ext cx="177800" cy="374650"/>
            </a:xfrm>
            <a:custGeom>
              <a:avLst/>
              <a:gdLst/>
              <a:ahLst/>
              <a:cxnLst/>
              <a:rect l="l" t="t" r="r" b="b"/>
              <a:pathLst>
                <a:path w="177800" h="374650">
                  <a:moveTo>
                    <a:pt x="0" y="0"/>
                  </a:moveTo>
                  <a:lnTo>
                    <a:pt x="177800" y="0"/>
                  </a:lnTo>
                  <a:lnTo>
                    <a:pt x="1778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8389937" y="5270107"/>
            <a:ext cx="288925" cy="466725"/>
            <a:chOff x="8389937" y="5270107"/>
            <a:chExt cx="288925" cy="466725"/>
          </a:xfrm>
        </p:grpSpPr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4699" y="5274869"/>
              <a:ext cx="279400" cy="45719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394700" y="5274869"/>
              <a:ext cx="279400" cy="457200"/>
            </a:xfrm>
            <a:custGeom>
              <a:avLst/>
              <a:gdLst/>
              <a:ahLst/>
              <a:cxnLst/>
              <a:rect l="l" t="t" r="r" b="b"/>
              <a:pathLst>
                <a:path w="279400" h="457200">
                  <a:moveTo>
                    <a:pt x="0" y="139700"/>
                  </a:moveTo>
                  <a:lnTo>
                    <a:pt x="139700" y="0"/>
                  </a:lnTo>
                  <a:lnTo>
                    <a:pt x="279400" y="139700"/>
                  </a:lnTo>
                  <a:lnTo>
                    <a:pt x="209550" y="139700"/>
                  </a:lnTo>
                  <a:lnTo>
                    <a:pt x="209550" y="457200"/>
                  </a:lnTo>
                  <a:lnTo>
                    <a:pt x="69850" y="457200"/>
                  </a:lnTo>
                  <a:lnTo>
                    <a:pt x="69850" y="139700"/>
                  </a:lnTo>
                  <a:lnTo>
                    <a:pt x="0" y="13970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701193" y="5459020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60805" y="2518969"/>
            <a:ext cx="104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286250" y="2804720"/>
            <a:ext cx="342900" cy="704850"/>
            <a:chOff x="4286250" y="2804720"/>
            <a:chExt cx="342900" cy="704850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86250" y="2804720"/>
              <a:ext cx="342900" cy="70485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31000" y="2830420"/>
              <a:ext cx="194945" cy="541655"/>
            </a:xfrm>
            <a:custGeom>
              <a:avLst/>
              <a:gdLst/>
              <a:ahLst/>
              <a:cxnLst/>
              <a:rect l="l" t="t" r="r" b="b"/>
              <a:pathLst>
                <a:path w="194945" h="541654">
                  <a:moveTo>
                    <a:pt x="145676" y="471625"/>
                  </a:moveTo>
                  <a:lnTo>
                    <a:pt x="121210" y="478453"/>
                  </a:lnTo>
                  <a:lnTo>
                    <a:pt x="178391" y="541607"/>
                  </a:lnTo>
                  <a:lnTo>
                    <a:pt x="189587" y="483858"/>
                  </a:lnTo>
                  <a:lnTo>
                    <a:pt x="149090" y="483858"/>
                  </a:lnTo>
                  <a:lnTo>
                    <a:pt x="145676" y="471625"/>
                  </a:lnTo>
                  <a:close/>
                </a:path>
                <a:path w="194945" h="541654">
                  <a:moveTo>
                    <a:pt x="170141" y="464798"/>
                  </a:moveTo>
                  <a:lnTo>
                    <a:pt x="145676" y="471625"/>
                  </a:lnTo>
                  <a:lnTo>
                    <a:pt x="149090" y="483858"/>
                  </a:lnTo>
                  <a:lnTo>
                    <a:pt x="173555" y="477030"/>
                  </a:lnTo>
                  <a:lnTo>
                    <a:pt x="170141" y="464798"/>
                  </a:lnTo>
                  <a:close/>
                </a:path>
                <a:path w="194945" h="541654">
                  <a:moveTo>
                    <a:pt x="194606" y="457971"/>
                  </a:moveTo>
                  <a:lnTo>
                    <a:pt x="170141" y="464798"/>
                  </a:lnTo>
                  <a:lnTo>
                    <a:pt x="173555" y="477030"/>
                  </a:lnTo>
                  <a:lnTo>
                    <a:pt x="149090" y="483858"/>
                  </a:lnTo>
                  <a:lnTo>
                    <a:pt x="189587" y="483858"/>
                  </a:lnTo>
                  <a:lnTo>
                    <a:pt x="194606" y="457971"/>
                  </a:lnTo>
                  <a:close/>
                </a:path>
                <a:path w="194945" h="541654">
                  <a:moveTo>
                    <a:pt x="59584" y="68614"/>
                  </a:moveTo>
                  <a:lnTo>
                    <a:pt x="48041" y="74497"/>
                  </a:lnTo>
                  <a:lnTo>
                    <a:pt x="35118" y="75441"/>
                  </a:lnTo>
                  <a:lnTo>
                    <a:pt x="145676" y="471625"/>
                  </a:lnTo>
                  <a:lnTo>
                    <a:pt x="170141" y="464798"/>
                  </a:lnTo>
                  <a:lnTo>
                    <a:pt x="59584" y="68614"/>
                  </a:lnTo>
                  <a:close/>
                </a:path>
                <a:path w="194945" h="541654">
                  <a:moveTo>
                    <a:pt x="42648" y="0"/>
                  </a:moveTo>
                  <a:lnTo>
                    <a:pt x="27558" y="1101"/>
                  </a:lnTo>
                  <a:lnTo>
                    <a:pt x="14079" y="7971"/>
                  </a:lnTo>
                  <a:lnTo>
                    <a:pt x="4609" y="19091"/>
                  </a:lnTo>
                  <a:lnTo>
                    <a:pt x="0" y="32951"/>
                  </a:lnTo>
                  <a:lnTo>
                    <a:pt x="1101" y="48041"/>
                  </a:lnTo>
                  <a:lnTo>
                    <a:pt x="7971" y="61520"/>
                  </a:lnTo>
                  <a:lnTo>
                    <a:pt x="19091" y="70990"/>
                  </a:lnTo>
                  <a:lnTo>
                    <a:pt x="32951" y="75599"/>
                  </a:lnTo>
                  <a:lnTo>
                    <a:pt x="35118" y="75441"/>
                  </a:lnTo>
                  <a:lnTo>
                    <a:pt x="25567" y="41213"/>
                  </a:lnTo>
                  <a:lnTo>
                    <a:pt x="50032" y="34386"/>
                  </a:lnTo>
                  <a:lnTo>
                    <a:pt x="74996" y="34386"/>
                  </a:lnTo>
                  <a:lnTo>
                    <a:pt x="74497" y="27558"/>
                  </a:lnTo>
                  <a:lnTo>
                    <a:pt x="67627" y="14079"/>
                  </a:lnTo>
                  <a:lnTo>
                    <a:pt x="56507" y="4609"/>
                  </a:lnTo>
                  <a:lnTo>
                    <a:pt x="42648" y="0"/>
                  </a:lnTo>
                  <a:close/>
                </a:path>
                <a:path w="194945" h="541654">
                  <a:moveTo>
                    <a:pt x="50032" y="34386"/>
                  </a:moveTo>
                  <a:lnTo>
                    <a:pt x="25567" y="41213"/>
                  </a:lnTo>
                  <a:lnTo>
                    <a:pt x="35118" y="75441"/>
                  </a:lnTo>
                  <a:lnTo>
                    <a:pt x="48041" y="74497"/>
                  </a:lnTo>
                  <a:lnTo>
                    <a:pt x="59584" y="68614"/>
                  </a:lnTo>
                  <a:lnTo>
                    <a:pt x="50032" y="34386"/>
                  </a:lnTo>
                  <a:close/>
                </a:path>
                <a:path w="194945" h="541654">
                  <a:moveTo>
                    <a:pt x="74996" y="34386"/>
                  </a:moveTo>
                  <a:lnTo>
                    <a:pt x="50032" y="34386"/>
                  </a:lnTo>
                  <a:lnTo>
                    <a:pt x="59584" y="68614"/>
                  </a:lnTo>
                  <a:lnTo>
                    <a:pt x="61520" y="67627"/>
                  </a:lnTo>
                  <a:lnTo>
                    <a:pt x="70990" y="56507"/>
                  </a:lnTo>
                  <a:lnTo>
                    <a:pt x="75599" y="42648"/>
                  </a:lnTo>
                  <a:lnTo>
                    <a:pt x="74996" y="3438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110465" y="2518969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10" dirty="0">
                <a:latin typeface="Calibri"/>
                <a:cs typeface="Calibri"/>
              </a:rPr>
              <a:t> version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734050" y="2804720"/>
            <a:ext cx="342900" cy="704850"/>
            <a:chOff x="5734050" y="2804720"/>
            <a:chExt cx="342900" cy="704850"/>
          </a:xfrm>
        </p:grpSpPr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4050" y="2804720"/>
              <a:ext cx="342900" cy="70485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778800" y="2830420"/>
              <a:ext cx="194945" cy="541655"/>
            </a:xfrm>
            <a:custGeom>
              <a:avLst/>
              <a:gdLst/>
              <a:ahLst/>
              <a:cxnLst/>
              <a:rect l="l" t="t" r="r" b="b"/>
              <a:pathLst>
                <a:path w="194945" h="541654">
                  <a:moveTo>
                    <a:pt x="145676" y="471625"/>
                  </a:moveTo>
                  <a:lnTo>
                    <a:pt x="121210" y="478453"/>
                  </a:lnTo>
                  <a:lnTo>
                    <a:pt x="178391" y="541607"/>
                  </a:lnTo>
                  <a:lnTo>
                    <a:pt x="189587" y="483858"/>
                  </a:lnTo>
                  <a:lnTo>
                    <a:pt x="149090" y="483858"/>
                  </a:lnTo>
                  <a:lnTo>
                    <a:pt x="145676" y="471625"/>
                  </a:lnTo>
                  <a:close/>
                </a:path>
                <a:path w="194945" h="541654">
                  <a:moveTo>
                    <a:pt x="170141" y="464798"/>
                  </a:moveTo>
                  <a:lnTo>
                    <a:pt x="145676" y="471625"/>
                  </a:lnTo>
                  <a:lnTo>
                    <a:pt x="149090" y="483858"/>
                  </a:lnTo>
                  <a:lnTo>
                    <a:pt x="173555" y="477030"/>
                  </a:lnTo>
                  <a:lnTo>
                    <a:pt x="170141" y="464798"/>
                  </a:lnTo>
                  <a:close/>
                </a:path>
                <a:path w="194945" h="541654">
                  <a:moveTo>
                    <a:pt x="194606" y="457971"/>
                  </a:moveTo>
                  <a:lnTo>
                    <a:pt x="170141" y="464798"/>
                  </a:lnTo>
                  <a:lnTo>
                    <a:pt x="173555" y="477030"/>
                  </a:lnTo>
                  <a:lnTo>
                    <a:pt x="149090" y="483858"/>
                  </a:lnTo>
                  <a:lnTo>
                    <a:pt x="189587" y="483858"/>
                  </a:lnTo>
                  <a:lnTo>
                    <a:pt x="194606" y="457971"/>
                  </a:lnTo>
                  <a:close/>
                </a:path>
                <a:path w="194945" h="541654">
                  <a:moveTo>
                    <a:pt x="59584" y="68614"/>
                  </a:moveTo>
                  <a:lnTo>
                    <a:pt x="48041" y="74497"/>
                  </a:lnTo>
                  <a:lnTo>
                    <a:pt x="35118" y="75441"/>
                  </a:lnTo>
                  <a:lnTo>
                    <a:pt x="145676" y="471625"/>
                  </a:lnTo>
                  <a:lnTo>
                    <a:pt x="170141" y="464798"/>
                  </a:lnTo>
                  <a:lnTo>
                    <a:pt x="59584" y="68614"/>
                  </a:lnTo>
                  <a:close/>
                </a:path>
                <a:path w="194945" h="541654">
                  <a:moveTo>
                    <a:pt x="42648" y="0"/>
                  </a:moveTo>
                  <a:lnTo>
                    <a:pt x="27558" y="1101"/>
                  </a:lnTo>
                  <a:lnTo>
                    <a:pt x="14079" y="7971"/>
                  </a:lnTo>
                  <a:lnTo>
                    <a:pt x="4609" y="19091"/>
                  </a:lnTo>
                  <a:lnTo>
                    <a:pt x="0" y="32951"/>
                  </a:lnTo>
                  <a:lnTo>
                    <a:pt x="1101" y="48041"/>
                  </a:lnTo>
                  <a:lnTo>
                    <a:pt x="7971" y="61520"/>
                  </a:lnTo>
                  <a:lnTo>
                    <a:pt x="19091" y="70990"/>
                  </a:lnTo>
                  <a:lnTo>
                    <a:pt x="32951" y="75599"/>
                  </a:lnTo>
                  <a:lnTo>
                    <a:pt x="35118" y="75441"/>
                  </a:lnTo>
                  <a:lnTo>
                    <a:pt x="25567" y="41213"/>
                  </a:lnTo>
                  <a:lnTo>
                    <a:pt x="50032" y="34386"/>
                  </a:lnTo>
                  <a:lnTo>
                    <a:pt x="74996" y="34386"/>
                  </a:lnTo>
                  <a:lnTo>
                    <a:pt x="74497" y="27558"/>
                  </a:lnTo>
                  <a:lnTo>
                    <a:pt x="67627" y="14079"/>
                  </a:lnTo>
                  <a:lnTo>
                    <a:pt x="56507" y="4609"/>
                  </a:lnTo>
                  <a:lnTo>
                    <a:pt x="42648" y="0"/>
                  </a:lnTo>
                  <a:close/>
                </a:path>
                <a:path w="194945" h="541654">
                  <a:moveTo>
                    <a:pt x="50032" y="34386"/>
                  </a:moveTo>
                  <a:lnTo>
                    <a:pt x="25567" y="41213"/>
                  </a:lnTo>
                  <a:lnTo>
                    <a:pt x="35118" y="75441"/>
                  </a:lnTo>
                  <a:lnTo>
                    <a:pt x="48041" y="74497"/>
                  </a:lnTo>
                  <a:lnTo>
                    <a:pt x="59584" y="68614"/>
                  </a:lnTo>
                  <a:lnTo>
                    <a:pt x="50032" y="34386"/>
                  </a:lnTo>
                  <a:close/>
                </a:path>
                <a:path w="194945" h="541654">
                  <a:moveTo>
                    <a:pt x="74996" y="34386"/>
                  </a:moveTo>
                  <a:lnTo>
                    <a:pt x="50032" y="34386"/>
                  </a:lnTo>
                  <a:lnTo>
                    <a:pt x="59584" y="68614"/>
                  </a:lnTo>
                  <a:lnTo>
                    <a:pt x="61520" y="67627"/>
                  </a:lnTo>
                  <a:lnTo>
                    <a:pt x="70990" y="56507"/>
                  </a:lnTo>
                  <a:lnTo>
                    <a:pt x="75599" y="42648"/>
                  </a:lnTo>
                  <a:lnTo>
                    <a:pt x="74996" y="3438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190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5545" algn="l"/>
                <a:tab pos="2912745" algn="l"/>
              </a:tabLst>
            </a:pPr>
            <a:r>
              <a:rPr spc="-10" dirty="0"/>
              <a:t>Creating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New</a:t>
            </a:r>
            <a:r>
              <a:rPr spc="-110" dirty="0"/>
              <a:t> </a:t>
            </a:r>
            <a:r>
              <a:rPr spc="-65" dirty="0"/>
              <a:t>Version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66950" y="2330450"/>
            <a:ext cx="7656830" cy="3319779"/>
            <a:chOff x="2266950" y="2330450"/>
            <a:chExt cx="7656830" cy="33197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600" y="5264149"/>
              <a:ext cx="908050" cy="374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87600" y="526415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050" y="5264149"/>
              <a:ext cx="908050" cy="3746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48050" y="526415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45200" y="28956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45200" y="28956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7600" y="289560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755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755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9950" y="361315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3750" y="3022600"/>
              <a:ext cx="1574800" cy="730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724400" y="3048010"/>
              <a:ext cx="1409700" cy="573405"/>
            </a:xfrm>
            <a:custGeom>
              <a:avLst/>
              <a:gdLst/>
              <a:ahLst/>
              <a:cxnLst/>
              <a:rect l="l" t="t" r="r" b="b"/>
              <a:pathLst>
                <a:path w="1409700" h="573404">
                  <a:moveTo>
                    <a:pt x="57476" y="501921"/>
                  </a:moveTo>
                  <a:lnTo>
                    <a:pt x="0" y="564806"/>
                  </a:lnTo>
                  <a:lnTo>
                    <a:pt x="84794" y="573056"/>
                  </a:lnTo>
                  <a:lnTo>
                    <a:pt x="77436" y="553897"/>
                  </a:lnTo>
                  <a:lnTo>
                    <a:pt x="63832" y="553897"/>
                  </a:lnTo>
                  <a:lnTo>
                    <a:pt x="54726" y="530186"/>
                  </a:lnTo>
                  <a:lnTo>
                    <a:pt x="66582" y="525633"/>
                  </a:lnTo>
                  <a:lnTo>
                    <a:pt x="57476" y="501921"/>
                  </a:lnTo>
                  <a:close/>
                </a:path>
                <a:path w="1409700" h="573404">
                  <a:moveTo>
                    <a:pt x="66582" y="525633"/>
                  </a:moveTo>
                  <a:lnTo>
                    <a:pt x="54726" y="530186"/>
                  </a:lnTo>
                  <a:lnTo>
                    <a:pt x="63832" y="553897"/>
                  </a:lnTo>
                  <a:lnTo>
                    <a:pt x="75688" y="549344"/>
                  </a:lnTo>
                  <a:lnTo>
                    <a:pt x="66582" y="525633"/>
                  </a:lnTo>
                  <a:close/>
                </a:path>
                <a:path w="1409700" h="573404">
                  <a:moveTo>
                    <a:pt x="75688" y="549344"/>
                  </a:moveTo>
                  <a:lnTo>
                    <a:pt x="63832" y="553897"/>
                  </a:lnTo>
                  <a:lnTo>
                    <a:pt x="77436" y="553897"/>
                  </a:lnTo>
                  <a:lnTo>
                    <a:pt x="75688" y="549344"/>
                  </a:lnTo>
                  <a:close/>
                </a:path>
                <a:path w="1409700" h="573404">
                  <a:moveTo>
                    <a:pt x="1333864" y="38973"/>
                  </a:moveTo>
                  <a:lnTo>
                    <a:pt x="66582" y="525633"/>
                  </a:lnTo>
                  <a:lnTo>
                    <a:pt x="75688" y="549344"/>
                  </a:lnTo>
                  <a:lnTo>
                    <a:pt x="1342969" y="62684"/>
                  </a:lnTo>
                  <a:lnTo>
                    <a:pt x="1336023" y="51748"/>
                  </a:lnTo>
                  <a:lnTo>
                    <a:pt x="1333864" y="38973"/>
                  </a:lnTo>
                  <a:close/>
                </a:path>
                <a:path w="1409700" h="573404">
                  <a:moveTo>
                    <a:pt x="1407463" y="26233"/>
                  </a:moveTo>
                  <a:lnTo>
                    <a:pt x="1367038" y="26233"/>
                  </a:lnTo>
                  <a:lnTo>
                    <a:pt x="1376144" y="49944"/>
                  </a:lnTo>
                  <a:lnTo>
                    <a:pt x="1342969" y="62684"/>
                  </a:lnTo>
                  <a:lnTo>
                    <a:pt x="1344135" y="64519"/>
                  </a:lnTo>
                  <a:lnTo>
                    <a:pt x="1356099" y="72897"/>
                  </a:lnTo>
                  <a:lnTo>
                    <a:pt x="1370332" y="76178"/>
                  </a:lnTo>
                  <a:lnTo>
                    <a:pt x="1385249" y="73656"/>
                  </a:lnTo>
                  <a:lnTo>
                    <a:pt x="1398020" y="65544"/>
                  </a:lnTo>
                  <a:lnTo>
                    <a:pt x="1406399" y="53580"/>
                  </a:lnTo>
                  <a:lnTo>
                    <a:pt x="1409680" y="39348"/>
                  </a:lnTo>
                  <a:lnTo>
                    <a:pt x="1407463" y="26233"/>
                  </a:lnTo>
                  <a:close/>
                </a:path>
                <a:path w="1409700" h="573404">
                  <a:moveTo>
                    <a:pt x="1367038" y="26233"/>
                  </a:moveTo>
                  <a:lnTo>
                    <a:pt x="1333864" y="38973"/>
                  </a:lnTo>
                  <a:lnTo>
                    <a:pt x="1336023" y="51748"/>
                  </a:lnTo>
                  <a:lnTo>
                    <a:pt x="1342969" y="62684"/>
                  </a:lnTo>
                  <a:lnTo>
                    <a:pt x="1376144" y="49944"/>
                  </a:lnTo>
                  <a:lnTo>
                    <a:pt x="1367038" y="26233"/>
                  </a:lnTo>
                  <a:close/>
                </a:path>
                <a:path w="1409700" h="573404">
                  <a:moveTo>
                    <a:pt x="1372849" y="0"/>
                  </a:moveTo>
                  <a:lnTo>
                    <a:pt x="1357932" y="2521"/>
                  </a:lnTo>
                  <a:lnTo>
                    <a:pt x="1345161" y="10633"/>
                  </a:lnTo>
                  <a:lnTo>
                    <a:pt x="1336782" y="22597"/>
                  </a:lnTo>
                  <a:lnTo>
                    <a:pt x="1333501" y="36830"/>
                  </a:lnTo>
                  <a:lnTo>
                    <a:pt x="1333864" y="38973"/>
                  </a:lnTo>
                  <a:lnTo>
                    <a:pt x="1367038" y="26233"/>
                  </a:lnTo>
                  <a:lnTo>
                    <a:pt x="1407463" y="26233"/>
                  </a:lnTo>
                  <a:lnTo>
                    <a:pt x="1407158" y="24430"/>
                  </a:lnTo>
                  <a:lnTo>
                    <a:pt x="1399046" y="11659"/>
                  </a:lnTo>
                  <a:lnTo>
                    <a:pt x="1387082" y="3280"/>
                  </a:lnTo>
                  <a:lnTo>
                    <a:pt x="13728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9565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9565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48050" y="444500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1200" y="3702050"/>
              <a:ext cx="1428750" cy="8826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71850" y="3727658"/>
              <a:ext cx="1266825" cy="720090"/>
            </a:xfrm>
            <a:custGeom>
              <a:avLst/>
              <a:gdLst/>
              <a:ahLst/>
              <a:cxnLst/>
              <a:rect l="l" t="t" r="r" b="b"/>
              <a:pathLst>
                <a:path w="1266825" h="720089">
                  <a:moveTo>
                    <a:pt x="48139" y="649392"/>
                  </a:moveTo>
                  <a:lnTo>
                    <a:pt x="0" y="719682"/>
                  </a:lnTo>
                  <a:lnTo>
                    <a:pt x="85115" y="716020"/>
                  </a:lnTo>
                  <a:lnTo>
                    <a:pt x="76210" y="699974"/>
                  </a:lnTo>
                  <a:lnTo>
                    <a:pt x="61686" y="699974"/>
                  </a:lnTo>
                  <a:lnTo>
                    <a:pt x="49361" y="677764"/>
                  </a:lnTo>
                  <a:lnTo>
                    <a:pt x="60464" y="671602"/>
                  </a:lnTo>
                  <a:lnTo>
                    <a:pt x="48139" y="649392"/>
                  </a:lnTo>
                  <a:close/>
                </a:path>
                <a:path w="1266825" h="720089">
                  <a:moveTo>
                    <a:pt x="60464" y="671602"/>
                  </a:moveTo>
                  <a:lnTo>
                    <a:pt x="49361" y="677764"/>
                  </a:lnTo>
                  <a:lnTo>
                    <a:pt x="61686" y="699974"/>
                  </a:lnTo>
                  <a:lnTo>
                    <a:pt x="72790" y="693812"/>
                  </a:lnTo>
                  <a:lnTo>
                    <a:pt x="60464" y="671602"/>
                  </a:lnTo>
                  <a:close/>
                </a:path>
                <a:path w="1266825" h="720089">
                  <a:moveTo>
                    <a:pt x="72790" y="693812"/>
                  </a:moveTo>
                  <a:lnTo>
                    <a:pt x="61686" y="699974"/>
                  </a:lnTo>
                  <a:lnTo>
                    <a:pt x="76210" y="699974"/>
                  </a:lnTo>
                  <a:lnTo>
                    <a:pt x="72790" y="693812"/>
                  </a:lnTo>
                  <a:close/>
                </a:path>
                <a:path w="1266825" h="720089">
                  <a:moveTo>
                    <a:pt x="1191315" y="44030"/>
                  </a:moveTo>
                  <a:lnTo>
                    <a:pt x="60464" y="671602"/>
                  </a:lnTo>
                  <a:lnTo>
                    <a:pt x="72790" y="693812"/>
                  </a:lnTo>
                  <a:lnTo>
                    <a:pt x="1203641" y="66240"/>
                  </a:lnTo>
                  <a:lnTo>
                    <a:pt x="1195236" y="56379"/>
                  </a:lnTo>
                  <a:lnTo>
                    <a:pt x="1191315" y="44030"/>
                  </a:lnTo>
                  <a:close/>
                </a:path>
                <a:path w="1266825" h="720089">
                  <a:moveTo>
                    <a:pt x="1264208" y="26786"/>
                  </a:moveTo>
                  <a:lnTo>
                    <a:pt x="1222387" y="26786"/>
                  </a:lnTo>
                  <a:lnTo>
                    <a:pt x="1234713" y="48996"/>
                  </a:lnTo>
                  <a:lnTo>
                    <a:pt x="1203641" y="66240"/>
                  </a:lnTo>
                  <a:lnTo>
                    <a:pt x="1205050" y="67893"/>
                  </a:lnTo>
                  <a:lnTo>
                    <a:pt x="1218066" y="74520"/>
                  </a:lnTo>
                  <a:lnTo>
                    <a:pt x="1232617" y="75783"/>
                  </a:lnTo>
                  <a:lnTo>
                    <a:pt x="1247037" y="71205"/>
                  </a:lnTo>
                  <a:lnTo>
                    <a:pt x="1258552" y="61391"/>
                  </a:lnTo>
                  <a:lnTo>
                    <a:pt x="1265179" y="48375"/>
                  </a:lnTo>
                  <a:lnTo>
                    <a:pt x="1266442" y="33824"/>
                  </a:lnTo>
                  <a:lnTo>
                    <a:pt x="1264208" y="26786"/>
                  </a:lnTo>
                  <a:close/>
                </a:path>
                <a:path w="1266825" h="720089">
                  <a:moveTo>
                    <a:pt x="1222387" y="26786"/>
                  </a:moveTo>
                  <a:lnTo>
                    <a:pt x="1191315" y="44030"/>
                  </a:lnTo>
                  <a:lnTo>
                    <a:pt x="1195236" y="56379"/>
                  </a:lnTo>
                  <a:lnTo>
                    <a:pt x="1203641" y="66240"/>
                  </a:lnTo>
                  <a:lnTo>
                    <a:pt x="1234713" y="48996"/>
                  </a:lnTo>
                  <a:lnTo>
                    <a:pt x="1222387" y="26786"/>
                  </a:lnTo>
                  <a:close/>
                </a:path>
                <a:path w="1266825" h="720089">
                  <a:moveTo>
                    <a:pt x="1224482" y="0"/>
                  </a:moveTo>
                  <a:lnTo>
                    <a:pt x="1210062" y="4578"/>
                  </a:lnTo>
                  <a:lnTo>
                    <a:pt x="1198548" y="14392"/>
                  </a:lnTo>
                  <a:lnTo>
                    <a:pt x="1191920" y="27407"/>
                  </a:lnTo>
                  <a:lnTo>
                    <a:pt x="1190657" y="41959"/>
                  </a:lnTo>
                  <a:lnTo>
                    <a:pt x="1191315" y="44030"/>
                  </a:lnTo>
                  <a:lnTo>
                    <a:pt x="1222387" y="26786"/>
                  </a:lnTo>
                  <a:lnTo>
                    <a:pt x="1264208" y="26786"/>
                  </a:lnTo>
                  <a:lnTo>
                    <a:pt x="1261864" y="19404"/>
                  </a:lnTo>
                  <a:lnTo>
                    <a:pt x="1252049" y="7890"/>
                  </a:lnTo>
                  <a:lnTo>
                    <a:pt x="1239033" y="1262"/>
                  </a:lnTo>
                  <a:lnTo>
                    <a:pt x="122448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0860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0860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1000" y="444500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3600" y="3702050"/>
              <a:ext cx="901700" cy="8826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718052" y="3727452"/>
              <a:ext cx="735965" cy="720090"/>
            </a:xfrm>
            <a:custGeom>
              <a:avLst/>
              <a:gdLst/>
              <a:ahLst/>
              <a:cxnLst/>
              <a:rect l="l" t="t" r="r" b="b"/>
              <a:pathLst>
                <a:path w="735964" h="720089">
                  <a:moveTo>
                    <a:pt x="671979" y="675693"/>
                  </a:moveTo>
                  <a:lnTo>
                    <a:pt x="654221" y="693854"/>
                  </a:lnTo>
                  <a:lnTo>
                    <a:pt x="735340" y="719887"/>
                  </a:lnTo>
                  <a:lnTo>
                    <a:pt x="723127" y="684573"/>
                  </a:lnTo>
                  <a:lnTo>
                    <a:pt x="681060" y="684573"/>
                  </a:lnTo>
                  <a:lnTo>
                    <a:pt x="671979" y="675693"/>
                  </a:lnTo>
                  <a:close/>
                </a:path>
                <a:path w="735964" h="720089">
                  <a:moveTo>
                    <a:pt x="689736" y="657533"/>
                  </a:moveTo>
                  <a:lnTo>
                    <a:pt x="671979" y="675693"/>
                  </a:lnTo>
                  <a:lnTo>
                    <a:pt x="681060" y="684573"/>
                  </a:lnTo>
                  <a:lnTo>
                    <a:pt x="698817" y="666413"/>
                  </a:lnTo>
                  <a:lnTo>
                    <a:pt x="689736" y="657533"/>
                  </a:lnTo>
                  <a:close/>
                </a:path>
                <a:path w="735964" h="720089">
                  <a:moveTo>
                    <a:pt x="707495" y="639372"/>
                  </a:moveTo>
                  <a:lnTo>
                    <a:pt x="689736" y="657533"/>
                  </a:lnTo>
                  <a:lnTo>
                    <a:pt x="698817" y="666413"/>
                  </a:lnTo>
                  <a:lnTo>
                    <a:pt x="681060" y="684573"/>
                  </a:lnTo>
                  <a:lnTo>
                    <a:pt x="723127" y="684573"/>
                  </a:lnTo>
                  <a:lnTo>
                    <a:pt x="707495" y="639372"/>
                  </a:lnTo>
                  <a:close/>
                </a:path>
                <a:path w="735964" h="720089">
                  <a:moveTo>
                    <a:pt x="72383" y="53861"/>
                  </a:moveTo>
                  <a:lnTo>
                    <a:pt x="65338" y="64734"/>
                  </a:lnTo>
                  <a:lnTo>
                    <a:pt x="54626" y="72022"/>
                  </a:lnTo>
                  <a:lnTo>
                    <a:pt x="671979" y="675693"/>
                  </a:lnTo>
                  <a:lnTo>
                    <a:pt x="689736" y="657533"/>
                  </a:lnTo>
                  <a:lnTo>
                    <a:pt x="72383" y="53861"/>
                  </a:lnTo>
                  <a:close/>
                </a:path>
                <a:path w="735964" h="720089">
                  <a:moveTo>
                    <a:pt x="37670" y="0"/>
                  </a:moveTo>
                  <a:lnTo>
                    <a:pt x="23365" y="2950"/>
                  </a:lnTo>
                  <a:lnTo>
                    <a:pt x="10855" y="11460"/>
                  </a:lnTo>
                  <a:lnTo>
                    <a:pt x="2628" y="24156"/>
                  </a:lnTo>
                  <a:lnTo>
                    <a:pt x="0" y="38524"/>
                  </a:lnTo>
                  <a:lnTo>
                    <a:pt x="2950" y="52829"/>
                  </a:lnTo>
                  <a:lnTo>
                    <a:pt x="11460" y="65338"/>
                  </a:lnTo>
                  <a:lnTo>
                    <a:pt x="24156" y="73565"/>
                  </a:lnTo>
                  <a:lnTo>
                    <a:pt x="38524" y="76194"/>
                  </a:lnTo>
                  <a:lnTo>
                    <a:pt x="52829" y="73244"/>
                  </a:lnTo>
                  <a:lnTo>
                    <a:pt x="54626" y="72022"/>
                  </a:lnTo>
                  <a:lnTo>
                    <a:pt x="29218" y="47177"/>
                  </a:lnTo>
                  <a:lnTo>
                    <a:pt x="46975" y="29016"/>
                  </a:lnTo>
                  <a:lnTo>
                    <a:pt x="74409" y="29016"/>
                  </a:lnTo>
                  <a:lnTo>
                    <a:pt x="73244" y="23365"/>
                  </a:lnTo>
                  <a:lnTo>
                    <a:pt x="64734" y="10855"/>
                  </a:lnTo>
                  <a:lnTo>
                    <a:pt x="52037" y="2628"/>
                  </a:lnTo>
                  <a:lnTo>
                    <a:pt x="37670" y="0"/>
                  </a:lnTo>
                  <a:close/>
                </a:path>
                <a:path w="735964" h="720089">
                  <a:moveTo>
                    <a:pt x="46975" y="29016"/>
                  </a:moveTo>
                  <a:lnTo>
                    <a:pt x="29218" y="47177"/>
                  </a:lnTo>
                  <a:lnTo>
                    <a:pt x="54626" y="72022"/>
                  </a:lnTo>
                  <a:lnTo>
                    <a:pt x="65338" y="64734"/>
                  </a:lnTo>
                  <a:lnTo>
                    <a:pt x="72383" y="53861"/>
                  </a:lnTo>
                  <a:lnTo>
                    <a:pt x="46975" y="29016"/>
                  </a:lnTo>
                  <a:close/>
                </a:path>
                <a:path w="735964" h="720089">
                  <a:moveTo>
                    <a:pt x="74409" y="29016"/>
                  </a:moveTo>
                  <a:lnTo>
                    <a:pt x="46975" y="29016"/>
                  </a:lnTo>
                  <a:lnTo>
                    <a:pt x="72383" y="53861"/>
                  </a:lnTo>
                  <a:lnTo>
                    <a:pt x="73565" y="52037"/>
                  </a:lnTo>
                  <a:lnTo>
                    <a:pt x="76194" y="37670"/>
                  </a:lnTo>
                  <a:lnTo>
                    <a:pt x="74409" y="2901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1210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1210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64500" y="361315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3950" y="3016250"/>
              <a:ext cx="1968500" cy="7302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48615" y="3041865"/>
              <a:ext cx="1805939" cy="582295"/>
            </a:xfrm>
            <a:custGeom>
              <a:avLst/>
              <a:gdLst/>
              <a:ahLst/>
              <a:cxnLst/>
              <a:rect l="l" t="t" r="r" b="b"/>
              <a:pathLst>
                <a:path w="1805940" h="582295">
                  <a:moveTo>
                    <a:pt x="1729142" y="557583"/>
                  </a:moveTo>
                  <a:lnTo>
                    <a:pt x="1721856" y="581915"/>
                  </a:lnTo>
                  <a:lnTo>
                    <a:pt x="1805783" y="567275"/>
                  </a:lnTo>
                  <a:lnTo>
                    <a:pt x="1799349" y="561226"/>
                  </a:lnTo>
                  <a:lnTo>
                    <a:pt x="1741308" y="561226"/>
                  </a:lnTo>
                  <a:lnTo>
                    <a:pt x="1729142" y="557583"/>
                  </a:lnTo>
                  <a:close/>
                </a:path>
                <a:path w="1805940" h="582295">
                  <a:moveTo>
                    <a:pt x="1736429" y="533250"/>
                  </a:moveTo>
                  <a:lnTo>
                    <a:pt x="1729142" y="557583"/>
                  </a:lnTo>
                  <a:lnTo>
                    <a:pt x="1741308" y="561226"/>
                  </a:lnTo>
                  <a:lnTo>
                    <a:pt x="1748594" y="536892"/>
                  </a:lnTo>
                  <a:lnTo>
                    <a:pt x="1736429" y="533250"/>
                  </a:lnTo>
                  <a:close/>
                </a:path>
                <a:path w="1805940" h="582295">
                  <a:moveTo>
                    <a:pt x="1743715" y="508917"/>
                  </a:moveTo>
                  <a:lnTo>
                    <a:pt x="1736429" y="533250"/>
                  </a:lnTo>
                  <a:lnTo>
                    <a:pt x="1748594" y="536892"/>
                  </a:lnTo>
                  <a:lnTo>
                    <a:pt x="1741308" y="561226"/>
                  </a:lnTo>
                  <a:lnTo>
                    <a:pt x="1799349" y="561226"/>
                  </a:lnTo>
                  <a:lnTo>
                    <a:pt x="1743715" y="508917"/>
                  </a:lnTo>
                  <a:close/>
                </a:path>
                <a:path w="1805940" h="582295">
                  <a:moveTo>
                    <a:pt x="75570" y="35911"/>
                  </a:moveTo>
                  <a:lnTo>
                    <a:pt x="74383" y="48814"/>
                  </a:lnTo>
                  <a:lnTo>
                    <a:pt x="68283" y="60245"/>
                  </a:lnTo>
                  <a:lnTo>
                    <a:pt x="1729142" y="557583"/>
                  </a:lnTo>
                  <a:lnTo>
                    <a:pt x="1736429" y="533250"/>
                  </a:lnTo>
                  <a:lnTo>
                    <a:pt x="75570" y="35911"/>
                  </a:lnTo>
                  <a:close/>
                </a:path>
                <a:path w="1805940" h="582295">
                  <a:moveTo>
                    <a:pt x="33748" y="0"/>
                  </a:moveTo>
                  <a:lnTo>
                    <a:pt x="19804" y="4347"/>
                  </a:lnTo>
                  <a:lnTo>
                    <a:pt x="8508" y="13607"/>
                  </a:lnTo>
                  <a:lnTo>
                    <a:pt x="1386" y="26954"/>
                  </a:lnTo>
                  <a:lnTo>
                    <a:pt x="0" y="42020"/>
                  </a:lnTo>
                  <a:lnTo>
                    <a:pt x="4347" y="55964"/>
                  </a:lnTo>
                  <a:lnTo>
                    <a:pt x="13607" y="67260"/>
                  </a:lnTo>
                  <a:lnTo>
                    <a:pt x="26954" y="74383"/>
                  </a:lnTo>
                  <a:lnTo>
                    <a:pt x="42020" y="75769"/>
                  </a:lnTo>
                  <a:lnTo>
                    <a:pt x="55964" y="71421"/>
                  </a:lnTo>
                  <a:lnTo>
                    <a:pt x="67260" y="62162"/>
                  </a:lnTo>
                  <a:lnTo>
                    <a:pt x="68283" y="60245"/>
                  </a:lnTo>
                  <a:lnTo>
                    <a:pt x="34240" y="50051"/>
                  </a:lnTo>
                  <a:lnTo>
                    <a:pt x="41528" y="25717"/>
                  </a:lnTo>
                  <a:lnTo>
                    <a:pt x="73265" y="25717"/>
                  </a:lnTo>
                  <a:lnTo>
                    <a:pt x="71421" y="19804"/>
                  </a:lnTo>
                  <a:lnTo>
                    <a:pt x="62162" y="8508"/>
                  </a:lnTo>
                  <a:lnTo>
                    <a:pt x="48814" y="1386"/>
                  </a:lnTo>
                  <a:lnTo>
                    <a:pt x="33748" y="0"/>
                  </a:lnTo>
                  <a:close/>
                </a:path>
                <a:path w="1805940" h="582295">
                  <a:moveTo>
                    <a:pt x="41528" y="25717"/>
                  </a:moveTo>
                  <a:lnTo>
                    <a:pt x="34240" y="50051"/>
                  </a:lnTo>
                  <a:lnTo>
                    <a:pt x="68283" y="60245"/>
                  </a:lnTo>
                  <a:lnTo>
                    <a:pt x="74383" y="48814"/>
                  </a:lnTo>
                  <a:lnTo>
                    <a:pt x="75570" y="35911"/>
                  </a:lnTo>
                  <a:lnTo>
                    <a:pt x="41528" y="25717"/>
                  </a:lnTo>
                  <a:close/>
                </a:path>
                <a:path w="1805940" h="582295">
                  <a:moveTo>
                    <a:pt x="73265" y="25717"/>
                  </a:moveTo>
                  <a:lnTo>
                    <a:pt x="41528" y="25717"/>
                  </a:lnTo>
                  <a:lnTo>
                    <a:pt x="75570" y="35911"/>
                  </a:lnTo>
                  <a:lnTo>
                    <a:pt x="75769" y="33748"/>
                  </a:lnTo>
                  <a:lnTo>
                    <a:pt x="73265" y="25717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9140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9140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43800" y="444500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0450" y="3702050"/>
              <a:ext cx="622300" cy="8826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31100" y="3727871"/>
              <a:ext cx="455930" cy="720090"/>
            </a:xfrm>
            <a:custGeom>
              <a:avLst/>
              <a:gdLst/>
              <a:ahLst/>
              <a:cxnLst/>
              <a:rect l="l" t="t" r="r" b="b"/>
              <a:pathLst>
                <a:path w="455929" h="720089">
                  <a:moveTo>
                    <a:pt x="7364" y="634594"/>
                  </a:moveTo>
                  <a:lnTo>
                    <a:pt x="0" y="719469"/>
                  </a:lnTo>
                  <a:lnTo>
                    <a:pt x="72318" y="674437"/>
                  </a:lnTo>
                  <a:lnTo>
                    <a:pt x="68314" y="671981"/>
                  </a:lnTo>
                  <a:lnTo>
                    <a:pt x="44027" y="671981"/>
                  </a:lnTo>
                  <a:lnTo>
                    <a:pt x="22376" y="658701"/>
                  </a:lnTo>
                  <a:lnTo>
                    <a:pt x="29016" y="647875"/>
                  </a:lnTo>
                  <a:lnTo>
                    <a:pt x="7364" y="634594"/>
                  </a:lnTo>
                  <a:close/>
                </a:path>
                <a:path w="455929" h="720089">
                  <a:moveTo>
                    <a:pt x="29016" y="647875"/>
                  </a:moveTo>
                  <a:lnTo>
                    <a:pt x="22376" y="658701"/>
                  </a:lnTo>
                  <a:lnTo>
                    <a:pt x="44027" y="671981"/>
                  </a:lnTo>
                  <a:lnTo>
                    <a:pt x="50667" y="661156"/>
                  </a:lnTo>
                  <a:lnTo>
                    <a:pt x="29016" y="647875"/>
                  </a:lnTo>
                  <a:close/>
                </a:path>
                <a:path w="455929" h="720089">
                  <a:moveTo>
                    <a:pt x="50667" y="661156"/>
                  </a:moveTo>
                  <a:lnTo>
                    <a:pt x="44027" y="671981"/>
                  </a:lnTo>
                  <a:lnTo>
                    <a:pt x="68314" y="671981"/>
                  </a:lnTo>
                  <a:lnTo>
                    <a:pt x="50667" y="661156"/>
                  </a:lnTo>
                  <a:close/>
                </a:path>
                <a:path w="455929" h="720089">
                  <a:moveTo>
                    <a:pt x="388801" y="61329"/>
                  </a:moveTo>
                  <a:lnTo>
                    <a:pt x="29016" y="647875"/>
                  </a:lnTo>
                  <a:lnTo>
                    <a:pt x="50667" y="661156"/>
                  </a:lnTo>
                  <a:lnTo>
                    <a:pt x="410453" y="74610"/>
                  </a:lnTo>
                  <a:lnTo>
                    <a:pt x="398285" y="70155"/>
                  </a:lnTo>
                  <a:lnTo>
                    <a:pt x="388801" y="61329"/>
                  </a:lnTo>
                  <a:close/>
                </a:path>
                <a:path w="455929" h="720089">
                  <a:moveTo>
                    <a:pt x="455355" y="31038"/>
                  </a:moveTo>
                  <a:lnTo>
                    <a:pt x="407381" y="31038"/>
                  </a:lnTo>
                  <a:lnTo>
                    <a:pt x="429033" y="44319"/>
                  </a:lnTo>
                  <a:lnTo>
                    <a:pt x="410453" y="74610"/>
                  </a:lnTo>
                  <a:lnTo>
                    <a:pt x="412493" y="75357"/>
                  </a:lnTo>
                  <a:lnTo>
                    <a:pt x="427086" y="74730"/>
                  </a:lnTo>
                  <a:lnTo>
                    <a:pt x="440378" y="68676"/>
                  </a:lnTo>
                  <a:lnTo>
                    <a:pt x="450684" y="57600"/>
                  </a:lnTo>
                  <a:lnTo>
                    <a:pt x="455886" y="43393"/>
                  </a:lnTo>
                  <a:lnTo>
                    <a:pt x="455355" y="31038"/>
                  </a:lnTo>
                  <a:close/>
                </a:path>
                <a:path w="455929" h="720089">
                  <a:moveTo>
                    <a:pt x="407381" y="31038"/>
                  </a:moveTo>
                  <a:lnTo>
                    <a:pt x="388801" y="61329"/>
                  </a:lnTo>
                  <a:lnTo>
                    <a:pt x="398285" y="70155"/>
                  </a:lnTo>
                  <a:lnTo>
                    <a:pt x="410453" y="74610"/>
                  </a:lnTo>
                  <a:lnTo>
                    <a:pt x="429033" y="44319"/>
                  </a:lnTo>
                  <a:lnTo>
                    <a:pt x="407381" y="31038"/>
                  </a:lnTo>
                  <a:close/>
                </a:path>
                <a:path w="455929" h="720089">
                  <a:moveTo>
                    <a:pt x="423922" y="0"/>
                  </a:moveTo>
                  <a:lnTo>
                    <a:pt x="409329" y="627"/>
                  </a:lnTo>
                  <a:lnTo>
                    <a:pt x="396037" y="6681"/>
                  </a:lnTo>
                  <a:lnTo>
                    <a:pt x="385730" y="17757"/>
                  </a:lnTo>
                  <a:lnTo>
                    <a:pt x="380528" y="31964"/>
                  </a:lnTo>
                  <a:lnTo>
                    <a:pt x="381156" y="46556"/>
                  </a:lnTo>
                  <a:lnTo>
                    <a:pt x="387210" y="59849"/>
                  </a:lnTo>
                  <a:lnTo>
                    <a:pt x="388801" y="61329"/>
                  </a:lnTo>
                  <a:lnTo>
                    <a:pt x="407381" y="31038"/>
                  </a:lnTo>
                  <a:lnTo>
                    <a:pt x="455355" y="31038"/>
                  </a:lnTo>
                  <a:lnTo>
                    <a:pt x="455259" y="28801"/>
                  </a:lnTo>
                  <a:lnTo>
                    <a:pt x="449205" y="15508"/>
                  </a:lnTo>
                  <a:lnTo>
                    <a:pt x="438129" y="5202"/>
                  </a:lnTo>
                  <a:lnTo>
                    <a:pt x="42392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6950" y="4533900"/>
              <a:ext cx="1187449" cy="8699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387600" y="4559973"/>
              <a:ext cx="1022985" cy="707390"/>
            </a:xfrm>
            <a:custGeom>
              <a:avLst/>
              <a:gdLst/>
              <a:ahLst/>
              <a:cxnLst/>
              <a:rect l="l" t="t" r="r" b="b"/>
              <a:pathLst>
                <a:path w="1022985" h="707389">
                  <a:moveTo>
                    <a:pt x="41598" y="632833"/>
                  </a:moveTo>
                  <a:lnTo>
                    <a:pt x="0" y="707182"/>
                  </a:lnTo>
                  <a:lnTo>
                    <a:pt x="84437" y="695852"/>
                  </a:lnTo>
                  <a:lnTo>
                    <a:pt x="75011" y="681986"/>
                  </a:lnTo>
                  <a:lnTo>
                    <a:pt x="59654" y="681986"/>
                  </a:lnTo>
                  <a:lnTo>
                    <a:pt x="45374" y="660980"/>
                  </a:lnTo>
                  <a:lnTo>
                    <a:pt x="55878" y="653840"/>
                  </a:lnTo>
                  <a:lnTo>
                    <a:pt x="41598" y="632833"/>
                  </a:lnTo>
                  <a:close/>
                </a:path>
                <a:path w="1022985" h="707389">
                  <a:moveTo>
                    <a:pt x="55878" y="653840"/>
                  </a:moveTo>
                  <a:lnTo>
                    <a:pt x="45374" y="660980"/>
                  </a:lnTo>
                  <a:lnTo>
                    <a:pt x="59654" y="681986"/>
                  </a:lnTo>
                  <a:lnTo>
                    <a:pt x="70157" y="674846"/>
                  </a:lnTo>
                  <a:lnTo>
                    <a:pt x="55878" y="653840"/>
                  </a:lnTo>
                  <a:close/>
                </a:path>
                <a:path w="1022985" h="707389">
                  <a:moveTo>
                    <a:pt x="70157" y="674846"/>
                  </a:moveTo>
                  <a:lnTo>
                    <a:pt x="59654" y="681986"/>
                  </a:lnTo>
                  <a:lnTo>
                    <a:pt x="75011" y="681986"/>
                  </a:lnTo>
                  <a:lnTo>
                    <a:pt x="70157" y="674846"/>
                  </a:lnTo>
                  <a:close/>
                </a:path>
                <a:path w="1022985" h="707389">
                  <a:moveTo>
                    <a:pt x="948727" y="46900"/>
                  </a:moveTo>
                  <a:lnTo>
                    <a:pt x="55878" y="653840"/>
                  </a:lnTo>
                  <a:lnTo>
                    <a:pt x="70157" y="674846"/>
                  </a:lnTo>
                  <a:lnTo>
                    <a:pt x="963006" y="67907"/>
                  </a:lnTo>
                  <a:lnTo>
                    <a:pt x="953747" y="58845"/>
                  </a:lnTo>
                  <a:lnTo>
                    <a:pt x="948727" y="46900"/>
                  </a:lnTo>
                  <a:close/>
                </a:path>
                <a:path w="1022985" h="707389">
                  <a:moveTo>
                    <a:pt x="1021352" y="26923"/>
                  </a:moveTo>
                  <a:lnTo>
                    <a:pt x="978115" y="26923"/>
                  </a:lnTo>
                  <a:lnTo>
                    <a:pt x="992395" y="47929"/>
                  </a:lnTo>
                  <a:lnTo>
                    <a:pt x="963006" y="67907"/>
                  </a:lnTo>
                  <a:lnTo>
                    <a:pt x="964560" y="69427"/>
                  </a:lnTo>
                  <a:lnTo>
                    <a:pt x="978121" y="74852"/>
                  </a:lnTo>
                  <a:lnTo>
                    <a:pt x="992727" y="74796"/>
                  </a:lnTo>
                  <a:lnTo>
                    <a:pt x="1006675" y="68934"/>
                  </a:lnTo>
                  <a:lnTo>
                    <a:pt x="1017256" y="58121"/>
                  </a:lnTo>
                  <a:lnTo>
                    <a:pt x="1022681" y="44560"/>
                  </a:lnTo>
                  <a:lnTo>
                    <a:pt x="1022626" y="29954"/>
                  </a:lnTo>
                  <a:lnTo>
                    <a:pt x="1021352" y="26923"/>
                  </a:lnTo>
                  <a:close/>
                </a:path>
                <a:path w="1022985" h="707389">
                  <a:moveTo>
                    <a:pt x="978115" y="26923"/>
                  </a:moveTo>
                  <a:lnTo>
                    <a:pt x="948727" y="46900"/>
                  </a:lnTo>
                  <a:lnTo>
                    <a:pt x="953747" y="58845"/>
                  </a:lnTo>
                  <a:lnTo>
                    <a:pt x="963006" y="67907"/>
                  </a:lnTo>
                  <a:lnTo>
                    <a:pt x="992395" y="47929"/>
                  </a:lnTo>
                  <a:lnTo>
                    <a:pt x="978115" y="26923"/>
                  </a:lnTo>
                  <a:close/>
                </a:path>
                <a:path w="1022985" h="707389">
                  <a:moveTo>
                    <a:pt x="992390" y="0"/>
                  </a:moveTo>
                  <a:lnTo>
                    <a:pt x="953255" y="16730"/>
                  </a:lnTo>
                  <a:lnTo>
                    <a:pt x="947885" y="44897"/>
                  </a:lnTo>
                  <a:lnTo>
                    <a:pt x="948727" y="46900"/>
                  </a:lnTo>
                  <a:lnTo>
                    <a:pt x="978115" y="26923"/>
                  </a:lnTo>
                  <a:lnTo>
                    <a:pt x="1021352" y="26923"/>
                  </a:lnTo>
                  <a:lnTo>
                    <a:pt x="1016764" y="16006"/>
                  </a:lnTo>
                  <a:lnTo>
                    <a:pt x="1005951" y="5425"/>
                  </a:lnTo>
                  <a:lnTo>
                    <a:pt x="9923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7400" y="4533900"/>
              <a:ext cx="279400" cy="88265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418649" y="4559536"/>
              <a:ext cx="143510" cy="720090"/>
            </a:xfrm>
            <a:custGeom>
              <a:avLst/>
              <a:gdLst/>
              <a:ahLst/>
              <a:cxnLst/>
              <a:rect l="l" t="t" r="r" b="b"/>
              <a:pathLst>
                <a:path w="143510" h="720089">
                  <a:moveTo>
                    <a:pt x="0" y="639693"/>
                  </a:moveTo>
                  <a:lnTo>
                    <a:pt x="29400" y="719654"/>
                  </a:lnTo>
                  <a:lnTo>
                    <a:pt x="69379" y="657957"/>
                  </a:lnTo>
                  <a:lnTo>
                    <a:pt x="49075" y="657957"/>
                  </a:lnTo>
                  <a:lnTo>
                    <a:pt x="23832" y="655137"/>
                  </a:lnTo>
                  <a:lnTo>
                    <a:pt x="25243" y="642515"/>
                  </a:lnTo>
                  <a:lnTo>
                    <a:pt x="0" y="639693"/>
                  </a:lnTo>
                  <a:close/>
                </a:path>
                <a:path w="143510" h="720089">
                  <a:moveTo>
                    <a:pt x="25243" y="642515"/>
                  </a:moveTo>
                  <a:lnTo>
                    <a:pt x="23832" y="655137"/>
                  </a:lnTo>
                  <a:lnTo>
                    <a:pt x="49075" y="657957"/>
                  </a:lnTo>
                  <a:lnTo>
                    <a:pt x="50485" y="645336"/>
                  </a:lnTo>
                  <a:lnTo>
                    <a:pt x="25243" y="642515"/>
                  </a:lnTo>
                  <a:close/>
                </a:path>
                <a:path w="143510" h="720089">
                  <a:moveTo>
                    <a:pt x="50485" y="645336"/>
                  </a:moveTo>
                  <a:lnTo>
                    <a:pt x="49075" y="657957"/>
                  </a:lnTo>
                  <a:lnTo>
                    <a:pt x="69379" y="657957"/>
                  </a:lnTo>
                  <a:lnTo>
                    <a:pt x="75728" y="648158"/>
                  </a:lnTo>
                  <a:lnTo>
                    <a:pt x="50485" y="645336"/>
                  </a:lnTo>
                  <a:close/>
                </a:path>
                <a:path w="143510" h="720089">
                  <a:moveTo>
                    <a:pt x="89033" y="71768"/>
                  </a:moveTo>
                  <a:lnTo>
                    <a:pt x="25243" y="642515"/>
                  </a:lnTo>
                  <a:lnTo>
                    <a:pt x="50485" y="645336"/>
                  </a:lnTo>
                  <a:lnTo>
                    <a:pt x="114150" y="75727"/>
                  </a:lnTo>
                  <a:lnTo>
                    <a:pt x="101370" y="75727"/>
                  </a:lnTo>
                  <a:lnTo>
                    <a:pt x="89033" y="71768"/>
                  </a:lnTo>
                  <a:close/>
                </a:path>
                <a:path w="143510" h="720089">
                  <a:moveTo>
                    <a:pt x="92980" y="36452"/>
                  </a:moveTo>
                  <a:lnTo>
                    <a:pt x="89033" y="71768"/>
                  </a:lnTo>
                  <a:lnTo>
                    <a:pt x="101370" y="75727"/>
                  </a:lnTo>
                  <a:lnTo>
                    <a:pt x="114277" y="74590"/>
                  </a:lnTo>
                  <a:lnTo>
                    <a:pt x="118224" y="39274"/>
                  </a:lnTo>
                  <a:lnTo>
                    <a:pt x="92980" y="36452"/>
                  </a:lnTo>
                  <a:close/>
                </a:path>
                <a:path w="143510" h="720089">
                  <a:moveTo>
                    <a:pt x="114277" y="74590"/>
                  </a:moveTo>
                  <a:lnTo>
                    <a:pt x="101370" y="75727"/>
                  </a:lnTo>
                  <a:lnTo>
                    <a:pt x="114150" y="75727"/>
                  </a:lnTo>
                  <a:lnTo>
                    <a:pt x="114277" y="74590"/>
                  </a:lnTo>
                  <a:close/>
                </a:path>
                <a:path w="143510" h="720089">
                  <a:moveTo>
                    <a:pt x="142969" y="36452"/>
                  </a:moveTo>
                  <a:lnTo>
                    <a:pt x="92980" y="36452"/>
                  </a:lnTo>
                  <a:lnTo>
                    <a:pt x="118224" y="39274"/>
                  </a:lnTo>
                  <a:lnTo>
                    <a:pt x="114277" y="74590"/>
                  </a:lnTo>
                  <a:lnTo>
                    <a:pt x="116441" y="74399"/>
                  </a:lnTo>
                  <a:lnTo>
                    <a:pt x="129384" y="67630"/>
                  </a:lnTo>
                  <a:lnTo>
                    <a:pt x="138844" y="56501"/>
                  </a:lnTo>
                  <a:lnTo>
                    <a:pt x="143466" y="42095"/>
                  </a:lnTo>
                  <a:lnTo>
                    <a:pt x="142969" y="36452"/>
                  </a:lnTo>
                  <a:close/>
                </a:path>
                <a:path w="143510" h="720089">
                  <a:moveTo>
                    <a:pt x="109834" y="0"/>
                  </a:moveTo>
                  <a:lnTo>
                    <a:pt x="94763" y="1327"/>
                  </a:lnTo>
                  <a:lnTo>
                    <a:pt x="81821" y="8097"/>
                  </a:lnTo>
                  <a:lnTo>
                    <a:pt x="72361" y="19226"/>
                  </a:lnTo>
                  <a:lnTo>
                    <a:pt x="67737" y="33632"/>
                  </a:lnTo>
                  <a:lnTo>
                    <a:pt x="69066" y="48703"/>
                  </a:lnTo>
                  <a:lnTo>
                    <a:pt x="75835" y="61645"/>
                  </a:lnTo>
                  <a:lnTo>
                    <a:pt x="86964" y="71105"/>
                  </a:lnTo>
                  <a:lnTo>
                    <a:pt x="89033" y="71768"/>
                  </a:lnTo>
                  <a:lnTo>
                    <a:pt x="92980" y="36452"/>
                  </a:lnTo>
                  <a:lnTo>
                    <a:pt x="142969" y="36452"/>
                  </a:lnTo>
                  <a:lnTo>
                    <a:pt x="142138" y="27024"/>
                  </a:lnTo>
                  <a:lnTo>
                    <a:pt x="135368" y="14082"/>
                  </a:lnTo>
                  <a:lnTo>
                    <a:pt x="124240" y="4622"/>
                  </a:lnTo>
                  <a:lnTo>
                    <a:pt x="10983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8500" y="5264149"/>
              <a:ext cx="908050" cy="37465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08500" y="526415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6900" y="4591050"/>
              <a:ext cx="1047750" cy="81915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27550" y="4616927"/>
              <a:ext cx="885190" cy="651510"/>
            </a:xfrm>
            <a:custGeom>
              <a:avLst/>
              <a:gdLst/>
              <a:ahLst/>
              <a:cxnLst/>
              <a:rect l="l" t="t" r="r" b="b"/>
              <a:pathLst>
                <a:path w="885189" h="651510">
                  <a:moveTo>
                    <a:pt x="39354" y="575676"/>
                  </a:moveTo>
                  <a:lnTo>
                    <a:pt x="0" y="651235"/>
                  </a:lnTo>
                  <a:lnTo>
                    <a:pt x="84060" y="637382"/>
                  </a:lnTo>
                  <a:lnTo>
                    <a:pt x="74556" y="624265"/>
                  </a:lnTo>
                  <a:lnTo>
                    <a:pt x="58874" y="624265"/>
                  </a:lnTo>
                  <a:lnTo>
                    <a:pt x="43972" y="603696"/>
                  </a:lnTo>
                  <a:lnTo>
                    <a:pt x="54256" y="596245"/>
                  </a:lnTo>
                  <a:lnTo>
                    <a:pt x="39354" y="575676"/>
                  </a:lnTo>
                  <a:close/>
                </a:path>
                <a:path w="885189" h="651510">
                  <a:moveTo>
                    <a:pt x="54256" y="596245"/>
                  </a:moveTo>
                  <a:lnTo>
                    <a:pt x="43972" y="603696"/>
                  </a:lnTo>
                  <a:lnTo>
                    <a:pt x="58874" y="624265"/>
                  </a:lnTo>
                  <a:lnTo>
                    <a:pt x="69158" y="616814"/>
                  </a:lnTo>
                  <a:lnTo>
                    <a:pt x="54256" y="596245"/>
                  </a:lnTo>
                  <a:close/>
                </a:path>
                <a:path w="885189" h="651510">
                  <a:moveTo>
                    <a:pt x="69158" y="616814"/>
                  </a:moveTo>
                  <a:lnTo>
                    <a:pt x="58874" y="624265"/>
                  </a:lnTo>
                  <a:lnTo>
                    <a:pt x="74556" y="624265"/>
                  </a:lnTo>
                  <a:lnTo>
                    <a:pt x="69158" y="616814"/>
                  </a:lnTo>
                  <a:close/>
                </a:path>
                <a:path w="885189" h="651510">
                  <a:moveTo>
                    <a:pt x="810734" y="48186"/>
                  </a:moveTo>
                  <a:lnTo>
                    <a:pt x="54256" y="596245"/>
                  </a:lnTo>
                  <a:lnTo>
                    <a:pt x="69158" y="616814"/>
                  </a:lnTo>
                  <a:lnTo>
                    <a:pt x="825636" y="68756"/>
                  </a:lnTo>
                  <a:lnTo>
                    <a:pt x="816109" y="59976"/>
                  </a:lnTo>
                  <a:lnTo>
                    <a:pt x="810734" y="48186"/>
                  </a:lnTo>
                  <a:close/>
                </a:path>
                <a:path w="885189" h="651510">
                  <a:moveTo>
                    <a:pt x="883318" y="27338"/>
                  </a:moveTo>
                  <a:lnTo>
                    <a:pt x="839511" y="27338"/>
                  </a:lnTo>
                  <a:lnTo>
                    <a:pt x="854414" y="47907"/>
                  </a:lnTo>
                  <a:lnTo>
                    <a:pt x="825636" y="68756"/>
                  </a:lnTo>
                  <a:lnTo>
                    <a:pt x="827234" y="70228"/>
                  </a:lnTo>
                  <a:lnTo>
                    <a:pt x="840952" y="75245"/>
                  </a:lnTo>
                  <a:lnTo>
                    <a:pt x="855550" y="74752"/>
                  </a:lnTo>
                  <a:lnTo>
                    <a:pt x="869316" y="68476"/>
                  </a:lnTo>
                  <a:lnTo>
                    <a:pt x="879569" y="57351"/>
                  </a:lnTo>
                  <a:lnTo>
                    <a:pt x="884585" y="43634"/>
                  </a:lnTo>
                  <a:lnTo>
                    <a:pt x="884092" y="29036"/>
                  </a:lnTo>
                  <a:lnTo>
                    <a:pt x="883318" y="27338"/>
                  </a:lnTo>
                  <a:close/>
                </a:path>
                <a:path w="885189" h="651510">
                  <a:moveTo>
                    <a:pt x="839511" y="27338"/>
                  </a:moveTo>
                  <a:lnTo>
                    <a:pt x="810734" y="48186"/>
                  </a:lnTo>
                  <a:lnTo>
                    <a:pt x="816109" y="59976"/>
                  </a:lnTo>
                  <a:lnTo>
                    <a:pt x="825636" y="68756"/>
                  </a:lnTo>
                  <a:lnTo>
                    <a:pt x="854414" y="47907"/>
                  </a:lnTo>
                  <a:lnTo>
                    <a:pt x="839511" y="27338"/>
                  </a:lnTo>
                  <a:close/>
                </a:path>
                <a:path w="885189" h="651510">
                  <a:moveTo>
                    <a:pt x="852974" y="0"/>
                  </a:moveTo>
                  <a:lnTo>
                    <a:pt x="838376" y="493"/>
                  </a:lnTo>
                  <a:lnTo>
                    <a:pt x="824609" y="6769"/>
                  </a:lnTo>
                  <a:lnTo>
                    <a:pt x="814356" y="17894"/>
                  </a:lnTo>
                  <a:lnTo>
                    <a:pt x="809340" y="31611"/>
                  </a:lnTo>
                  <a:lnTo>
                    <a:pt x="809833" y="46209"/>
                  </a:lnTo>
                  <a:lnTo>
                    <a:pt x="810734" y="48186"/>
                  </a:lnTo>
                  <a:lnTo>
                    <a:pt x="839511" y="27338"/>
                  </a:lnTo>
                  <a:lnTo>
                    <a:pt x="883318" y="27338"/>
                  </a:lnTo>
                  <a:lnTo>
                    <a:pt x="877816" y="15269"/>
                  </a:lnTo>
                  <a:lnTo>
                    <a:pt x="866691" y="5016"/>
                  </a:lnTo>
                  <a:lnTo>
                    <a:pt x="85297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68950" y="5264149"/>
              <a:ext cx="914400" cy="3746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568950" y="5264150"/>
              <a:ext cx="914400" cy="374650"/>
            </a:xfrm>
            <a:custGeom>
              <a:avLst/>
              <a:gdLst/>
              <a:ahLst/>
              <a:cxnLst/>
              <a:rect l="l" t="t" r="r" b="b"/>
              <a:pathLst>
                <a:path w="914400" h="374650">
                  <a:moveTo>
                    <a:pt x="0" y="0"/>
                  </a:moveTo>
                  <a:lnTo>
                    <a:pt x="914400" y="0"/>
                  </a:lnTo>
                  <a:lnTo>
                    <a:pt x="9144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41950" y="4591050"/>
              <a:ext cx="247650" cy="81915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486500" y="4616550"/>
              <a:ext cx="115570" cy="652145"/>
            </a:xfrm>
            <a:custGeom>
              <a:avLst/>
              <a:gdLst/>
              <a:ahLst/>
              <a:cxnLst/>
              <a:rect l="l" t="t" r="r" b="b"/>
              <a:pathLst>
                <a:path w="115570" h="652145">
                  <a:moveTo>
                    <a:pt x="64504" y="576536"/>
                  </a:moveTo>
                  <a:lnTo>
                    <a:pt x="39171" y="578382"/>
                  </a:lnTo>
                  <a:lnTo>
                    <a:pt x="82708" y="651612"/>
                  </a:lnTo>
                  <a:lnTo>
                    <a:pt x="108428" y="589202"/>
                  </a:lnTo>
                  <a:lnTo>
                    <a:pt x="65427" y="589202"/>
                  </a:lnTo>
                  <a:lnTo>
                    <a:pt x="64504" y="576536"/>
                  </a:lnTo>
                  <a:close/>
                </a:path>
                <a:path w="115570" h="652145">
                  <a:moveTo>
                    <a:pt x="89837" y="574690"/>
                  </a:moveTo>
                  <a:lnTo>
                    <a:pt x="64504" y="576536"/>
                  </a:lnTo>
                  <a:lnTo>
                    <a:pt x="65427" y="589202"/>
                  </a:lnTo>
                  <a:lnTo>
                    <a:pt x="90760" y="587357"/>
                  </a:lnTo>
                  <a:lnTo>
                    <a:pt x="89837" y="574690"/>
                  </a:lnTo>
                  <a:close/>
                </a:path>
                <a:path w="115570" h="652145">
                  <a:moveTo>
                    <a:pt x="115169" y="572844"/>
                  </a:moveTo>
                  <a:lnTo>
                    <a:pt x="89837" y="574690"/>
                  </a:lnTo>
                  <a:lnTo>
                    <a:pt x="90760" y="587357"/>
                  </a:lnTo>
                  <a:lnTo>
                    <a:pt x="65427" y="589202"/>
                  </a:lnTo>
                  <a:lnTo>
                    <a:pt x="108428" y="589202"/>
                  </a:lnTo>
                  <a:lnTo>
                    <a:pt x="115169" y="572844"/>
                  </a:lnTo>
                  <a:close/>
                </a:path>
                <a:path w="115570" h="652145">
                  <a:moveTo>
                    <a:pt x="53249" y="72519"/>
                  </a:moveTo>
                  <a:lnTo>
                    <a:pt x="40768" y="75999"/>
                  </a:lnTo>
                  <a:lnTo>
                    <a:pt x="28034" y="75999"/>
                  </a:lnTo>
                  <a:lnTo>
                    <a:pt x="64504" y="576536"/>
                  </a:lnTo>
                  <a:lnTo>
                    <a:pt x="89837" y="574690"/>
                  </a:lnTo>
                  <a:lnTo>
                    <a:pt x="53502" y="75999"/>
                  </a:lnTo>
                  <a:lnTo>
                    <a:pt x="40768" y="75999"/>
                  </a:lnTo>
                  <a:lnTo>
                    <a:pt x="27915" y="74364"/>
                  </a:lnTo>
                  <a:lnTo>
                    <a:pt x="53383" y="74364"/>
                  </a:lnTo>
                  <a:lnTo>
                    <a:pt x="53249" y="72519"/>
                  </a:lnTo>
                  <a:close/>
                </a:path>
                <a:path w="115570" h="652145">
                  <a:moveTo>
                    <a:pt x="50666" y="37076"/>
                  </a:moveTo>
                  <a:lnTo>
                    <a:pt x="25332" y="38922"/>
                  </a:lnTo>
                  <a:lnTo>
                    <a:pt x="27915" y="74364"/>
                  </a:lnTo>
                  <a:lnTo>
                    <a:pt x="40768" y="75999"/>
                  </a:lnTo>
                  <a:lnTo>
                    <a:pt x="53249" y="72519"/>
                  </a:lnTo>
                  <a:lnTo>
                    <a:pt x="50666" y="37076"/>
                  </a:lnTo>
                  <a:close/>
                </a:path>
                <a:path w="115570" h="652145">
                  <a:moveTo>
                    <a:pt x="35231" y="0"/>
                  </a:moveTo>
                  <a:lnTo>
                    <a:pt x="20657" y="4063"/>
                  </a:lnTo>
                  <a:lnTo>
                    <a:pt x="9172" y="13087"/>
                  </a:lnTo>
                  <a:lnTo>
                    <a:pt x="1908" y="25759"/>
                  </a:lnTo>
                  <a:lnTo>
                    <a:pt x="0" y="40768"/>
                  </a:lnTo>
                  <a:lnTo>
                    <a:pt x="4063" y="55341"/>
                  </a:lnTo>
                  <a:lnTo>
                    <a:pt x="13087" y="66827"/>
                  </a:lnTo>
                  <a:lnTo>
                    <a:pt x="25759" y="74090"/>
                  </a:lnTo>
                  <a:lnTo>
                    <a:pt x="27915" y="74364"/>
                  </a:lnTo>
                  <a:lnTo>
                    <a:pt x="25332" y="38922"/>
                  </a:lnTo>
                  <a:lnTo>
                    <a:pt x="50666" y="37076"/>
                  </a:lnTo>
                  <a:lnTo>
                    <a:pt x="75764" y="37076"/>
                  </a:lnTo>
                  <a:lnTo>
                    <a:pt x="75999" y="35231"/>
                  </a:lnTo>
                  <a:lnTo>
                    <a:pt x="71935" y="20657"/>
                  </a:lnTo>
                  <a:lnTo>
                    <a:pt x="62911" y="9172"/>
                  </a:lnTo>
                  <a:lnTo>
                    <a:pt x="50239" y="1908"/>
                  </a:lnTo>
                  <a:lnTo>
                    <a:pt x="35231" y="0"/>
                  </a:lnTo>
                  <a:close/>
                </a:path>
                <a:path w="115570" h="652145">
                  <a:moveTo>
                    <a:pt x="75764" y="37076"/>
                  </a:moveTo>
                  <a:lnTo>
                    <a:pt x="50666" y="37076"/>
                  </a:lnTo>
                  <a:lnTo>
                    <a:pt x="53249" y="72519"/>
                  </a:lnTo>
                  <a:lnTo>
                    <a:pt x="55341" y="71935"/>
                  </a:lnTo>
                  <a:lnTo>
                    <a:pt x="66827" y="62911"/>
                  </a:lnTo>
                  <a:lnTo>
                    <a:pt x="74090" y="50239"/>
                  </a:lnTo>
                  <a:lnTo>
                    <a:pt x="75764" y="3707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5750" y="5264149"/>
              <a:ext cx="908050" cy="3746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635750" y="526415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8750" y="4603750"/>
              <a:ext cx="1047750" cy="81915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629400" y="4629627"/>
              <a:ext cx="885190" cy="651510"/>
            </a:xfrm>
            <a:custGeom>
              <a:avLst/>
              <a:gdLst/>
              <a:ahLst/>
              <a:cxnLst/>
              <a:rect l="l" t="t" r="r" b="b"/>
              <a:pathLst>
                <a:path w="885190" h="651510">
                  <a:moveTo>
                    <a:pt x="39354" y="575676"/>
                  </a:moveTo>
                  <a:lnTo>
                    <a:pt x="0" y="651235"/>
                  </a:lnTo>
                  <a:lnTo>
                    <a:pt x="84060" y="637382"/>
                  </a:lnTo>
                  <a:lnTo>
                    <a:pt x="74556" y="624265"/>
                  </a:lnTo>
                  <a:lnTo>
                    <a:pt x="58874" y="624265"/>
                  </a:lnTo>
                  <a:lnTo>
                    <a:pt x="43972" y="603696"/>
                  </a:lnTo>
                  <a:lnTo>
                    <a:pt x="54256" y="596245"/>
                  </a:lnTo>
                  <a:lnTo>
                    <a:pt x="39354" y="575676"/>
                  </a:lnTo>
                  <a:close/>
                </a:path>
                <a:path w="885190" h="651510">
                  <a:moveTo>
                    <a:pt x="54256" y="596245"/>
                  </a:moveTo>
                  <a:lnTo>
                    <a:pt x="43972" y="603696"/>
                  </a:lnTo>
                  <a:lnTo>
                    <a:pt x="58874" y="624265"/>
                  </a:lnTo>
                  <a:lnTo>
                    <a:pt x="69158" y="616814"/>
                  </a:lnTo>
                  <a:lnTo>
                    <a:pt x="54256" y="596245"/>
                  </a:lnTo>
                  <a:close/>
                </a:path>
                <a:path w="885190" h="651510">
                  <a:moveTo>
                    <a:pt x="69158" y="616814"/>
                  </a:moveTo>
                  <a:lnTo>
                    <a:pt x="58874" y="624265"/>
                  </a:lnTo>
                  <a:lnTo>
                    <a:pt x="74556" y="624265"/>
                  </a:lnTo>
                  <a:lnTo>
                    <a:pt x="69158" y="616814"/>
                  </a:lnTo>
                  <a:close/>
                </a:path>
                <a:path w="885190" h="651510">
                  <a:moveTo>
                    <a:pt x="810734" y="48186"/>
                  </a:moveTo>
                  <a:lnTo>
                    <a:pt x="54256" y="596245"/>
                  </a:lnTo>
                  <a:lnTo>
                    <a:pt x="69158" y="616814"/>
                  </a:lnTo>
                  <a:lnTo>
                    <a:pt x="825636" y="68756"/>
                  </a:lnTo>
                  <a:lnTo>
                    <a:pt x="816109" y="59976"/>
                  </a:lnTo>
                  <a:lnTo>
                    <a:pt x="810734" y="48186"/>
                  </a:lnTo>
                  <a:close/>
                </a:path>
                <a:path w="885190" h="651510">
                  <a:moveTo>
                    <a:pt x="883318" y="27338"/>
                  </a:moveTo>
                  <a:lnTo>
                    <a:pt x="839511" y="27338"/>
                  </a:lnTo>
                  <a:lnTo>
                    <a:pt x="854414" y="47907"/>
                  </a:lnTo>
                  <a:lnTo>
                    <a:pt x="825636" y="68756"/>
                  </a:lnTo>
                  <a:lnTo>
                    <a:pt x="827234" y="70228"/>
                  </a:lnTo>
                  <a:lnTo>
                    <a:pt x="840952" y="75245"/>
                  </a:lnTo>
                  <a:lnTo>
                    <a:pt x="855550" y="74752"/>
                  </a:lnTo>
                  <a:lnTo>
                    <a:pt x="869316" y="68476"/>
                  </a:lnTo>
                  <a:lnTo>
                    <a:pt x="879569" y="57351"/>
                  </a:lnTo>
                  <a:lnTo>
                    <a:pt x="884585" y="43634"/>
                  </a:lnTo>
                  <a:lnTo>
                    <a:pt x="884092" y="29036"/>
                  </a:lnTo>
                  <a:lnTo>
                    <a:pt x="883318" y="27338"/>
                  </a:lnTo>
                  <a:close/>
                </a:path>
                <a:path w="885190" h="651510">
                  <a:moveTo>
                    <a:pt x="839511" y="27338"/>
                  </a:moveTo>
                  <a:lnTo>
                    <a:pt x="810734" y="48186"/>
                  </a:lnTo>
                  <a:lnTo>
                    <a:pt x="816109" y="59976"/>
                  </a:lnTo>
                  <a:lnTo>
                    <a:pt x="825636" y="68756"/>
                  </a:lnTo>
                  <a:lnTo>
                    <a:pt x="854414" y="47907"/>
                  </a:lnTo>
                  <a:lnTo>
                    <a:pt x="839511" y="27338"/>
                  </a:lnTo>
                  <a:close/>
                </a:path>
                <a:path w="885190" h="651510">
                  <a:moveTo>
                    <a:pt x="852974" y="0"/>
                  </a:moveTo>
                  <a:lnTo>
                    <a:pt x="838376" y="493"/>
                  </a:lnTo>
                  <a:lnTo>
                    <a:pt x="824609" y="6769"/>
                  </a:lnTo>
                  <a:lnTo>
                    <a:pt x="814356" y="17894"/>
                  </a:lnTo>
                  <a:lnTo>
                    <a:pt x="809340" y="31611"/>
                  </a:lnTo>
                  <a:lnTo>
                    <a:pt x="809833" y="46209"/>
                  </a:lnTo>
                  <a:lnTo>
                    <a:pt x="810734" y="48186"/>
                  </a:lnTo>
                  <a:lnTo>
                    <a:pt x="839511" y="27338"/>
                  </a:lnTo>
                  <a:lnTo>
                    <a:pt x="883318" y="27338"/>
                  </a:lnTo>
                  <a:lnTo>
                    <a:pt x="877816" y="15269"/>
                  </a:lnTo>
                  <a:lnTo>
                    <a:pt x="866691" y="5016"/>
                  </a:lnTo>
                  <a:lnTo>
                    <a:pt x="85297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200" y="5264149"/>
              <a:ext cx="908050" cy="3746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696200" y="526415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47050" y="5270499"/>
              <a:ext cx="457200" cy="374650"/>
            </a:xfrm>
            <a:custGeom>
              <a:avLst/>
              <a:gdLst/>
              <a:ahLst/>
              <a:cxnLst/>
              <a:rect l="l" t="t" r="r" b="b"/>
              <a:pathLst>
                <a:path w="457200" h="374650">
                  <a:moveTo>
                    <a:pt x="45720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457200" y="37465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47050" y="5270500"/>
              <a:ext cx="457200" cy="374650"/>
            </a:xfrm>
            <a:custGeom>
              <a:avLst/>
              <a:gdLst/>
              <a:ahLst/>
              <a:cxnLst/>
              <a:rect l="l" t="t" r="r" b="b"/>
              <a:pathLst>
                <a:path w="457200" h="374650">
                  <a:moveTo>
                    <a:pt x="0" y="0"/>
                  </a:moveTo>
                  <a:lnTo>
                    <a:pt x="457200" y="0"/>
                  </a:lnTo>
                  <a:lnTo>
                    <a:pt x="4572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94700" y="4629250"/>
              <a:ext cx="115570" cy="652145"/>
            </a:xfrm>
            <a:custGeom>
              <a:avLst/>
              <a:gdLst/>
              <a:ahLst/>
              <a:cxnLst/>
              <a:rect l="l" t="t" r="r" b="b"/>
              <a:pathLst>
                <a:path w="115570" h="652145">
                  <a:moveTo>
                    <a:pt x="64504" y="576536"/>
                  </a:moveTo>
                  <a:lnTo>
                    <a:pt x="39171" y="578382"/>
                  </a:lnTo>
                  <a:lnTo>
                    <a:pt x="82708" y="651612"/>
                  </a:lnTo>
                  <a:lnTo>
                    <a:pt x="108428" y="589202"/>
                  </a:lnTo>
                  <a:lnTo>
                    <a:pt x="65427" y="589202"/>
                  </a:lnTo>
                  <a:lnTo>
                    <a:pt x="64504" y="576536"/>
                  </a:lnTo>
                  <a:close/>
                </a:path>
                <a:path w="115570" h="652145">
                  <a:moveTo>
                    <a:pt x="89837" y="574690"/>
                  </a:moveTo>
                  <a:lnTo>
                    <a:pt x="64504" y="576536"/>
                  </a:lnTo>
                  <a:lnTo>
                    <a:pt x="65427" y="589202"/>
                  </a:lnTo>
                  <a:lnTo>
                    <a:pt x="90760" y="587357"/>
                  </a:lnTo>
                  <a:lnTo>
                    <a:pt x="89837" y="574690"/>
                  </a:lnTo>
                  <a:close/>
                </a:path>
                <a:path w="115570" h="652145">
                  <a:moveTo>
                    <a:pt x="115169" y="572844"/>
                  </a:moveTo>
                  <a:lnTo>
                    <a:pt x="89837" y="574690"/>
                  </a:lnTo>
                  <a:lnTo>
                    <a:pt x="90760" y="587357"/>
                  </a:lnTo>
                  <a:lnTo>
                    <a:pt x="65427" y="589202"/>
                  </a:lnTo>
                  <a:lnTo>
                    <a:pt x="108428" y="589202"/>
                  </a:lnTo>
                  <a:lnTo>
                    <a:pt x="115169" y="572844"/>
                  </a:lnTo>
                  <a:close/>
                </a:path>
                <a:path w="115570" h="652145">
                  <a:moveTo>
                    <a:pt x="53249" y="72519"/>
                  </a:moveTo>
                  <a:lnTo>
                    <a:pt x="40768" y="75999"/>
                  </a:lnTo>
                  <a:lnTo>
                    <a:pt x="28034" y="75999"/>
                  </a:lnTo>
                  <a:lnTo>
                    <a:pt x="64504" y="576536"/>
                  </a:lnTo>
                  <a:lnTo>
                    <a:pt x="89837" y="574690"/>
                  </a:lnTo>
                  <a:lnTo>
                    <a:pt x="53502" y="75999"/>
                  </a:lnTo>
                  <a:lnTo>
                    <a:pt x="40768" y="75999"/>
                  </a:lnTo>
                  <a:lnTo>
                    <a:pt x="27915" y="74364"/>
                  </a:lnTo>
                  <a:lnTo>
                    <a:pt x="53383" y="74364"/>
                  </a:lnTo>
                  <a:lnTo>
                    <a:pt x="53249" y="72519"/>
                  </a:lnTo>
                  <a:close/>
                </a:path>
                <a:path w="115570" h="652145">
                  <a:moveTo>
                    <a:pt x="50666" y="37076"/>
                  </a:moveTo>
                  <a:lnTo>
                    <a:pt x="25332" y="38922"/>
                  </a:lnTo>
                  <a:lnTo>
                    <a:pt x="27915" y="74364"/>
                  </a:lnTo>
                  <a:lnTo>
                    <a:pt x="40768" y="75999"/>
                  </a:lnTo>
                  <a:lnTo>
                    <a:pt x="53249" y="72519"/>
                  </a:lnTo>
                  <a:lnTo>
                    <a:pt x="50666" y="37076"/>
                  </a:lnTo>
                  <a:close/>
                </a:path>
                <a:path w="115570" h="652145">
                  <a:moveTo>
                    <a:pt x="35231" y="0"/>
                  </a:moveTo>
                  <a:lnTo>
                    <a:pt x="20657" y="4063"/>
                  </a:lnTo>
                  <a:lnTo>
                    <a:pt x="9172" y="13087"/>
                  </a:lnTo>
                  <a:lnTo>
                    <a:pt x="1908" y="25759"/>
                  </a:lnTo>
                  <a:lnTo>
                    <a:pt x="0" y="40768"/>
                  </a:lnTo>
                  <a:lnTo>
                    <a:pt x="4063" y="55341"/>
                  </a:lnTo>
                  <a:lnTo>
                    <a:pt x="13087" y="66827"/>
                  </a:lnTo>
                  <a:lnTo>
                    <a:pt x="25759" y="74090"/>
                  </a:lnTo>
                  <a:lnTo>
                    <a:pt x="27915" y="74364"/>
                  </a:lnTo>
                  <a:lnTo>
                    <a:pt x="25332" y="38922"/>
                  </a:lnTo>
                  <a:lnTo>
                    <a:pt x="50666" y="37076"/>
                  </a:lnTo>
                  <a:lnTo>
                    <a:pt x="75764" y="37076"/>
                  </a:lnTo>
                  <a:lnTo>
                    <a:pt x="75999" y="35231"/>
                  </a:lnTo>
                  <a:lnTo>
                    <a:pt x="71935" y="20657"/>
                  </a:lnTo>
                  <a:lnTo>
                    <a:pt x="62911" y="9172"/>
                  </a:lnTo>
                  <a:lnTo>
                    <a:pt x="50239" y="1908"/>
                  </a:lnTo>
                  <a:lnTo>
                    <a:pt x="35231" y="0"/>
                  </a:lnTo>
                  <a:close/>
                </a:path>
                <a:path w="115570" h="652145">
                  <a:moveTo>
                    <a:pt x="75764" y="37076"/>
                  </a:moveTo>
                  <a:lnTo>
                    <a:pt x="50666" y="37076"/>
                  </a:lnTo>
                  <a:lnTo>
                    <a:pt x="53249" y="72519"/>
                  </a:lnTo>
                  <a:lnTo>
                    <a:pt x="55341" y="71935"/>
                  </a:lnTo>
                  <a:lnTo>
                    <a:pt x="66827" y="62911"/>
                  </a:lnTo>
                  <a:lnTo>
                    <a:pt x="74090" y="50239"/>
                  </a:lnTo>
                  <a:lnTo>
                    <a:pt x="75764" y="3707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6135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61350" y="444500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8205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82050" y="36131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34450" y="361315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400" y="3702050"/>
              <a:ext cx="622300" cy="88265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807200" y="3727881"/>
              <a:ext cx="2049780" cy="1548765"/>
            </a:xfrm>
            <a:custGeom>
              <a:avLst/>
              <a:gdLst/>
              <a:ahLst/>
              <a:cxnLst/>
              <a:rect l="l" t="t" r="r" b="b"/>
              <a:pathLst>
                <a:path w="2049779" h="1548764">
                  <a:moveTo>
                    <a:pt x="1578279" y="940422"/>
                  </a:moveTo>
                  <a:lnTo>
                    <a:pt x="1555483" y="904481"/>
                  </a:lnTo>
                  <a:lnTo>
                    <a:pt x="1541233" y="901280"/>
                  </a:lnTo>
                  <a:lnTo>
                    <a:pt x="1526324" y="903884"/>
                  </a:lnTo>
                  <a:lnTo>
                    <a:pt x="1513598" y="912075"/>
                  </a:lnTo>
                  <a:lnTo>
                    <a:pt x="1505292" y="924077"/>
                  </a:lnTo>
                  <a:lnTo>
                    <a:pt x="1502092" y="938326"/>
                  </a:lnTo>
                  <a:lnTo>
                    <a:pt x="1502460" y="940473"/>
                  </a:lnTo>
                  <a:lnTo>
                    <a:pt x="66344" y="1501394"/>
                  </a:lnTo>
                  <a:lnTo>
                    <a:pt x="57111" y="1477733"/>
                  </a:lnTo>
                  <a:lnTo>
                    <a:pt x="0" y="1540954"/>
                  </a:lnTo>
                  <a:lnTo>
                    <a:pt x="84836" y="1548714"/>
                  </a:lnTo>
                  <a:lnTo>
                    <a:pt x="77393" y="1529676"/>
                  </a:lnTo>
                  <a:lnTo>
                    <a:pt x="75590" y="1525054"/>
                  </a:lnTo>
                  <a:lnTo>
                    <a:pt x="1511706" y="964133"/>
                  </a:lnTo>
                  <a:lnTo>
                    <a:pt x="1512887" y="965962"/>
                  </a:lnTo>
                  <a:lnTo>
                    <a:pt x="1524889" y="974267"/>
                  </a:lnTo>
                  <a:lnTo>
                    <a:pt x="1539151" y="977468"/>
                  </a:lnTo>
                  <a:lnTo>
                    <a:pt x="1554048" y="974864"/>
                  </a:lnTo>
                  <a:lnTo>
                    <a:pt x="1566773" y="966673"/>
                  </a:lnTo>
                  <a:lnTo>
                    <a:pt x="1575079" y="954671"/>
                  </a:lnTo>
                  <a:lnTo>
                    <a:pt x="1578279" y="940422"/>
                  </a:lnTo>
                  <a:close/>
                </a:path>
                <a:path w="2049779" h="1548764">
                  <a:moveTo>
                    <a:pt x="2049729" y="43383"/>
                  </a:moveTo>
                  <a:lnTo>
                    <a:pt x="2049195" y="31038"/>
                  </a:lnTo>
                  <a:lnTo>
                    <a:pt x="2049106" y="28790"/>
                  </a:lnTo>
                  <a:lnTo>
                    <a:pt x="2043049" y="15506"/>
                  </a:lnTo>
                  <a:lnTo>
                    <a:pt x="2031974" y="5194"/>
                  </a:lnTo>
                  <a:lnTo>
                    <a:pt x="2017763" y="0"/>
                  </a:lnTo>
                  <a:lnTo>
                    <a:pt x="2003171" y="622"/>
                  </a:lnTo>
                  <a:lnTo>
                    <a:pt x="1989886" y="6680"/>
                  </a:lnTo>
                  <a:lnTo>
                    <a:pt x="1979574" y="17754"/>
                  </a:lnTo>
                  <a:lnTo>
                    <a:pt x="1974367" y="31965"/>
                  </a:lnTo>
                  <a:lnTo>
                    <a:pt x="1975002" y="46558"/>
                  </a:lnTo>
                  <a:lnTo>
                    <a:pt x="1981047" y="59842"/>
                  </a:lnTo>
                  <a:lnTo>
                    <a:pt x="1982647" y="61328"/>
                  </a:lnTo>
                  <a:lnTo>
                    <a:pt x="1622856" y="647865"/>
                  </a:lnTo>
                  <a:lnTo>
                    <a:pt x="1601203" y="634593"/>
                  </a:lnTo>
                  <a:lnTo>
                    <a:pt x="1593850" y="719467"/>
                  </a:lnTo>
                  <a:lnTo>
                    <a:pt x="1666163" y="674433"/>
                  </a:lnTo>
                  <a:lnTo>
                    <a:pt x="1662163" y="671982"/>
                  </a:lnTo>
                  <a:lnTo>
                    <a:pt x="1644510" y="661149"/>
                  </a:lnTo>
                  <a:lnTo>
                    <a:pt x="2004301" y="74612"/>
                  </a:lnTo>
                  <a:lnTo>
                    <a:pt x="2006333" y="75349"/>
                  </a:lnTo>
                  <a:lnTo>
                    <a:pt x="2020925" y="74726"/>
                  </a:lnTo>
                  <a:lnTo>
                    <a:pt x="2034222" y="68668"/>
                  </a:lnTo>
                  <a:lnTo>
                    <a:pt x="2044534" y="57594"/>
                  </a:lnTo>
                  <a:lnTo>
                    <a:pt x="2049729" y="43383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0650" y="4902200"/>
              <a:ext cx="908050" cy="3746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10650" y="4902200"/>
              <a:ext cx="908050" cy="374650"/>
            </a:xfrm>
            <a:custGeom>
              <a:avLst/>
              <a:gdLst/>
              <a:ahLst/>
              <a:cxnLst/>
              <a:rect l="l" t="t" r="r" b="b"/>
              <a:pathLst>
                <a:path w="908050" h="374650">
                  <a:moveTo>
                    <a:pt x="0" y="0"/>
                  </a:moveTo>
                  <a:lnTo>
                    <a:pt x="908050" y="0"/>
                  </a:lnTo>
                  <a:lnTo>
                    <a:pt x="9080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645650" y="4902200"/>
              <a:ext cx="273050" cy="374650"/>
            </a:xfrm>
            <a:custGeom>
              <a:avLst/>
              <a:gdLst/>
              <a:ahLst/>
              <a:cxnLst/>
              <a:rect l="l" t="t" r="r" b="b"/>
              <a:pathLst>
                <a:path w="273050" h="374650">
                  <a:moveTo>
                    <a:pt x="0" y="374650"/>
                  </a:moveTo>
                  <a:lnTo>
                    <a:pt x="273050" y="374650"/>
                  </a:lnTo>
                  <a:lnTo>
                    <a:pt x="273050" y="0"/>
                  </a:lnTo>
                  <a:lnTo>
                    <a:pt x="0" y="0"/>
                  </a:lnTo>
                  <a:lnTo>
                    <a:pt x="0" y="374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467850" y="4902200"/>
              <a:ext cx="450850" cy="374650"/>
            </a:xfrm>
            <a:custGeom>
              <a:avLst/>
              <a:gdLst/>
              <a:ahLst/>
              <a:cxnLst/>
              <a:rect l="l" t="t" r="r" b="b"/>
              <a:pathLst>
                <a:path w="450850" h="374650">
                  <a:moveTo>
                    <a:pt x="0" y="0"/>
                  </a:moveTo>
                  <a:lnTo>
                    <a:pt x="450850" y="0"/>
                  </a:lnTo>
                  <a:lnTo>
                    <a:pt x="4508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467850" y="4902200"/>
              <a:ext cx="177800" cy="374650"/>
            </a:xfrm>
            <a:custGeom>
              <a:avLst/>
              <a:gdLst/>
              <a:ahLst/>
              <a:cxnLst/>
              <a:rect l="l" t="t" r="r" b="b"/>
              <a:pathLst>
                <a:path w="177800" h="374650">
                  <a:moveTo>
                    <a:pt x="17780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177800" y="37465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467850" y="4902200"/>
              <a:ext cx="177800" cy="374650"/>
            </a:xfrm>
            <a:custGeom>
              <a:avLst/>
              <a:gdLst/>
              <a:ahLst/>
              <a:cxnLst/>
              <a:rect l="l" t="t" r="r" b="b"/>
              <a:pathLst>
                <a:path w="177800" h="374650">
                  <a:moveTo>
                    <a:pt x="0" y="0"/>
                  </a:moveTo>
                  <a:lnTo>
                    <a:pt x="177800" y="0"/>
                  </a:lnTo>
                  <a:lnTo>
                    <a:pt x="17780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0100" y="4603750"/>
              <a:ext cx="768350" cy="43815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464540" y="4629140"/>
              <a:ext cx="602615" cy="278130"/>
            </a:xfrm>
            <a:custGeom>
              <a:avLst/>
              <a:gdLst/>
              <a:ahLst/>
              <a:cxnLst/>
              <a:rect l="l" t="t" r="r" b="b"/>
              <a:pathLst>
                <a:path w="602615" h="278129">
                  <a:moveTo>
                    <a:pt x="527145" y="254604"/>
                  </a:moveTo>
                  <a:lnTo>
                    <a:pt x="517417" y="278068"/>
                  </a:lnTo>
                  <a:lnTo>
                    <a:pt x="602399" y="272054"/>
                  </a:lnTo>
                  <a:lnTo>
                    <a:pt x="591489" y="259467"/>
                  </a:lnTo>
                  <a:lnTo>
                    <a:pt x="538876" y="259467"/>
                  </a:lnTo>
                  <a:lnTo>
                    <a:pt x="527145" y="254604"/>
                  </a:lnTo>
                  <a:close/>
                </a:path>
                <a:path w="602615" h="278129">
                  <a:moveTo>
                    <a:pt x="536872" y="231140"/>
                  </a:moveTo>
                  <a:lnTo>
                    <a:pt x="527145" y="254604"/>
                  </a:lnTo>
                  <a:lnTo>
                    <a:pt x="538876" y="259467"/>
                  </a:lnTo>
                  <a:lnTo>
                    <a:pt x="548604" y="236004"/>
                  </a:lnTo>
                  <a:lnTo>
                    <a:pt x="536872" y="231140"/>
                  </a:lnTo>
                  <a:close/>
                </a:path>
                <a:path w="602615" h="278129">
                  <a:moveTo>
                    <a:pt x="546600" y="207677"/>
                  </a:moveTo>
                  <a:lnTo>
                    <a:pt x="536872" y="231140"/>
                  </a:lnTo>
                  <a:lnTo>
                    <a:pt x="548604" y="236004"/>
                  </a:lnTo>
                  <a:lnTo>
                    <a:pt x="538876" y="259467"/>
                  </a:lnTo>
                  <a:lnTo>
                    <a:pt x="591489" y="259467"/>
                  </a:lnTo>
                  <a:lnTo>
                    <a:pt x="546600" y="207677"/>
                  </a:lnTo>
                  <a:close/>
                </a:path>
                <a:path w="602615" h="278129">
                  <a:moveTo>
                    <a:pt x="75799" y="39986"/>
                  </a:moveTo>
                  <a:lnTo>
                    <a:pt x="73304" y="52700"/>
                  </a:lnTo>
                  <a:lnTo>
                    <a:pt x="66071" y="63450"/>
                  </a:lnTo>
                  <a:lnTo>
                    <a:pt x="527145" y="254604"/>
                  </a:lnTo>
                  <a:lnTo>
                    <a:pt x="536872" y="231140"/>
                  </a:lnTo>
                  <a:lnTo>
                    <a:pt x="75799" y="39986"/>
                  </a:lnTo>
                  <a:close/>
                </a:path>
                <a:path w="602615" h="278129">
                  <a:moveTo>
                    <a:pt x="37854" y="0"/>
                  </a:moveTo>
                  <a:lnTo>
                    <a:pt x="23526" y="2913"/>
                  </a:lnTo>
                  <a:lnTo>
                    <a:pt x="11359" y="10964"/>
                  </a:lnTo>
                  <a:lnTo>
                    <a:pt x="2909" y="23540"/>
                  </a:lnTo>
                  <a:lnTo>
                    <a:pt x="0" y="38364"/>
                  </a:lnTo>
                  <a:lnTo>
                    <a:pt x="2919" y="52700"/>
                  </a:lnTo>
                  <a:lnTo>
                    <a:pt x="10964" y="64858"/>
                  </a:lnTo>
                  <a:lnTo>
                    <a:pt x="23518" y="73304"/>
                  </a:lnTo>
                  <a:lnTo>
                    <a:pt x="38364" y="76218"/>
                  </a:lnTo>
                  <a:lnTo>
                    <a:pt x="52691" y="73304"/>
                  </a:lnTo>
                  <a:lnTo>
                    <a:pt x="64858" y="65253"/>
                  </a:lnTo>
                  <a:lnTo>
                    <a:pt x="66071" y="63450"/>
                  </a:lnTo>
                  <a:lnTo>
                    <a:pt x="33245" y="49841"/>
                  </a:lnTo>
                  <a:lnTo>
                    <a:pt x="42973" y="26376"/>
                  </a:lnTo>
                  <a:lnTo>
                    <a:pt x="73889" y="26376"/>
                  </a:lnTo>
                  <a:lnTo>
                    <a:pt x="73299" y="23518"/>
                  </a:lnTo>
                  <a:lnTo>
                    <a:pt x="65253" y="11359"/>
                  </a:lnTo>
                  <a:lnTo>
                    <a:pt x="52700" y="2913"/>
                  </a:lnTo>
                  <a:lnTo>
                    <a:pt x="37854" y="0"/>
                  </a:lnTo>
                  <a:close/>
                </a:path>
                <a:path w="602615" h="278129">
                  <a:moveTo>
                    <a:pt x="42973" y="26376"/>
                  </a:moveTo>
                  <a:lnTo>
                    <a:pt x="33245" y="49841"/>
                  </a:lnTo>
                  <a:lnTo>
                    <a:pt x="66071" y="63450"/>
                  </a:lnTo>
                  <a:lnTo>
                    <a:pt x="73308" y="52678"/>
                  </a:lnTo>
                  <a:lnTo>
                    <a:pt x="75799" y="39986"/>
                  </a:lnTo>
                  <a:lnTo>
                    <a:pt x="42973" y="26376"/>
                  </a:lnTo>
                  <a:close/>
                </a:path>
                <a:path w="602615" h="278129">
                  <a:moveTo>
                    <a:pt x="73889" y="26376"/>
                  </a:moveTo>
                  <a:lnTo>
                    <a:pt x="42973" y="26376"/>
                  </a:lnTo>
                  <a:lnTo>
                    <a:pt x="75799" y="39986"/>
                  </a:lnTo>
                  <a:lnTo>
                    <a:pt x="76218" y="37854"/>
                  </a:lnTo>
                  <a:lnTo>
                    <a:pt x="73889" y="26376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86650" y="28765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285750" y="0"/>
                  </a:moveTo>
                  <a:lnTo>
                    <a:pt x="0" y="0"/>
                  </a:lnTo>
                  <a:lnTo>
                    <a:pt x="0" y="374650"/>
                  </a:lnTo>
                  <a:lnTo>
                    <a:pt x="285750" y="3746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C6D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86650" y="2876550"/>
              <a:ext cx="285750" cy="374650"/>
            </a:xfrm>
            <a:custGeom>
              <a:avLst/>
              <a:gdLst/>
              <a:ahLst/>
              <a:cxnLst/>
              <a:rect l="l" t="t" r="r" b="b"/>
              <a:pathLst>
                <a:path w="285750" h="374650">
                  <a:moveTo>
                    <a:pt x="0" y="0"/>
                  </a:moveTo>
                  <a:lnTo>
                    <a:pt x="285750" y="0"/>
                  </a:lnTo>
                  <a:lnTo>
                    <a:pt x="285750" y="374650"/>
                  </a:lnTo>
                  <a:lnTo>
                    <a:pt x="0" y="37465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639050" y="287655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62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9650" y="3022600"/>
              <a:ext cx="2806700" cy="73025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940300" y="3048750"/>
              <a:ext cx="2641600" cy="586740"/>
            </a:xfrm>
            <a:custGeom>
              <a:avLst/>
              <a:gdLst/>
              <a:ahLst/>
              <a:cxnLst/>
              <a:rect l="l" t="t" r="r" b="b"/>
              <a:pathLst>
                <a:path w="2641600" h="586739">
                  <a:moveTo>
                    <a:pt x="67134" y="511616"/>
                  </a:moveTo>
                  <a:lnTo>
                    <a:pt x="0" y="564066"/>
                  </a:lnTo>
                  <a:lnTo>
                    <a:pt x="82241" y="586304"/>
                  </a:lnTo>
                  <a:lnTo>
                    <a:pt x="77714" y="563924"/>
                  </a:lnTo>
                  <a:lnTo>
                    <a:pt x="64763" y="563924"/>
                  </a:lnTo>
                  <a:lnTo>
                    <a:pt x="59728" y="539028"/>
                  </a:lnTo>
                  <a:lnTo>
                    <a:pt x="72170" y="536511"/>
                  </a:lnTo>
                  <a:lnTo>
                    <a:pt x="67134" y="511616"/>
                  </a:lnTo>
                  <a:close/>
                </a:path>
                <a:path w="2641600" h="586739">
                  <a:moveTo>
                    <a:pt x="72170" y="536511"/>
                  </a:moveTo>
                  <a:lnTo>
                    <a:pt x="59728" y="539028"/>
                  </a:lnTo>
                  <a:lnTo>
                    <a:pt x="64763" y="563924"/>
                  </a:lnTo>
                  <a:lnTo>
                    <a:pt x="77205" y="561407"/>
                  </a:lnTo>
                  <a:lnTo>
                    <a:pt x="72170" y="536511"/>
                  </a:lnTo>
                  <a:close/>
                </a:path>
                <a:path w="2641600" h="586739">
                  <a:moveTo>
                    <a:pt x="77205" y="561407"/>
                  </a:moveTo>
                  <a:lnTo>
                    <a:pt x="64763" y="563924"/>
                  </a:lnTo>
                  <a:lnTo>
                    <a:pt x="77714" y="563924"/>
                  </a:lnTo>
                  <a:lnTo>
                    <a:pt x="77205" y="561407"/>
                  </a:lnTo>
                  <a:close/>
                </a:path>
                <a:path w="2641600" h="586739">
                  <a:moveTo>
                    <a:pt x="2566820" y="31945"/>
                  </a:moveTo>
                  <a:lnTo>
                    <a:pt x="72170" y="536511"/>
                  </a:lnTo>
                  <a:lnTo>
                    <a:pt x="77205" y="561407"/>
                  </a:lnTo>
                  <a:lnTo>
                    <a:pt x="2571855" y="56842"/>
                  </a:lnTo>
                  <a:lnTo>
                    <a:pt x="2566834" y="44925"/>
                  </a:lnTo>
                  <a:lnTo>
                    <a:pt x="2566820" y="31945"/>
                  </a:lnTo>
                  <a:close/>
                </a:path>
                <a:path w="2641600" h="586739">
                  <a:moveTo>
                    <a:pt x="2639449" y="24900"/>
                  </a:moveTo>
                  <a:lnTo>
                    <a:pt x="2601650" y="24900"/>
                  </a:lnTo>
                  <a:lnTo>
                    <a:pt x="2606686" y="49797"/>
                  </a:lnTo>
                  <a:lnTo>
                    <a:pt x="2571855" y="56842"/>
                  </a:lnTo>
                  <a:lnTo>
                    <a:pt x="2572699" y="58844"/>
                  </a:lnTo>
                  <a:lnTo>
                    <a:pt x="2583103" y="69096"/>
                  </a:lnTo>
                  <a:lnTo>
                    <a:pt x="2596591" y="74698"/>
                  </a:lnTo>
                  <a:lnTo>
                    <a:pt x="2611720" y="74693"/>
                  </a:lnTo>
                  <a:lnTo>
                    <a:pt x="2625663" y="68818"/>
                  </a:lnTo>
                  <a:lnTo>
                    <a:pt x="2635914" y="58414"/>
                  </a:lnTo>
                  <a:lnTo>
                    <a:pt x="2641517" y="44925"/>
                  </a:lnTo>
                  <a:lnTo>
                    <a:pt x="2641502" y="29772"/>
                  </a:lnTo>
                  <a:lnTo>
                    <a:pt x="2639449" y="24900"/>
                  </a:lnTo>
                  <a:close/>
                </a:path>
                <a:path w="2641600" h="586739">
                  <a:moveTo>
                    <a:pt x="2601650" y="24900"/>
                  </a:moveTo>
                  <a:lnTo>
                    <a:pt x="2566820" y="31945"/>
                  </a:lnTo>
                  <a:lnTo>
                    <a:pt x="2566834" y="44925"/>
                  </a:lnTo>
                  <a:lnTo>
                    <a:pt x="2571855" y="56842"/>
                  </a:lnTo>
                  <a:lnTo>
                    <a:pt x="2606686" y="49797"/>
                  </a:lnTo>
                  <a:lnTo>
                    <a:pt x="2601650" y="24900"/>
                  </a:lnTo>
                  <a:close/>
                </a:path>
                <a:path w="2641600" h="586739">
                  <a:moveTo>
                    <a:pt x="2611744" y="0"/>
                  </a:moveTo>
                  <a:lnTo>
                    <a:pt x="2596615" y="4"/>
                  </a:lnTo>
                  <a:lnTo>
                    <a:pt x="2582672" y="5879"/>
                  </a:lnTo>
                  <a:lnTo>
                    <a:pt x="2572421" y="16284"/>
                  </a:lnTo>
                  <a:lnTo>
                    <a:pt x="2566819" y="29772"/>
                  </a:lnTo>
                  <a:lnTo>
                    <a:pt x="2566820" y="31945"/>
                  </a:lnTo>
                  <a:lnTo>
                    <a:pt x="2601650" y="24900"/>
                  </a:lnTo>
                  <a:lnTo>
                    <a:pt x="2639449" y="24900"/>
                  </a:lnTo>
                  <a:lnTo>
                    <a:pt x="2635637" y="15854"/>
                  </a:lnTo>
                  <a:lnTo>
                    <a:pt x="2625233" y="5602"/>
                  </a:lnTo>
                  <a:lnTo>
                    <a:pt x="2611744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3650" y="3016250"/>
              <a:ext cx="1289050" cy="73025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658147" y="3041697"/>
              <a:ext cx="1122045" cy="568325"/>
            </a:xfrm>
            <a:custGeom>
              <a:avLst/>
              <a:gdLst/>
              <a:ahLst/>
              <a:cxnLst/>
              <a:rect l="l" t="t" r="r" b="b"/>
              <a:pathLst>
                <a:path w="1122045" h="568325">
                  <a:moveTo>
                    <a:pt x="1047880" y="545412"/>
                  </a:moveTo>
                  <a:lnTo>
                    <a:pt x="1036733" y="568235"/>
                  </a:lnTo>
                  <a:lnTo>
                    <a:pt x="1121924" y="567443"/>
                  </a:lnTo>
                  <a:lnTo>
                    <a:pt x="1109340" y="550986"/>
                  </a:lnTo>
                  <a:lnTo>
                    <a:pt x="1059292" y="550986"/>
                  </a:lnTo>
                  <a:lnTo>
                    <a:pt x="1047880" y="545412"/>
                  </a:lnTo>
                  <a:close/>
                </a:path>
                <a:path w="1122045" h="568325">
                  <a:moveTo>
                    <a:pt x="1059028" y="522589"/>
                  </a:moveTo>
                  <a:lnTo>
                    <a:pt x="1047880" y="545412"/>
                  </a:lnTo>
                  <a:lnTo>
                    <a:pt x="1059292" y="550986"/>
                  </a:lnTo>
                  <a:lnTo>
                    <a:pt x="1070440" y="528163"/>
                  </a:lnTo>
                  <a:lnTo>
                    <a:pt x="1059028" y="522589"/>
                  </a:lnTo>
                  <a:close/>
                </a:path>
                <a:path w="1122045" h="568325">
                  <a:moveTo>
                    <a:pt x="1070175" y="499766"/>
                  </a:moveTo>
                  <a:lnTo>
                    <a:pt x="1059028" y="522589"/>
                  </a:lnTo>
                  <a:lnTo>
                    <a:pt x="1070440" y="528163"/>
                  </a:lnTo>
                  <a:lnTo>
                    <a:pt x="1059292" y="550986"/>
                  </a:lnTo>
                  <a:lnTo>
                    <a:pt x="1109340" y="550986"/>
                  </a:lnTo>
                  <a:lnTo>
                    <a:pt x="1070175" y="499766"/>
                  </a:lnTo>
                  <a:close/>
                </a:path>
                <a:path w="1122045" h="568325">
                  <a:moveTo>
                    <a:pt x="75556" y="42237"/>
                  </a:moveTo>
                  <a:lnTo>
                    <a:pt x="72286" y="54773"/>
                  </a:lnTo>
                  <a:lnTo>
                    <a:pt x="64409" y="65059"/>
                  </a:lnTo>
                  <a:lnTo>
                    <a:pt x="1047880" y="545412"/>
                  </a:lnTo>
                  <a:lnTo>
                    <a:pt x="1059028" y="522589"/>
                  </a:lnTo>
                  <a:lnTo>
                    <a:pt x="75556" y="42237"/>
                  </a:lnTo>
                  <a:close/>
                </a:path>
                <a:path w="1122045" h="568325">
                  <a:moveTo>
                    <a:pt x="40134" y="0"/>
                  </a:moveTo>
                  <a:lnTo>
                    <a:pt x="25669" y="2021"/>
                  </a:lnTo>
                  <a:lnTo>
                    <a:pt x="13017" y="9320"/>
                  </a:lnTo>
                  <a:lnTo>
                    <a:pt x="3818" y="21331"/>
                  </a:lnTo>
                  <a:lnTo>
                    <a:pt x="0" y="35971"/>
                  </a:lnTo>
                  <a:lnTo>
                    <a:pt x="2021" y="50436"/>
                  </a:lnTo>
                  <a:lnTo>
                    <a:pt x="9320" y="63088"/>
                  </a:lnTo>
                  <a:lnTo>
                    <a:pt x="21331" y="72286"/>
                  </a:lnTo>
                  <a:lnTo>
                    <a:pt x="35971" y="76105"/>
                  </a:lnTo>
                  <a:lnTo>
                    <a:pt x="50436" y="74083"/>
                  </a:lnTo>
                  <a:lnTo>
                    <a:pt x="63088" y="66785"/>
                  </a:lnTo>
                  <a:lnTo>
                    <a:pt x="64409" y="65059"/>
                  </a:lnTo>
                  <a:lnTo>
                    <a:pt x="32478" y="49463"/>
                  </a:lnTo>
                  <a:lnTo>
                    <a:pt x="43626" y="26641"/>
                  </a:lnTo>
                  <a:lnTo>
                    <a:pt x="74219" y="26641"/>
                  </a:lnTo>
                  <a:lnTo>
                    <a:pt x="74083" y="25669"/>
                  </a:lnTo>
                  <a:lnTo>
                    <a:pt x="66785" y="13017"/>
                  </a:lnTo>
                  <a:lnTo>
                    <a:pt x="54773" y="3818"/>
                  </a:lnTo>
                  <a:lnTo>
                    <a:pt x="40134" y="0"/>
                  </a:lnTo>
                  <a:close/>
                </a:path>
                <a:path w="1122045" h="568325">
                  <a:moveTo>
                    <a:pt x="43626" y="26641"/>
                  </a:moveTo>
                  <a:lnTo>
                    <a:pt x="32478" y="49463"/>
                  </a:lnTo>
                  <a:lnTo>
                    <a:pt x="64409" y="65059"/>
                  </a:lnTo>
                  <a:lnTo>
                    <a:pt x="72286" y="54773"/>
                  </a:lnTo>
                  <a:lnTo>
                    <a:pt x="75556" y="42237"/>
                  </a:lnTo>
                  <a:lnTo>
                    <a:pt x="43626" y="26641"/>
                  </a:lnTo>
                  <a:close/>
                </a:path>
                <a:path w="1122045" h="568325">
                  <a:moveTo>
                    <a:pt x="74219" y="26641"/>
                  </a:moveTo>
                  <a:lnTo>
                    <a:pt x="43626" y="26641"/>
                  </a:lnTo>
                  <a:lnTo>
                    <a:pt x="75556" y="42237"/>
                  </a:lnTo>
                  <a:lnTo>
                    <a:pt x="76105" y="40134"/>
                  </a:lnTo>
                  <a:lnTo>
                    <a:pt x="74219" y="26641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13750" y="4451350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1" y="374315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2000" y="2330450"/>
              <a:ext cx="342900" cy="70485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886749" y="2356150"/>
              <a:ext cx="194945" cy="541655"/>
            </a:xfrm>
            <a:custGeom>
              <a:avLst/>
              <a:gdLst/>
              <a:ahLst/>
              <a:cxnLst/>
              <a:rect l="l" t="t" r="r" b="b"/>
              <a:pathLst>
                <a:path w="194945" h="541655">
                  <a:moveTo>
                    <a:pt x="145676" y="471625"/>
                  </a:moveTo>
                  <a:lnTo>
                    <a:pt x="121210" y="478453"/>
                  </a:lnTo>
                  <a:lnTo>
                    <a:pt x="178391" y="541607"/>
                  </a:lnTo>
                  <a:lnTo>
                    <a:pt x="189587" y="483858"/>
                  </a:lnTo>
                  <a:lnTo>
                    <a:pt x="149090" y="483858"/>
                  </a:lnTo>
                  <a:lnTo>
                    <a:pt x="145676" y="471625"/>
                  </a:lnTo>
                  <a:close/>
                </a:path>
                <a:path w="194945" h="541655">
                  <a:moveTo>
                    <a:pt x="170141" y="464798"/>
                  </a:moveTo>
                  <a:lnTo>
                    <a:pt x="145676" y="471625"/>
                  </a:lnTo>
                  <a:lnTo>
                    <a:pt x="149090" y="483858"/>
                  </a:lnTo>
                  <a:lnTo>
                    <a:pt x="173555" y="477030"/>
                  </a:lnTo>
                  <a:lnTo>
                    <a:pt x="170141" y="464798"/>
                  </a:lnTo>
                  <a:close/>
                </a:path>
                <a:path w="194945" h="541655">
                  <a:moveTo>
                    <a:pt x="194606" y="457971"/>
                  </a:moveTo>
                  <a:lnTo>
                    <a:pt x="170141" y="464798"/>
                  </a:lnTo>
                  <a:lnTo>
                    <a:pt x="173555" y="477030"/>
                  </a:lnTo>
                  <a:lnTo>
                    <a:pt x="149090" y="483858"/>
                  </a:lnTo>
                  <a:lnTo>
                    <a:pt x="189587" y="483858"/>
                  </a:lnTo>
                  <a:lnTo>
                    <a:pt x="194606" y="457971"/>
                  </a:lnTo>
                  <a:close/>
                </a:path>
                <a:path w="194945" h="541655">
                  <a:moveTo>
                    <a:pt x="59584" y="68614"/>
                  </a:moveTo>
                  <a:lnTo>
                    <a:pt x="48041" y="74497"/>
                  </a:lnTo>
                  <a:lnTo>
                    <a:pt x="35118" y="75441"/>
                  </a:lnTo>
                  <a:lnTo>
                    <a:pt x="145676" y="471625"/>
                  </a:lnTo>
                  <a:lnTo>
                    <a:pt x="170141" y="464798"/>
                  </a:lnTo>
                  <a:lnTo>
                    <a:pt x="59584" y="68614"/>
                  </a:lnTo>
                  <a:close/>
                </a:path>
                <a:path w="194945" h="541655">
                  <a:moveTo>
                    <a:pt x="42648" y="0"/>
                  </a:moveTo>
                  <a:lnTo>
                    <a:pt x="27558" y="1101"/>
                  </a:lnTo>
                  <a:lnTo>
                    <a:pt x="14079" y="7971"/>
                  </a:lnTo>
                  <a:lnTo>
                    <a:pt x="4609" y="19091"/>
                  </a:lnTo>
                  <a:lnTo>
                    <a:pt x="0" y="32951"/>
                  </a:lnTo>
                  <a:lnTo>
                    <a:pt x="1101" y="48041"/>
                  </a:lnTo>
                  <a:lnTo>
                    <a:pt x="7971" y="61520"/>
                  </a:lnTo>
                  <a:lnTo>
                    <a:pt x="19091" y="70990"/>
                  </a:lnTo>
                  <a:lnTo>
                    <a:pt x="32951" y="75599"/>
                  </a:lnTo>
                  <a:lnTo>
                    <a:pt x="35118" y="75441"/>
                  </a:lnTo>
                  <a:lnTo>
                    <a:pt x="25567" y="41213"/>
                  </a:lnTo>
                  <a:lnTo>
                    <a:pt x="50032" y="34386"/>
                  </a:lnTo>
                  <a:lnTo>
                    <a:pt x="74996" y="34386"/>
                  </a:lnTo>
                  <a:lnTo>
                    <a:pt x="74497" y="27558"/>
                  </a:lnTo>
                  <a:lnTo>
                    <a:pt x="67627" y="14079"/>
                  </a:lnTo>
                  <a:lnTo>
                    <a:pt x="56507" y="4609"/>
                  </a:lnTo>
                  <a:lnTo>
                    <a:pt x="42648" y="0"/>
                  </a:lnTo>
                  <a:close/>
                </a:path>
                <a:path w="194945" h="541655">
                  <a:moveTo>
                    <a:pt x="50032" y="34386"/>
                  </a:moveTo>
                  <a:lnTo>
                    <a:pt x="25567" y="41213"/>
                  </a:lnTo>
                  <a:lnTo>
                    <a:pt x="35118" y="75441"/>
                  </a:lnTo>
                  <a:lnTo>
                    <a:pt x="48041" y="74497"/>
                  </a:lnTo>
                  <a:lnTo>
                    <a:pt x="59584" y="68614"/>
                  </a:lnTo>
                  <a:lnTo>
                    <a:pt x="50032" y="34386"/>
                  </a:lnTo>
                  <a:close/>
                </a:path>
                <a:path w="194945" h="541655">
                  <a:moveTo>
                    <a:pt x="74996" y="34386"/>
                  </a:moveTo>
                  <a:lnTo>
                    <a:pt x="50032" y="34386"/>
                  </a:lnTo>
                  <a:lnTo>
                    <a:pt x="59584" y="68614"/>
                  </a:lnTo>
                  <a:lnTo>
                    <a:pt x="61520" y="67627"/>
                  </a:lnTo>
                  <a:lnTo>
                    <a:pt x="70990" y="56507"/>
                  </a:lnTo>
                  <a:lnTo>
                    <a:pt x="75599" y="42648"/>
                  </a:lnTo>
                  <a:lnTo>
                    <a:pt x="74996" y="3438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8104187" y="5748337"/>
            <a:ext cx="288925" cy="460375"/>
            <a:chOff x="8104187" y="5748337"/>
            <a:chExt cx="288925" cy="460375"/>
          </a:xfrm>
        </p:grpSpPr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8950" y="5753099"/>
              <a:ext cx="279400" cy="45085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108950" y="5753099"/>
              <a:ext cx="279400" cy="450850"/>
            </a:xfrm>
            <a:custGeom>
              <a:avLst/>
              <a:gdLst/>
              <a:ahLst/>
              <a:cxnLst/>
              <a:rect l="l" t="t" r="r" b="b"/>
              <a:pathLst>
                <a:path w="279400" h="450850">
                  <a:moveTo>
                    <a:pt x="0" y="139699"/>
                  </a:moveTo>
                  <a:lnTo>
                    <a:pt x="139700" y="0"/>
                  </a:lnTo>
                  <a:lnTo>
                    <a:pt x="279400" y="139699"/>
                  </a:lnTo>
                  <a:lnTo>
                    <a:pt x="209550" y="139699"/>
                  </a:lnTo>
                  <a:lnTo>
                    <a:pt x="209550" y="450850"/>
                  </a:lnTo>
                  <a:lnTo>
                    <a:pt x="69850" y="450850"/>
                  </a:lnTo>
                  <a:lnTo>
                    <a:pt x="69850" y="139699"/>
                  </a:lnTo>
                  <a:lnTo>
                    <a:pt x="0" y="13969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415443" y="5937250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6686550" y="4603750"/>
            <a:ext cx="1739900" cy="819150"/>
            <a:chOff x="6686550" y="4603750"/>
            <a:chExt cx="1739900" cy="819150"/>
          </a:xfrm>
        </p:grpSpPr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0150" y="4603750"/>
              <a:ext cx="247650" cy="8191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86550" y="4603750"/>
              <a:ext cx="1739900" cy="806450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407352" y="1073403"/>
            <a:ext cx="11115675" cy="12776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represented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85" dirty="0">
                <a:latin typeface="Gulim"/>
                <a:cs typeface="Gulim"/>
              </a:rPr>
              <a:t>as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tree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blocks,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just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need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update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leadi </a:t>
            </a:r>
            <a:r>
              <a:rPr sz="2800" dirty="0">
                <a:latin typeface="Gulim"/>
                <a:cs typeface="Gulim"/>
              </a:rPr>
              <a:t>ng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fringe</a:t>
            </a:r>
            <a:endParaRPr sz="2800">
              <a:latin typeface="Gulim"/>
              <a:cs typeface="Gulim"/>
            </a:endParaRPr>
          </a:p>
          <a:p>
            <a:pPr marL="1095375" algn="ctr">
              <a:lnSpc>
                <a:spcPct val="100000"/>
              </a:lnSpc>
              <a:spcBef>
                <a:spcPts val="1295"/>
              </a:spcBef>
              <a:tabLst>
                <a:tab pos="2545080" algn="l"/>
              </a:tabLst>
            </a:pPr>
            <a:r>
              <a:rPr sz="1800" dirty="0">
                <a:latin typeface="Calibri"/>
                <a:cs typeface="Calibri"/>
              </a:rPr>
              <a:t>old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</a:t>
            </a:r>
            <a:r>
              <a:rPr sz="1800" dirty="0">
                <a:latin typeface="Calibri"/>
                <a:cs typeface="Calibri"/>
              </a:rPr>
              <a:t>	new</a:t>
            </a:r>
            <a:r>
              <a:rPr sz="1800" spc="-10" dirty="0">
                <a:latin typeface="Calibri"/>
                <a:cs typeface="Calibri"/>
              </a:rPr>
              <a:t> version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289800" y="2336800"/>
            <a:ext cx="342900" cy="704850"/>
            <a:chOff x="7289800" y="2336800"/>
            <a:chExt cx="342900" cy="704850"/>
          </a:xfrm>
        </p:grpSpPr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9800" y="2336800"/>
              <a:ext cx="342900" cy="70485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334550" y="2362500"/>
              <a:ext cx="194945" cy="541655"/>
            </a:xfrm>
            <a:custGeom>
              <a:avLst/>
              <a:gdLst/>
              <a:ahLst/>
              <a:cxnLst/>
              <a:rect l="l" t="t" r="r" b="b"/>
              <a:pathLst>
                <a:path w="194945" h="541655">
                  <a:moveTo>
                    <a:pt x="145676" y="471625"/>
                  </a:moveTo>
                  <a:lnTo>
                    <a:pt x="121210" y="478453"/>
                  </a:lnTo>
                  <a:lnTo>
                    <a:pt x="178391" y="541607"/>
                  </a:lnTo>
                  <a:lnTo>
                    <a:pt x="189587" y="483858"/>
                  </a:lnTo>
                  <a:lnTo>
                    <a:pt x="149090" y="483858"/>
                  </a:lnTo>
                  <a:lnTo>
                    <a:pt x="145676" y="471625"/>
                  </a:lnTo>
                  <a:close/>
                </a:path>
                <a:path w="194945" h="541655">
                  <a:moveTo>
                    <a:pt x="170141" y="464798"/>
                  </a:moveTo>
                  <a:lnTo>
                    <a:pt x="145676" y="471625"/>
                  </a:lnTo>
                  <a:lnTo>
                    <a:pt x="149090" y="483858"/>
                  </a:lnTo>
                  <a:lnTo>
                    <a:pt x="173555" y="477030"/>
                  </a:lnTo>
                  <a:lnTo>
                    <a:pt x="170141" y="464798"/>
                  </a:lnTo>
                  <a:close/>
                </a:path>
                <a:path w="194945" h="541655">
                  <a:moveTo>
                    <a:pt x="194606" y="457971"/>
                  </a:moveTo>
                  <a:lnTo>
                    <a:pt x="170141" y="464798"/>
                  </a:lnTo>
                  <a:lnTo>
                    <a:pt x="173555" y="477030"/>
                  </a:lnTo>
                  <a:lnTo>
                    <a:pt x="149090" y="483858"/>
                  </a:lnTo>
                  <a:lnTo>
                    <a:pt x="189587" y="483858"/>
                  </a:lnTo>
                  <a:lnTo>
                    <a:pt x="194606" y="457971"/>
                  </a:lnTo>
                  <a:close/>
                </a:path>
                <a:path w="194945" h="541655">
                  <a:moveTo>
                    <a:pt x="59584" y="68614"/>
                  </a:moveTo>
                  <a:lnTo>
                    <a:pt x="48041" y="74497"/>
                  </a:lnTo>
                  <a:lnTo>
                    <a:pt x="35118" y="75441"/>
                  </a:lnTo>
                  <a:lnTo>
                    <a:pt x="145676" y="471625"/>
                  </a:lnTo>
                  <a:lnTo>
                    <a:pt x="170141" y="464798"/>
                  </a:lnTo>
                  <a:lnTo>
                    <a:pt x="59584" y="68614"/>
                  </a:lnTo>
                  <a:close/>
                </a:path>
                <a:path w="194945" h="541655">
                  <a:moveTo>
                    <a:pt x="42648" y="0"/>
                  </a:moveTo>
                  <a:lnTo>
                    <a:pt x="27558" y="1101"/>
                  </a:lnTo>
                  <a:lnTo>
                    <a:pt x="14079" y="7971"/>
                  </a:lnTo>
                  <a:lnTo>
                    <a:pt x="4609" y="19091"/>
                  </a:lnTo>
                  <a:lnTo>
                    <a:pt x="0" y="32951"/>
                  </a:lnTo>
                  <a:lnTo>
                    <a:pt x="1101" y="48041"/>
                  </a:lnTo>
                  <a:lnTo>
                    <a:pt x="7971" y="61520"/>
                  </a:lnTo>
                  <a:lnTo>
                    <a:pt x="19091" y="70990"/>
                  </a:lnTo>
                  <a:lnTo>
                    <a:pt x="32951" y="75599"/>
                  </a:lnTo>
                  <a:lnTo>
                    <a:pt x="35118" y="75441"/>
                  </a:lnTo>
                  <a:lnTo>
                    <a:pt x="25567" y="41213"/>
                  </a:lnTo>
                  <a:lnTo>
                    <a:pt x="50032" y="34386"/>
                  </a:lnTo>
                  <a:lnTo>
                    <a:pt x="74996" y="34386"/>
                  </a:lnTo>
                  <a:lnTo>
                    <a:pt x="74497" y="27558"/>
                  </a:lnTo>
                  <a:lnTo>
                    <a:pt x="67627" y="14079"/>
                  </a:lnTo>
                  <a:lnTo>
                    <a:pt x="56507" y="4609"/>
                  </a:lnTo>
                  <a:lnTo>
                    <a:pt x="42648" y="0"/>
                  </a:lnTo>
                  <a:close/>
                </a:path>
                <a:path w="194945" h="541655">
                  <a:moveTo>
                    <a:pt x="50032" y="34386"/>
                  </a:moveTo>
                  <a:lnTo>
                    <a:pt x="25567" y="41213"/>
                  </a:lnTo>
                  <a:lnTo>
                    <a:pt x="35118" y="75441"/>
                  </a:lnTo>
                  <a:lnTo>
                    <a:pt x="48041" y="74497"/>
                  </a:lnTo>
                  <a:lnTo>
                    <a:pt x="59584" y="68614"/>
                  </a:lnTo>
                  <a:lnTo>
                    <a:pt x="50032" y="34386"/>
                  </a:lnTo>
                  <a:close/>
                </a:path>
                <a:path w="194945" h="541655">
                  <a:moveTo>
                    <a:pt x="74996" y="34386"/>
                  </a:moveTo>
                  <a:lnTo>
                    <a:pt x="50032" y="34386"/>
                  </a:lnTo>
                  <a:lnTo>
                    <a:pt x="59584" y="68614"/>
                  </a:lnTo>
                  <a:lnTo>
                    <a:pt x="61520" y="67627"/>
                  </a:lnTo>
                  <a:lnTo>
                    <a:pt x="70990" y="56507"/>
                  </a:lnTo>
                  <a:lnTo>
                    <a:pt x="75599" y="42648"/>
                  </a:lnTo>
                  <a:lnTo>
                    <a:pt x="74996" y="3438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5950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6490" algn="l"/>
              </a:tabLst>
            </a:pPr>
            <a:r>
              <a:rPr spc="-10" dirty="0"/>
              <a:t>Memory</a:t>
            </a:r>
            <a:r>
              <a:rPr dirty="0"/>
              <a:t>	Mapped</a:t>
            </a:r>
            <a:r>
              <a:rPr spc="-5" dirty="0"/>
              <a:t> </a:t>
            </a:r>
            <a:r>
              <a:rPr spc="-10" dirty="0"/>
              <a:t>Files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301095" cy="340867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397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Gulim"/>
                <a:cs typeface="Gulim"/>
              </a:rPr>
              <a:t>Traditional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I/O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involves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explicit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transfers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between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buffers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process </a:t>
            </a:r>
            <a:r>
              <a:rPr sz="2800" spc="-100" dirty="0">
                <a:latin typeface="Gulim"/>
                <a:cs typeface="Gulim"/>
              </a:rPr>
              <a:t>address</a:t>
            </a:r>
            <a:r>
              <a:rPr sz="2800" spc="-145" dirty="0">
                <a:latin typeface="Gulim"/>
                <a:cs typeface="Gulim"/>
              </a:rPr>
              <a:t> space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regions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file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latin typeface="Dotum"/>
                <a:cs typeface="Dotum"/>
              </a:rPr>
              <a:t>This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involves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multiple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copies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into</a:t>
            </a:r>
            <a:r>
              <a:rPr sz="2400" spc="-110" dirty="0">
                <a:latin typeface="Dotum"/>
                <a:cs typeface="Dotum"/>
              </a:rPr>
              <a:t> caches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memory,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plus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system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calls</a:t>
            </a:r>
            <a:endParaRPr sz="2400">
              <a:latin typeface="Dotum"/>
              <a:cs typeface="Dotum"/>
            </a:endParaRPr>
          </a:p>
          <a:p>
            <a:pPr marL="241300" marR="5080" indent="-228600">
              <a:lnSpc>
                <a:spcPts val="3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100" dirty="0">
                <a:latin typeface="Gulim"/>
                <a:cs typeface="Gulim"/>
              </a:rPr>
              <a:t>we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could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170" dirty="0">
                <a:latin typeface="Gulim"/>
                <a:cs typeface="Gulim"/>
              </a:rPr>
              <a:t>“map”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directly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into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empty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region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30" dirty="0">
                <a:latin typeface="Gulim"/>
                <a:cs typeface="Gulim"/>
              </a:rPr>
              <a:t>our </a:t>
            </a:r>
            <a:r>
              <a:rPr sz="2800" spc="-100" dirty="0">
                <a:latin typeface="Gulim"/>
                <a:cs typeface="Gulim"/>
              </a:rPr>
              <a:t>address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space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Implicitly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“page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in”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110" dirty="0">
                <a:latin typeface="Dotum"/>
                <a:cs typeface="Dotum"/>
              </a:rPr>
              <a:t>when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read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it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85" dirty="0">
                <a:latin typeface="Dotum"/>
                <a:cs typeface="Dotum"/>
              </a:rPr>
              <a:t>Write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“eventually”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out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Executable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is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treated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this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way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when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85" dirty="0">
                <a:latin typeface="Gulim"/>
                <a:cs typeface="Gulim"/>
              </a:rPr>
              <a:t>we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5" dirty="0">
                <a:latin typeface="Gulim"/>
                <a:cs typeface="Gulim"/>
              </a:rPr>
              <a:t>exec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25" dirty="0">
                <a:latin typeface="Gulim"/>
                <a:cs typeface="Gulim"/>
              </a:rPr>
              <a:t>process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220" dirty="0">
                <a:latin typeface="Gulim"/>
                <a:cs typeface="Gulim"/>
              </a:rPr>
              <a:t>!!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77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99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7725" algn="l"/>
              </a:tabLst>
            </a:pPr>
            <a:r>
              <a:rPr dirty="0"/>
              <a:t>Recall:</a:t>
            </a:r>
            <a:r>
              <a:rPr spc="-110" dirty="0"/>
              <a:t> </a:t>
            </a:r>
            <a:r>
              <a:rPr spc="-25" dirty="0"/>
              <a:t>Who</a:t>
            </a:r>
            <a:r>
              <a:rPr dirty="0"/>
              <a:t>	does</a:t>
            </a:r>
            <a:r>
              <a:rPr spc="-25" dirty="0"/>
              <a:t> </a:t>
            </a:r>
            <a:r>
              <a:rPr dirty="0"/>
              <a:t>what</a:t>
            </a:r>
            <a:r>
              <a:rPr spc="-5" dirty="0"/>
              <a:t> </a:t>
            </a:r>
            <a:r>
              <a:rPr dirty="0"/>
              <a:t>when </a:t>
            </a:r>
            <a:r>
              <a:rPr spc="-50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40048" y="1218725"/>
            <a:ext cx="135890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i="1" dirty="0">
                <a:latin typeface="Arial"/>
                <a:cs typeface="Arial"/>
              </a:rPr>
              <a:t>virtual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9512" y="1396612"/>
            <a:ext cx="6577965" cy="4961890"/>
            <a:chOff x="3209512" y="1396612"/>
            <a:chExt cx="6577965" cy="4961890"/>
          </a:xfrm>
        </p:grpSpPr>
        <p:sp>
          <p:nvSpPr>
            <p:cNvPr id="6" name="object 6"/>
            <p:cNvSpPr/>
            <p:nvPr/>
          </p:nvSpPr>
          <p:spPr>
            <a:xfrm>
              <a:off x="8818723" y="1408003"/>
              <a:ext cx="956944" cy="4255135"/>
            </a:xfrm>
            <a:custGeom>
              <a:avLst/>
              <a:gdLst/>
              <a:ahLst/>
              <a:cxnLst/>
              <a:rect l="l" t="t" r="r" b="b"/>
              <a:pathLst>
                <a:path w="956945" h="4255135">
                  <a:moveTo>
                    <a:pt x="956940" y="0"/>
                  </a:moveTo>
                  <a:lnTo>
                    <a:pt x="0" y="0"/>
                  </a:lnTo>
                  <a:lnTo>
                    <a:pt x="0" y="4254969"/>
                  </a:lnTo>
                  <a:lnTo>
                    <a:pt x="956940" y="4254969"/>
                  </a:lnTo>
                  <a:lnTo>
                    <a:pt x="956940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07331" y="1396612"/>
              <a:ext cx="979805" cy="4277995"/>
            </a:xfrm>
            <a:custGeom>
              <a:avLst/>
              <a:gdLst/>
              <a:ahLst/>
              <a:cxnLst/>
              <a:rect l="l" t="t" r="r" b="b"/>
              <a:pathLst>
                <a:path w="979804" h="4277995">
                  <a:moveTo>
                    <a:pt x="974624" y="0"/>
                  </a:moveTo>
                  <a:lnTo>
                    <a:pt x="5100" y="0"/>
                  </a:lnTo>
                  <a:lnTo>
                    <a:pt x="0" y="5100"/>
                  </a:lnTo>
                  <a:lnTo>
                    <a:pt x="0" y="4272652"/>
                  </a:lnTo>
                  <a:lnTo>
                    <a:pt x="5100" y="4277753"/>
                  </a:lnTo>
                  <a:lnTo>
                    <a:pt x="974624" y="4277753"/>
                  </a:lnTo>
                  <a:lnTo>
                    <a:pt x="979724" y="4272652"/>
                  </a:lnTo>
                  <a:lnTo>
                    <a:pt x="979724" y="4266361"/>
                  </a:lnTo>
                  <a:lnTo>
                    <a:pt x="22783" y="4266361"/>
                  </a:lnTo>
                  <a:lnTo>
                    <a:pt x="11391" y="4254968"/>
                  </a:lnTo>
                  <a:lnTo>
                    <a:pt x="22783" y="4254968"/>
                  </a:lnTo>
                  <a:lnTo>
                    <a:pt x="22783" y="22783"/>
                  </a:lnTo>
                  <a:lnTo>
                    <a:pt x="11391" y="22783"/>
                  </a:lnTo>
                  <a:lnTo>
                    <a:pt x="22783" y="11391"/>
                  </a:lnTo>
                  <a:lnTo>
                    <a:pt x="979724" y="11391"/>
                  </a:lnTo>
                  <a:lnTo>
                    <a:pt x="979724" y="5100"/>
                  </a:lnTo>
                  <a:lnTo>
                    <a:pt x="974624" y="0"/>
                  </a:lnTo>
                  <a:close/>
                </a:path>
                <a:path w="979804" h="4277995">
                  <a:moveTo>
                    <a:pt x="22783" y="4254968"/>
                  </a:moveTo>
                  <a:lnTo>
                    <a:pt x="11391" y="4254968"/>
                  </a:lnTo>
                  <a:lnTo>
                    <a:pt x="22783" y="4266361"/>
                  </a:lnTo>
                  <a:lnTo>
                    <a:pt x="22783" y="4254968"/>
                  </a:lnTo>
                  <a:close/>
                </a:path>
                <a:path w="979804" h="4277995">
                  <a:moveTo>
                    <a:pt x="956939" y="4254968"/>
                  </a:moveTo>
                  <a:lnTo>
                    <a:pt x="22783" y="4254968"/>
                  </a:lnTo>
                  <a:lnTo>
                    <a:pt x="22783" y="4266361"/>
                  </a:lnTo>
                  <a:lnTo>
                    <a:pt x="956939" y="4266361"/>
                  </a:lnTo>
                  <a:lnTo>
                    <a:pt x="956939" y="4254968"/>
                  </a:lnTo>
                  <a:close/>
                </a:path>
                <a:path w="979804" h="4277995">
                  <a:moveTo>
                    <a:pt x="956939" y="11391"/>
                  </a:moveTo>
                  <a:lnTo>
                    <a:pt x="956939" y="4266361"/>
                  </a:lnTo>
                  <a:lnTo>
                    <a:pt x="968333" y="4254968"/>
                  </a:lnTo>
                  <a:lnTo>
                    <a:pt x="979724" y="4254968"/>
                  </a:lnTo>
                  <a:lnTo>
                    <a:pt x="979724" y="22783"/>
                  </a:lnTo>
                  <a:lnTo>
                    <a:pt x="968333" y="22783"/>
                  </a:lnTo>
                  <a:lnTo>
                    <a:pt x="956939" y="11391"/>
                  </a:lnTo>
                  <a:close/>
                </a:path>
                <a:path w="979804" h="4277995">
                  <a:moveTo>
                    <a:pt x="979724" y="4254968"/>
                  </a:moveTo>
                  <a:lnTo>
                    <a:pt x="968333" y="4254968"/>
                  </a:lnTo>
                  <a:lnTo>
                    <a:pt x="956939" y="4266361"/>
                  </a:lnTo>
                  <a:lnTo>
                    <a:pt x="979724" y="4266361"/>
                  </a:lnTo>
                  <a:lnTo>
                    <a:pt x="979724" y="4254968"/>
                  </a:lnTo>
                  <a:close/>
                </a:path>
                <a:path w="979804" h="4277995">
                  <a:moveTo>
                    <a:pt x="22783" y="11391"/>
                  </a:moveTo>
                  <a:lnTo>
                    <a:pt x="11391" y="22783"/>
                  </a:lnTo>
                  <a:lnTo>
                    <a:pt x="22783" y="22783"/>
                  </a:lnTo>
                  <a:lnTo>
                    <a:pt x="22783" y="11391"/>
                  </a:lnTo>
                  <a:close/>
                </a:path>
                <a:path w="979804" h="4277995">
                  <a:moveTo>
                    <a:pt x="956939" y="11391"/>
                  </a:moveTo>
                  <a:lnTo>
                    <a:pt x="22783" y="11391"/>
                  </a:lnTo>
                  <a:lnTo>
                    <a:pt x="22783" y="22783"/>
                  </a:lnTo>
                  <a:lnTo>
                    <a:pt x="956939" y="22783"/>
                  </a:lnTo>
                  <a:lnTo>
                    <a:pt x="956939" y="11391"/>
                  </a:lnTo>
                  <a:close/>
                </a:path>
                <a:path w="979804" h="4277995">
                  <a:moveTo>
                    <a:pt x="979724" y="11391"/>
                  </a:moveTo>
                  <a:lnTo>
                    <a:pt x="956939" y="11391"/>
                  </a:lnTo>
                  <a:lnTo>
                    <a:pt x="968333" y="22783"/>
                  </a:lnTo>
                  <a:lnTo>
                    <a:pt x="979724" y="22783"/>
                  </a:lnTo>
                  <a:lnTo>
                    <a:pt x="979724" y="11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8723" y="3663650"/>
              <a:ext cx="956944" cy="342265"/>
            </a:xfrm>
            <a:custGeom>
              <a:avLst/>
              <a:gdLst/>
              <a:ahLst/>
              <a:cxnLst/>
              <a:rect l="l" t="t" r="r" b="b"/>
              <a:pathLst>
                <a:path w="956945" h="342264">
                  <a:moveTo>
                    <a:pt x="956940" y="0"/>
                  </a:moveTo>
                  <a:lnTo>
                    <a:pt x="0" y="0"/>
                  </a:lnTo>
                  <a:lnTo>
                    <a:pt x="0" y="341764"/>
                  </a:lnTo>
                  <a:lnTo>
                    <a:pt x="956940" y="341764"/>
                  </a:lnTo>
                  <a:lnTo>
                    <a:pt x="956940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07331" y="3652258"/>
              <a:ext cx="979805" cy="365125"/>
            </a:xfrm>
            <a:custGeom>
              <a:avLst/>
              <a:gdLst/>
              <a:ahLst/>
              <a:cxnLst/>
              <a:rect l="l" t="t" r="r" b="b"/>
              <a:pathLst>
                <a:path w="979804" h="365125">
                  <a:moveTo>
                    <a:pt x="974624" y="0"/>
                  </a:moveTo>
                  <a:lnTo>
                    <a:pt x="5100" y="0"/>
                  </a:lnTo>
                  <a:lnTo>
                    <a:pt x="0" y="5100"/>
                  </a:lnTo>
                  <a:lnTo>
                    <a:pt x="0" y="359449"/>
                  </a:lnTo>
                  <a:lnTo>
                    <a:pt x="5100" y="364548"/>
                  </a:lnTo>
                  <a:lnTo>
                    <a:pt x="974624" y="364548"/>
                  </a:lnTo>
                  <a:lnTo>
                    <a:pt x="979724" y="359449"/>
                  </a:lnTo>
                  <a:lnTo>
                    <a:pt x="979724" y="353156"/>
                  </a:lnTo>
                  <a:lnTo>
                    <a:pt x="22783" y="353156"/>
                  </a:lnTo>
                  <a:lnTo>
                    <a:pt x="11391" y="341764"/>
                  </a:lnTo>
                  <a:lnTo>
                    <a:pt x="22783" y="341764"/>
                  </a:lnTo>
                  <a:lnTo>
                    <a:pt x="22783" y="22783"/>
                  </a:lnTo>
                  <a:lnTo>
                    <a:pt x="11391" y="22783"/>
                  </a:lnTo>
                  <a:lnTo>
                    <a:pt x="22783" y="11391"/>
                  </a:lnTo>
                  <a:lnTo>
                    <a:pt x="979724" y="11391"/>
                  </a:lnTo>
                  <a:lnTo>
                    <a:pt x="979724" y="5100"/>
                  </a:lnTo>
                  <a:lnTo>
                    <a:pt x="974624" y="0"/>
                  </a:lnTo>
                  <a:close/>
                </a:path>
                <a:path w="979804" h="365125">
                  <a:moveTo>
                    <a:pt x="22783" y="341764"/>
                  </a:moveTo>
                  <a:lnTo>
                    <a:pt x="11391" y="341764"/>
                  </a:lnTo>
                  <a:lnTo>
                    <a:pt x="22783" y="353156"/>
                  </a:lnTo>
                  <a:lnTo>
                    <a:pt x="22783" y="341764"/>
                  </a:lnTo>
                  <a:close/>
                </a:path>
                <a:path w="979804" h="365125">
                  <a:moveTo>
                    <a:pt x="956939" y="341764"/>
                  </a:moveTo>
                  <a:lnTo>
                    <a:pt x="22783" y="341764"/>
                  </a:lnTo>
                  <a:lnTo>
                    <a:pt x="22783" y="353156"/>
                  </a:lnTo>
                  <a:lnTo>
                    <a:pt x="956939" y="353156"/>
                  </a:lnTo>
                  <a:lnTo>
                    <a:pt x="956939" y="341764"/>
                  </a:lnTo>
                  <a:close/>
                </a:path>
                <a:path w="979804" h="365125">
                  <a:moveTo>
                    <a:pt x="956939" y="11391"/>
                  </a:moveTo>
                  <a:lnTo>
                    <a:pt x="956939" y="353156"/>
                  </a:lnTo>
                  <a:lnTo>
                    <a:pt x="968333" y="341764"/>
                  </a:lnTo>
                  <a:lnTo>
                    <a:pt x="979724" y="341764"/>
                  </a:lnTo>
                  <a:lnTo>
                    <a:pt x="979724" y="22783"/>
                  </a:lnTo>
                  <a:lnTo>
                    <a:pt x="968333" y="22783"/>
                  </a:lnTo>
                  <a:lnTo>
                    <a:pt x="956939" y="11391"/>
                  </a:lnTo>
                  <a:close/>
                </a:path>
                <a:path w="979804" h="365125">
                  <a:moveTo>
                    <a:pt x="979724" y="341764"/>
                  </a:moveTo>
                  <a:lnTo>
                    <a:pt x="968333" y="341764"/>
                  </a:lnTo>
                  <a:lnTo>
                    <a:pt x="956939" y="353156"/>
                  </a:lnTo>
                  <a:lnTo>
                    <a:pt x="979724" y="353156"/>
                  </a:lnTo>
                  <a:lnTo>
                    <a:pt x="979724" y="341764"/>
                  </a:lnTo>
                  <a:close/>
                </a:path>
                <a:path w="979804" h="365125">
                  <a:moveTo>
                    <a:pt x="22783" y="11391"/>
                  </a:moveTo>
                  <a:lnTo>
                    <a:pt x="11391" y="22783"/>
                  </a:lnTo>
                  <a:lnTo>
                    <a:pt x="22783" y="22783"/>
                  </a:lnTo>
                  <a:lnTo>
                    <a:pt x="22783" y="11391"/>
                  </a:lnTo>
                  <a:close/>
                </a:path>
                <a:path w="979804" h="365125">
                  <a:moveTo>
                    <a:pt x="956939" y="11391"/>
                  </a:moveTo>
                  <a:lnTo>
                    <a:pt x="22783" y="11391"/>
                  </a:lnTo>
                  <a:lnTo>
                    <a:pt x="22783" y="22783"/>
                  </a:lnTo>
                  <a:lnTo>
                    <a:pt x="956939" y="22783"/>
                  </a:lnTo>
                  <a:lnTo>
                    <a:pt x="956939" y="11391"/>
                  </a:lnTo>
                  <a:close/>
                </a:path>
                <a:path w="979804" h="365125">
                  <a:moveTo>
                    <a:pt x="979724" y="11391"/>
                  </a:moveTo>
                  <a:lnTo>
                    <a:pt x="956939" y="11391"/>
                  </a:lnTo>
                  <a:lnTo>
                    <a:pt x="968333" y="22783"/>
                  </a:lnTo>
                  <a:lnTo>
                    <a:pt x="979724" y="22783"/>
                  </a:lnTo>
                  <a:lnTo>
                    <a:pt x="979724" y="11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9512" y="1459268"/>
              <a:ext cx="6577544" cy="48986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519388" y="1668715"/>
            <a:ext cx="51562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25" dirty="0">
                <a:latin typeface="Arial"/>
                <a:cs typeface="Arial"/>
              </a:rPr>
              <a:t>MMU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2896" y="1873774"/>
            <a:ext cx="28765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-25" dirty="0">
                <a:latin typeface="Arial"/>
                <a:cs typeface="Arial"/>
              </a:rPr>
              <a:t>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83108" y="1617450"/>
            <a:ext cx="106362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4282" y="1150372"/>
            <a:ext cx="15525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i="1" dirty="0">
                <a:latin typeface="Arial"/>
                <a:cs typeface="Arial"/>
              </a:rPr>
              <a:t>physical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0636" y="1492137"/>
            <a:ext cx="5314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latin typeface="Arial"/>
                <a:cs typeface="Arial"/>
              </a:rPr>
              <a:t>page#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7812" y="1697196"/>
            <a:ext cx="594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latin typeface="Arial"/>
                <a:cs typeface="Arial"/>
              </a:rPr>
              <a:t>frame#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36164" y="2147185"/>
            <a:ext cx="469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latin typeface="Arial"/>
                <a:cs typeface="Arial"/>
              </a:rPr>
              <a:t>offset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65342" y="2215539"/>
            <a:ext cx="102616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page</a:t>
            </a:r>
            <a:r>
              <a:rPr sz="1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fault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93355" y="2164274"/>
            <a:ext cx="1001394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exception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36284" y="2916156"/>
            <a:ext cx="2604135" cy="845819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 dirty="0">
                <a:latin typeface="Arial"/>
                <a:cs typeface="Arial"/>
              </a:rPr>
              <a:t>Operating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627380">
              <a:lnSpc>
                <a:spcPct val="100000"/>
              </a:lnSpc>
              <a:spcBef>
                <a:spcPts val="1070"/>
              </a:spcBef>
            </a:pPr>
            <a:r>
              <a:rPr sz="1800" dirty="0">
                <a:latin typeface="Arial"/>
                <a:cs typeface="Arial"/>
              </a:rPr>
              <a:t>Page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Fault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38086" y="3185443"/>
            <a:ext cx="3020695" cy="1734185"/>
          </a:xfrm>
          <a:custGeom>
            <a:avLst/>
            <a:gdLst/>
            <a:ahLst/>
            <a:cxnLst/>
            <a:rect l="l" t="t" r="r" b="b"/>
            <a:pathLst>
              <a:path w="3020695" h="1734185">
                <a:moveTo>
                  <a:pt x="2921658" y="52671"/>
                </a:moveTo>
                <a:lnTo>
                  <a:pt x="10129" y="1706949"/>
                </a:lnTo>
                <a:lnTo>
                  <a:pt x="25325" y="1733694"/>
                </a:lnTo>
                <a:lnTo>
                  <a:pt x="2906292" y="96781"/>
                </a:lnTo>
                <a:lnTo>
                  <a:pt x="2931834" y="52787"/>
                </a:lnTo>
                <a:lnTo>
                  <a:pt x="2921658" y="52671"/>
                </a:lnTo>
                <a:close/>
              </a:path>
              <a:path w="3020695" h="1734185">
                <a:moveTo>
                  <a:pt x="2880966" y="52208"/>
                </a:moveTo>
                <a:lnTo>
                  <a:pt x="0" y="1689121"/>
                </a:lnTo>
                <a:lnTo>
                  <a:pt x="5064" y="1698035"/>
                </a:lnTo>
                <a:lnTo>
                  <a:pt x="2901312" y="52440"/>
                </a:lnTo>
                <a:lnTo>
                  <a:pt x="2880966" y="52208"/>
                </a:lnTo>
                <a:close/>
              </a:path>
              <a:path w="3020695" h="1734185">
                <a:moveTo>
                  <a:pt x="3008295" y="23195"/>
                </a:moveTo>
                <a:lnTo>
                  <a:pt x="2973537" y="23195"/>
                </a:lnTo>
                <a:lnTo>
                  <a:pt x="2988732" y="49940"/>
                </a:lnTo>
                <a:lnTo>
                  <a:pt x="2906292" y="96781"/>
                </a:lnTo>
                <a:lnTo>
                  <a:pt x="2864498" y="168765"/>
                </a:lnTo>
                <a:lnTo>
                  <a:pt x="2861231" y="178404"/>
                </a:lnTo>
                <a:lnTo>
                  <a:pt x="2861890" y="188208"/>
                </a:lnTo>
                <a:lnTo>
                  <a:pt x="2866178" y="197049"/>
                </a:lnTo>
                <a:lnTo>
                  <a:pt x="2873795" y="203800"/>
                </a:lnTo>
                <a:lnTo>
                  <a:pt x="2883435" y="207068"/>
                </a:lnTo>
                <a:lnTo>
                  <a:pt x="2893239" y="206409"/>
                </a:lnTo>
                <a:lnTo>
                  <a:pt x="2902081" y="202121"/>
                </a:lnTo>
                <a:lnTo>
                  <a:pt x="2908832" y="194504"/>
                </a:lnTo>
                <a:lnTo>
                  <a:pt x="3008295" y="23195"/>
                </a:lnTo>
                <a:close/>
              </a:path>
              <a:path w="3020695" h="1734185">
                <a:moveTo>
                  <a:pt x="2931834" y="52787"/>
                </a:moveTo>
                <a:lnTo>
                  <a:pt x="2906292" y="96781"/>
                </a:lnTo>
                <a:lnTo>
                  <a:pt x="2982840" y="53287"/>
                </a:lnTo>
                <a:lnTo>
                  <a:pt x="2975772" y="53287"/>
                </a:lnTo>
                <a:lnTo>
                  <a:pt x="2931834" y="52787"/>
                </a:lnTo>
                <a:close/>
              </a:path>
              <a:path w="3020695" h="1734185">
                <a:moveTo>
                  <a:pt x="2962302" y="29578"/>
                </a:moveTo>
                <a:lnTo>
                  <a:pt x="2936944" y="43986"/>
                </a:lnTo>
                <a:lnTo>
                  <a:pt x="2931834" y="52787"/>
                </a:lnTo>
                <a:lnTo>
                  <a:pt x="2975772" y="53287"/>
                </a:lnTo>
                <a:lnTo>
                  <a:pt x="2962302" y="29578"/>
                </a:lnTo>
                <a:close/>
              </a:path>
              <a:path w="3020695" h="1734185">
                <a:moveTo>
                  <a:pt x="2973537" y="23195"/>
                </a:moveTo>
                <a:lnTo>
                  <a:pt x="2962302" y="29578"/>
                </a:lnTo>
                <a:lnTo>
                  <a:pt x="2975772" y="53287"/>
                </a:lnTo>
                <a:lnTo>
                  <a:pt x="2982840" y="53287"/>
                </a:lnTo>
                <a:lnTo>
                  <a:pt x="2988732" y="49940"/>
                </a:lnTo>
                <a:lnTo>
                  <a:pt x="2973537" y="23195"/>
                </a:lnTo>
                <a:close/>
              </a:path>
              <a:path w="3020695" h="1734185">
                <a:moveTo>
                  <a:pt x="2936944" y="43986"/>
                </a:moveTo>
                <a:lnTo>
                  <a:pt x="2921658" y="52671"/>
                </a:lnTo>
                <a:lnTo>
                  <a:pt x="2931834" y="52787"/>
                </a:lnTo>
                <a:lnTo>
                  <a:pt x="2936944" y="43986"/>
                </a:lnTo>
                <a:close/>
              </a:path>
              <a:path w="3020695" h="1734185">
                <a:moveTo>
                  <a:pt x="2947161" y="26389"/>
                </a:moveTo>
                <a:lnTo>
                  <a:pt x="2901312" y="52440"/>
                </a:lnTo>
                <a:lnTo>
                  <a:pt x="2921658" y="52671"/>
                </a:lnTo>
                <a:lnTo>
                  <a:pt x="2936944" y="43986"/>
                </a:lnTo>
                <a:lnTo>
                  <a:pt x="2947161" y="26389"/>
                </a:lnTo>
                <a:close/>
              </a:path>
              <a:path w="3020695" h="1734185">
                <a:moveTo>
                  <a:pt x="2963407" y="5367"/>
                </a:moveTo>
                <a:lnTo>
                  <a:pt x="2880966" y="52208"/>
                </a:lnTo>
                <a:lnTo>
                  <a:pt x="2901312" y="52440"/>
                </a:lnTo>
                <a:lnTo>
                  <a:pt x="2947161" y="26389"/>
                </a:lnTo>
                <a:lnTo>
                  <a:pt x="2953898" y="14786"/>
                </a:lnTo>
                <a:lnTo>
                  <a:pt x="2967582" y="14786"/>
                </a:lnTo>
                <a:lnTo>
                  <a:pt x="2968472" y="14281"/>
                </a:lnTo>
                <a:lnTo>
                  <a:pt x="2963407" y="5367"/>
                </a:lnTo>
                <a:close/>
              </a:path>
              <a:path w="3020695" h="1734185">
                <a:moveTo>
                  <a:pt x="2798319" y="0"/>
                </a:moveTo>
                <a:lnTo>
                  <a:pt x="2788319" y="1900"/>
                </a:lnTo>
                <a:lnTo>
                  <a:pt x="2780110" y="7300"/>
                </a:lnTo>
                <a:lnTo>
                  <a:pt x="2774524" y="15385"/>
                </a:lnTo>
                <a:lnTo>
                  <a:pt x="2772396" y="25339"/>
                </a:lnTo>
                <a:lnTo>
                  <a:pt x="2774297" y="35338"/>
                </a:lnTo>
                <a:lnTo>
                  <a:pt x="2779697" y="43547"/>
                </a:lnTo>
                <a:lnTo>
                  <a:pt x="2787782" y="49133"/>
                </a:lnTo>
                <a:lnTo>
                  <a:pt x="2797736" y="51261"/>
                </a:lnTo>
                <a:lnTo>
                  <a:pt x="2880966" y="52208"/>
                </a:lnTo>
                <a:lnTo>
                  <a:pt x="2963407" y="5367"/>
                </a:lnTo>
                <a:lnTo>
                  <a:pt x="3018646" y="5367"/>
                </a:lnTo>
                <a:lnTo>
                  <a:pt x="3020294" y="2527"/>
                </a:lnTo>
                <a:lnTo>
                  <a:pt x="2798319" y="0"/>
                </a:lnTo>
                <a:close/>
              </a:path>
              <a:path w="3020695" h="1734185">
                <a:moveTo>
                  <a:pt x="2957237" y="20664"/>
                </a:moveTo>
                <a:lnTo>
                  <a:pt x="2947161" y="26389"/>
                </a:lnTo>
                <a:lnTo>
                  <a:pt x="2936944" y="43986"/>
                </a:lnTo>
                <a:lnTo>
                  <a:pt x="2962302" y="29578"/>
                </a:lnTo>
                <a:lnTo>
                  <a:pt x="2957237" y="20664"/>
                </a:lnTo>
                <a:close/>
              </a:path>
              <a:path w="3020695" h="1734185">
                <a:moveTo>
                  <a:pt x="3018646" y="5367"/>
                </a:moveTo>
                <a:lnTo>
                  <a:pt x="2963407" y="5367"/>
                </a:lnTo>
                <a:lnTo>
                  <a:pt x="2968472" y="14281"/>
                </a:lnTo>
                <a:lnTo>
                  <a:pt x="2957237" y="20664"/>
                </a:lnTo>
                <a:lnTo>
                  <a:pt x="2962302" y="29578"/>
                </a:lnTo>
                <a:lnTo>
                  <a:pt x="2973537" y="23195"/>
                </a:lnTo>
                <a:lnTo>
                  <a:pt x="3008295" y="23195"/>
                </a:lnTo>
                <a:lnTo>
                  <a:pt x="3018646" y="5367"/>
                </a:lnTo>
                <a:close/>
              </a:path>
              <a:path w="3020695" h="1734185">
                <a:moveTo>
                  <a:pt x="2953898" y="14786"/>
                </a:moveTo>
                <a:lnTo>
                  <a:pt x="2947161" y="26389"/>
                </a:lnTo>
                <a:lnTo>
                  <a:pt x="2957237" y="20664"/>
                </a:lnTo>
                <a:lnTo>
                  <a:pt x="2953898" y="14786"/>
                </a:lnTo>
                <a:close/>
              </a:path>
              <a:path w="3020695" h="1734185">
                <a:moveTo>
                  <a:pt x="2967582" y="14786"/>
                </a:moveTo>
                <a:lnTo>
                  <a:pt x="2953898" y="14786"/>
                </a:lnTo>
                <a:lnTo>
                  <a:pt x="2957237" y="20664"/>
                </a:lnTo>
                <a:lnTo>
                  <a:pt x="2967582" y="14786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37460" y="4283215"/>
            <a:ext cx="2012314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Arial"/>
                <a:cs typeface="Arial"/>
              </a:rPr>
              <a:t>load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page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disk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08412" y="2231078"/>
            <a:ext cx="2599055" cy="2258060"/>
          </a:xfrm>
          <a:custGeom>
            <a:avLst/>
            <a:gdLst/>
            <a:ahLst/>
            <a:cxnLst/>
            <a:rect l="l" t="t" r="r" b="b"/>
            <a:pathLst>
              <a:path w="2599054" h="2258060">
                <a:moveTo>
                  <a:pt x="17200" y="2238562"/>
                </a:moveTo>
                <a:lnTo>
                  <a:pt x="0" y="2253505"/>
                </a:lnTo>
                <a:lnTo>
                  <a:pt x="3733" y="2257804"/>
                </a:lnTo>
                <a:lnTo>
                  <a:pt x="20935" y="2242863"/>
                </a:lnTo>
                <a:lnTo>
                  <a:pt x="17200" y="2238562"/>
                </a:lnTo>
                <a:close/>
              </a:path>
              <a:path w="2599054" h="2258060">
                <a:moveTo>
                  <a:pt x="47302" y="2212416"/>
                </a:moveTo>
                <a:lnTo>
                  <a:pt x="30101" y="2227357"/>
                </a:lnTo>
                <a:lnTo>
                  <a:pt x="33836" y="2231656"/>
                </a:lnTo>
                <a:lnTo>
                  <a:pt x="51037" y="2216716"/>
                </a:lnTo>
                <a:lnTo>
                  <a:pt x="47302" y="2212416"/>
                </a:lnTo>
                <a:close/>
              </a:path>
              <a:path w="2599054" h="2258060">
                <a:moveTo>
                  <a:pt x="77403" y="2186268"/>
                </a:moveTo>
                <a:lnTo>
                  <a:pt x="60203" y="2201210"/>
                </a:lnTo>
                <a:lnTo>
                  <a:pt x="63939" y="2205509"/>
                </a:lnTo>
                <a:lnTo>
                  <a:pt x="81140" y="2190569"/>
                </a:lnTo>
                <a:lnTo>
                  <a:pt x="77403" y="2186268"/>
                </a:lnTo>
                <a:close/>
              </a:path>
              <a:path w="2599054" h="2258060">
                <a:moveTo>
                  <a:pt x="107506" y="2160121"/>
                </a:moveTo>
                <a:lnTo>
                  <a:pt x="90304" y="2175062"/>
                </a:lnTo>
                <a:lnTo>
                  <a:pt x="94040" y="2179363"/>
                </a:lnTo>
                <a:lnTo>
                  <a:pt x="111241" y="2164421"/>
                </a:lnTo>
                <a:lnTo>
                  <a:pt x="107506" y="2160121"/>
                </a:lnTo>
                <a:close/>
              </a:path>
              <a:path w="2599054" h="2258060">
                <a:moveTo>
                  <a:pt x="137608" y="2133974"/>
                </a:moveTo>
                <a:lnTo>
                  <a:pt x="120407" y="2148916"/>
                </a:lnTo>
                <a:lnTo>
                  <a:pt x="124143" y="2153215"/>
                </a:lnTo>
                <a:lnTo>
                  <a:pt x="141344" y="2138274"/>
                </a:lnTo>
                <a:lnTo>
                  <a:pt x="137608" y="2133974"/>
                </a:lnTo>
                <a:close/>
              </a:path>
              <a:path w="2599054" h="2258060">
                <a:moveTo>
                  <a:pt x="167711" y="2107826"/>
                </a:moveTo>
                <a:lnTo>
                  <a:pt x="150508" y="2122769"/>
                </a:lnTo>
                <a:lnTo>
                  <a:pt x="154244" y="2127068"/>
                </a:lnTo>
                <a:lnTo>
                  <a:pt x="171446" y="2112126"/>
                </a:lnTo>
                <a:lnTo>
                  <a:pt x="167711" y="2107826"/>
                </a:lnTo>
                <a:close/>
              </a:path>
              <a:path w="2599054" h="2258060">
                <a:moveTo>
                  <a:pt x="197812" y="2081679"/>
                </a:moveTo>
                <a:lnTo>
                  <a:pt x="180611" y="2096621"/>
                </a:lnTo>
                <a:lnTo>
                  <a:pt x="184346" y="2100920"/>
                </a:lnTo>
                <a:lnTo>
                  <a:pt x="201547" y="2085980"/>
                </a:lnTo>
                <a:lnTo>
                  <a:pt x="197812" y="2081679"/>
                </a:lnTo>
                <a:close/>
              </a:path>
              <a:path w="2599054" h="2258060">
                <a:moveTo>
                  <a:pt x="227915" y="2055531"/>
                </a:moveTo>
                <a:lnTo>
                  <a:pt x="210714" y="2070474"/>
                </a:lnTo>
                <a:lnTo>
                  <a:pt x="214448" y="2074773"/>
                </a:lnTo>
                <a:lnTo>
                  <a:pt x="231650" y="2059833"/>
                </a:lnTo>
                <a:lnTo>
                  <a:pt x="227915" y="2055531"/>
                </a:lnTo>
                <a:close/>
              </a:path>
              <a:path w="2599054" h="2258060">
                <a:moveTo>
                  <a:pt x="258017" y="2029385"/>
                </a:moveTo>
                <a:lnTo>
                  <a:pt x="240816" y="2044326"/>
                </a:lnTo>
                <a:lnTo>
                  <a:pt x="244551" y="2048626"/>
                </a:lnTo>
                <a:lnTo>
                  <a:pt x="261752" y="2033685"/>
                </a:lnTo>
                <a:lnTo>
                  <a:pt x="258017" y="2029385"/>
                </a:lnTo>
                <a:close/>
              </a:path>
              <a:path w="2599054" h="2258060">
                <a:moveTo>
                  <a:pt x="288119" y="2003238"/>
                </a:moveTo>
                <a:lnTo>
                  <a:pt x="270918" y="2018179"/>
                </a:lnTo>
                <a:lnTo>
                  <a:pt x="274654" y="2022478"/>
                </a:lnTo>
                <a:lnTo>
                  <a:pt x="291854" y="2007538"/>
                </a:lnTo>
                <a:lnTo>
                  <a:pt x="288119" y="2003238"/>
                </a:lnTo>
                <a:close/>
              </a:path>
              <a:path w="2599054" h="2258060">
                <a:moveTo>
                  <a:pt x="318222" y="1977090"/>
                </a:moveTo>
                <a:lnTo>
                  <a:pt x="301020" y="1992031"/>
                </a:lnTo>
                <a:lnTo>
                  <a:pt x="304755" y="1996332"/>
                </a:lnTo>
                <a:lnTo>
                  <a:pt x="321956" y="1981390"/>
                </a:lnTo>
                <a:lnTo>
                  <a:pt x="318222" y="1977090"/>
                </a:lnTo>
                <a:close/>
              </a:path>
              <a:path w="2599054" h="2258060">
                <a:moveTo>
                  <a:pt x="348324" y="1950943"/>
                </a:moveTo>
                <a:lnTo>
                  <a:pt x="331122" y="1965885"/>
                </a:lnTo>
                <a:lnTo>
                  <a:pt x="334858" y="1970184"/>
                </a:lnTo>
                <a:lnTo>
                  <a:pt x="352059" y="1955243"/>
                </a:lnTo>
                <a:lnTo>
                  <a:pt x="348324" y="1950943"/>
                </a:lnTo>
                <a:close/>
              </a:path>
              <a:path w="2599054" h="2258060">
                <a:moveTo>
                  <a:pt x="378425" y="1924795"/>
                </a:moveTo>
                <a:lnTo>
                  <a:pt x="361223" y="1939738"/>
                </a:lnTo>
                <a:lnTo>
                  <a:pt x="364959" y="1944037"/>
                </a:lnTo>
                <a:lnTo>
                  <a:pt x="382162" y="1929096"/>
                </a:lnTo>
                <a:lnTo>
                  <a:pt x="378425" y="1924795"/>
                </a:lnTo>
                <a:close/>
              </a:path>
              <a:path w="2599054" h="2258060">
                <a:moveTo>
                  <a:pt x="408527" y="1898648"/>
                </a:moveTo>
                <a:lnTo>
                  <a:pt x="391326" y="1913590"/>
                </a:lnTo>
                <a:lnTo>
                  <a:pt x="395062" y="1917890"/>
                </a:lnTo>
                <a:lnTo>
                  <a:pt x="412263" y="1902948"/>
                </a:lnTo>
                <a:lnTo>
                  <a:pt x="408527" y="1898648"/>
                </a:lnTo>
                <a:close/>
              </a:path>
              <a:path w="2599054" h="2258060">
                <a:moveTo>
                  <a:pt x="438630" y="1872501"/>
                </a:moveTo>
                <a:lnTo>
                  <a:pt x="421429" y="1887443"/>
                </a:lnTo>
                <a:lnTo>
                  <a:pt x="425164" y="1891742"/>
                </a:lnTo>
                <a:lnTo>
                  <a:pt x="442366" y="1876802"/>
                </a:lnTo>
                <a:lnTo>
                  <a:pt x="438630" y="1872501"/>
                </a:lnTo>
                <a:close/>
              </a:path>
              <a:path w="2599054" h="2258060">
                <a:moveTo>
                  <a:pt x="468731" y="1846353"/>
                </a:moveTo>
                <a:lnTo>
                  <a:pt x="451530" y="1861295"/>
                </a:lnTo>
                <a:lnTo>
                  <a:pt x="455265" y="1865595"/>
                </a:lnTo>
                <a:lnTo>
                  <a:pt x="472467" y="1850654"/>
                </a:lnTo>
                <a:lnTo>
                  <a:pt x="468731" y="1846353"/>
                </a:lnTo>
                <a:close/>
              </a:path>
              <a:path w="2599054" h="2258060">
                <a:moveTo>
                  <a:pt x="498834" y="1820207"/>
                </a:moveTo>
                <a:lnTo>
                  <a:pt x="481633" y="1835148"/>
                </a:lnTo>
                <a:lnTo>
                  <a:pt x="485368" y="1839447"/>
                </a:lnTo>
                <a:lnTo>
                  <a:pt x="502569" y="1824507"/>
                </a:lnTo>
                <a:lnTo>
                  <a:pt x="498834" y="1820207"/>
                </a:lnTo>
                <a:close/>
              </a:path>
              <a:path w="2599054" h="2258060">
                <a:moveTo>
                  <a:pt x="528937" y="1794059"/>
                </a:moveTo>
                <a:lnTo>
                  <a:pt x="511735" y="1809001"/>
                </a:lnTo>
                <a:lnTo>
                  <a:pt x="515470" y="1813300"/>
                </a:lnTo>
                <a:lnTo>
                  <a:pt x="532671" y="1798360"/>
                </a:lnTo>
                <a:lnTo>
                  <a:pt x="528937" y="1794059"/>
                </a:lnTo>
                <a:close/>
              </a:path>
              <a:path w="2599054" h="2258060">
                <a:moveTo>
                  <a:pt x="559038" y="1767912"/>
                </a:moveTo>
                <a:lnTo>
                  <a:pt x="541837" y="1782853"/>
                </a:lnTo>
                <a:lnTo>
                  <a:pt x="545572" y="1787154"/>
                </a:lnTo>
                <a:lnTo>
                  <a:pt x="562773" y="1772212"/>
                </a:lnTo>
                <a:lnTo>
                  <a:pt x="559038" y="1767912"/>
                </a:lnTo>
                <a:close/>
              </a:path>
              <a:path w="2599054" h="2258060">
                <a:moveTo>
                  <a:pt x="589141" y="1741765"/>
                </a:moveTo>
                <a:lnTo>
                  <a:pt x="571940" y="1756707"/>
                </a:lnTo>
                <a:lnTo>
                  <a:pt x="575674" y="1761006"/>
                </a:lnTo>
                <a:lnTo>
                  <a:pt x="592876" y="1746065"/>
                </a:lnTo>
                <a:lnTo>
                  <a:pt x="589141" y="1741765"/>
                </a:lnTo>
                <a:close/>
              </a:path>
              <a:path w="2599054" h="2258060">
                <a:moveTo>
                  <a:pt x="619243" y="1715617"/>
                </a:moveTo>
                <a:lnTo>
                  <a:pt x="602042" y="1730559"/>
                </a:lnTo>
                <a:lnTo>
                  <a:pt x="605777" y="1734859"/>
                </a:lnTo>
                <a:lnTo>
                  <a:pt x="622978" y="1719917"/>
                </a:lnTo>
                <a:lnTo>
                  <a:pt x="619243" y="1715617"/>
                </a:lnTo>
                <a:close/>
              </a:path>
              <a:path w="2599054" h="2258060">
                <a:moveTo>
                  <a:pt x="649345" y="1689470"/>
                </a:moveTo>
                <a:lnTo>
                  <a:pt x="632143" y="1704412"/>
                </a:lnTo>
                <a:lnTo>
                  <a:pt x="635880" y="1708711"/>
                </a:lnTo>
                <a:lnTo>
                  <a:pt x="653080" y="1693771"/>
                </a:lnTo>
                <a:lnTo>
                  <a:pt x="649345" y="1689470"/>
                </a:lnTo>
                <a:close/>
              </a:path>
              <a:path w="2599054" h="2258060">
                <a:moveTo>
                  <a:pt x="679447" y="1663322"/>
                </a:moveTo>
                <a:lnTo>
                  <a:pt x="662245" y="1678265"/>
                </a:lnTo>
                <a:lnTo>
                  <a:pt x="665981" y="1682564"/>
                </a:lnTo>
                <a:lnTo>
                  <a:pt x="683182" y="1667624"/>
                </a:lnTo>
                <a:lnTo>
                  <a:pt x="679447" y="1663322"/>
                </a:lnTo>
                <a:close/>
              </a:path>
              <a:path w="2599054" h="2258060">
                <a:moveTo>
                  <a:pt x="709549" y="1637176"/>
                </a:moveTo>
                <a:lnTo>
                  <a:pt x="692348" y="1652117"/>
                </a:lnTo>
                <a:lnTo>
                  <a:pt x="696084" y="1656417"/>
                </a:lnTo>
                <a:lnTo>
                  <a:pt x="713285" y="1641476"/>
                </a:lnTo>
                <a:lnTo>
                  <a:pt x="709549" y="1637176"/>
                </a:lnTo>
                <a:close/>
              </a:path>
              <a:path w="2599054" h="2258060">
                <a:moveTo>
                  <a:pt x="739651" y="1611029"/>
                </a:moveTo>
                <a:lnTo>
                  <a:pt x="722450" y="1625970"/>
                </a:lnTo>
                <a:lnTo>
                  <a:pt x="726186" y="1630269"/>
                </a:lnTo>
                <a:lnTo>
                  <a:pt x="743388" y="1615329"/>
                </a:lnTo>
                <a:lnTo>
                  <a:pt x="739651" y="1611029"/>
                </a:lnTo>
                <a:close/>
              </a:path>
              <a:path w="2599054" h="2258060">
                <a:moveTo>
                  <a:pt x="769753" y="1584881"/>
                </a:moveTo>
                <a:lnTo>
                  <a:pt x="752552" y="1599822"/>
                </a:lnTo>
                <a:lnTo>
                  <a:pt x="756287" y="1604123"/>
                </a:lnTo>
                <a:lnTo>
                  <a:pt x="773488" y="1589181"/>
                </a:lnTo>
                <a:lnTo>
                  <a:pt x="769753" y="1584881"/>
                </a:lnTo>
                <a:close/>
              </a:path>
              <a:path w="2599054" h="2258060">
                <a:moveTo>
                  <a:pt x="799856" y="1558734"/>
                </a:moveTo>
                <a:lnTo>
                  <a:pt x="782655" y="1573674"/>
                </a:lnTo>
                <a:lnTo>
                  <a:pt x="786390" y="1577975"/>
                </a:lnTo>
                <a:lnTo>
                  <a:pt x="803591" y="1563034"/>
                </a:lnTo>
                <a:lnTo>
                  <a:pt x="799856" y="1558734"/>
                </a:lnTo>
                <a:close/>
              </a:path>
              <a:path w="2599054" h="2258060">
                <a:moveTo>
                  <a:pt x="829957" y="1532586"/>
                </a:moveTo>
                <a:lnTo>
                  <a:pt x="812756" y="1547528"/>
                </a:lnTo>
                <a:lnTo>
                  <a:pt x="816491" y="1551828"/>
                </a:lnTo>
                <a:lnTo>
                  <a:pt x="833692" y="1536887"/>
                </a:lnTo>
                <a:lnTo>
                  <a:pt x="829957" y="1532586"/>
                </a:lnTo>
                <a:close/>
              </a:path>
              <a:path w="2599054" h="2258060">
                <a:moveTo>
                  <a:pt x="860060" y="1506439"/>
                </a:moveTo>
                <a:lnTo>
                  <a:pt x="842859" y="1521379"/>
                </a:lnTo>
                <a:lnTo>
                  <a:pt x="846594" y="1525681"/>
                </a:lnTo>
                <a:lnTo>
                  <a:pt x="863795" y="1510739"/>
                </a:lnTo>
                <a:lnTo>
                  <a:pt x="860060" y="1506439"/>
                </a:lnTo>
                <a:close/>
              </a:path>
              <a:path w="2599054" h="2258060">
                <a:moveTo>
                  <a:pt x="890163" y="1480292"/>
                </a:moveTo>
                <a:lnTo>
                  <a:pt x="872961" y="1495233"/>
                </a:lnTo>
                <a:lnTo>
                  <a:pt x="876696" y="1499533"/>
                </a:lnTo>
                <a:lnTo>
                  <a:pt x="893897" y="1484593"/>
                </a:lnTo>
                <a:lnTo>
                  <a:pt x="890163" y="1480292"/>
                </a:lnTo>
                <a:close/>
              </a:path>
              <a:path w="2599054" h="2258060">
                <a:moveTo>
                  <a:pt x="920264" y="1454144"/>
                </a:moveTo>
                <a:lnTo>
                  <a:pt x="903063" y="1469086"/>
                </a:lnTo>
                <a:lnTo>
                  <a:pt x="906799" y="1473386"/>
                </a:lnTo>
                <a:lnTo>
                  <a:pt x="923999" y="1458445"/>
                </a:lnTo>
                <a:lnTo>
                  <a:pt x="920264" y="1454144"/>
                </a:lnTo>
                <a:close/>
              </a:path>
              <a:path w="2599054" h="2258060">
                <a:moveTo>
                  <a:pt x="950366" y="1427998"/>
                </a:moveTo>
                <a:lnTo>
                  <a:pt x="933165" y="1442938"/>
                </a:lnTo>
                <a:lnTo>
                  <a:pt x="936900" y="1447238"/>
                </a:lnTo>
                <a:lnTo>
                  <a:pt x="954102" y="1432298"/>
                </a:lnTo>
                <a:lnTo>
                  <a:pt x="950366" y="1427998"/>
                </a:lnTo>
                <a:close/>
              </a:path>
              <a:path w="2599054" h="2258060">
                <a:moveTo>
                  <a:pt x="980467" y="1401850"/>
                </a:moveTo>
                <a:lnTo>
                  <a:pt x="963267" y="1416791"/>
                </a:lnTo>
                <a:lnTo>
                  <a:pt x="967003" y="1421091"/>
                </a:lnTo>
                <a:lnTo>
                  <a:pt x="984204" y="1406151"/>
                </a:lnTo>
                <a:lnTo>
                  <a:pt x="980467" y="1401850"/>
                </a:lnTo>
                <a:close/>
              </a:path>
              <a:path w="2599054" h="2258060">
                <a:moveTo>
                  <a:pt x="1010570" y="1375703"/>
                </a:moveTo>
                <a:lnTo>
                  <a:pt x="993369" y="1390643"/>
                </a:lnTo>
                <a:lnTo>
                  <a:pt x="997106" y="1394945"/>
                </a:lnTo>
                <a:lnTo>
                  <a:pt x="1014307" y="1380003"/>
                </a:lnTo>
                <a:lnTo>
                  <a:pt x="1010570" y="1375703"/>
                </a:lnTo>
                <a:close/>
              </a:path>
              <a:path w="2599054" h="2258060">
                <a:moveTo>
                  <a:pt x="1040673" y="1349556"/>
                </a:moveTo>
                <a:lnTo>
                  <a:pt x="1023471" y="1364496"/>
                </a:lnTo>
                <a:lnTo>
                  <a:pt x="1027206" y="1368797"/>
                </a:lnTo>
                <a:lnTo>
                  <a:pt x="1044408" y="1353856"/>
                </a:lnTo>
                <a:lnTo>
                  <a:pt x="1040673" y="1349556"/>
                </a:lnTo>
                <a:close/>
              </a:path>
              <a:path w="2599054" h="2258060">
                <a:moveTo>
                  <a:pt x="1070775" y="1323408"/>
                </a:moveTo>
                <a:lnTo>
                  <a:pt x="1053574" y="1338350"/>
                </a:lnTo>
                <a:lnTo>
                  <a:pt x="1057309" y="1342650"/>
                </a:lnTo>
                <a:lnTo>
                  <a:pt x="1074510" y="1327708"/>
                </a:lnTo>
                <a:lnTo>
                  <a:pt x="1070775" y="1323408"/>
                </a:lnTo>
                <a:close/>
              </a:path>
              <a:path w="2599054" h="2258060">
                <a:moveTo>
                  <a:pt x="1100877" y="1297261"/>
                </a:moveTo>
                <a:lnTo>
                  <a:pt x="1083677" y="1312202"/>
                </a:lnTo>
                <a:lnTo>
                  <a:pt x="1087410" y="1316502"/>
                </a:lnTo>
                <a:lnTo>
                  <a:pt x="1104612" y="1301562"/>
                </a:lnTo>
                <a:lnTo>
                  <a:pt x="1100877" y="1297261"/>
                </a:lnTo>
                <a:close/>
              </a:path>
              <a:path w="2599054" h="2258060">
                <a:moveTo>
                  <a:pt x="1130979" y="1271113"/>
                </a:moveTo>
                <a:lnTo>
                  <a:pt x="1113778" y="1286055"/>
                </a:lnTo>
                <a:lnTo>
                  <a:pt x="1117513" y="1290355"/>
                </a:lnTo>
                <a:lnTo>
                  <a:pt x="1134714" y="1275415"/>
                </a:lnTo>
                <a:lnTo>
                  <a:pt x="1130979" y="1271113"/>
                </a:lnTo>
                <a:close/>
              </a:path>
              <a:path w="2599054" h="2258060">
                <a:moveTo>
                  <a:pt x="1161082" y="1244967"/>
                </a:moveTo>
                <a:lnTo>
                  <a:pt x="1143881" y="1259907"/>
                </a:lnTo>
                <a:lnTo>
                  <a:pt x="1147616" y="1264208"/>
                </a:lnTo>
                <a:lnTo>
                  <a:pt x="1164817" y="1249265"/>
                </a:lnTo>
                <a:lnTo>
                  <a:pt x="1161082" y="1244967"/>
                </a:lnTo>
                <a:close/>
              </a:path>
              <a:path w="2599054" h="2258060">
                <a:moveTo>
                  <a:pt x="1191185" y="1218820"/>
                </a:moveTo>
                <a:lnTo>
                  <a:pt x="1173982" y="1233760"/>
                </a:lnTo>
                <a:lnTo>
                  <a:pt x="1177717" y="1238060"/>
                </a:lnTo>
                <a:lnTo>
                  <a:pt x="1194920" y="1223119"/>
                </a:lnTo>
                <a:lnTo>
                  <a:pt x="1191185" y="1218820"/>
                </a:lnTo>
                <a:close/>
              </a:path>
              <a:path w="2599054" h="2258060">
                <a:moveTo>
                  <a:pt x="1221286" y="1192672"/>
                </a:moveTo>
                <a:lnTo>
                  <a:pt x="1204084" y="1207613"/>
                </a:lnTo>
                <a:lnTo>
                  <a:pt x="1207820" y="1211914"/>
                </a:lnTo>
                <a:lnTo>
                  <a:pt x="1225021" y="1196971"/>
                </a:lnTo>
                <a:lnTo>
                  <a:pt x="1221286" y="1192672"/>
                </a:lnTo>
                <a:close/>
              </a:path>
              <a:path w="2599054" h="2258060">
                <a:moveTo>
                  <a:pt x="1251388" y="1166524"/>
                </a:moveTo>
                <a:lnTo>
                  <a:pt x="1234187" y="1181465"/>
                </a:lnTo>
                <a:lnTo>
                  <a:pt x="1237923" y="1185765"/>
                </a:lnTo>
                <a:lnTo>
                  <a:pt x="1255124" y="1170824"/>
                </a:lnTo>
                <a:lnTo>
                  <a:pt x="1251388" y="1166524"/>
                </a:lnTo>
                <a:close/>
              </a:path>
              <a:path w="2599054" h="2258060">
                <a:moveTo>
                  <a:pt x="1281490" y="1140376"/>
                </a:moveTo>
                <a:lnTo>
                  <a:pt x="1264288" y="1155319"/>
                </a:lnTo>
                <a:lnTo>
                  <a:pt x="1268025" y="1159619"/>
                </a:lnTo>
                <a:lnTo>
                  <a:pt x="1285226" y="1144677"/>
                </a:lnTo>
                <a:lnTo>
                  <a:pt x="1281490" y="1140376"/>
                </a:lnTo>
                <a:close/>
              </a:path>
              <a:path w="2599054" h="2258060">
                <a:moveTo>
                  <a:pt x="1311592" y="1114229"/>
                </a:moveTo>
                <a:lnTo>
                  <a:pt x="1294391" y="1129170"/>
                </a:lnTo>
                <a:lnTo>
                  <a:pt x="1298126" y="1133472"/>
                </a:lnTo>
                <a:lnTo>
                  <a:pt x="1315328" y="1118529"/>
                </a:lnTo>
                <a:lnTo>
                  <a:pt x="1311592" y="1114229"/>
                </a:lnTo>
                <a:close/>
              </a:path>
              <a:path w="2599054" h="2258060">
                <a:moveTo>
                  <a:pt x="1341695" y="1088082"/>
                </a:moveTo>
                <a:lnTo>
                  <a:pt x="1324494" y="1103024"/>
                </a:lnTo>
                <a:lnTo>
                  <a:pt x="1328228" y="1107324"/>
                </a:lnTo>
                <a:lnTo>
                  <a:pt x="1345430" y="1092382"/>
                </a:lnTo>
                <a:lnTo>
                  <a:pt x="1341695" y="1088082"/>
                </a:lnTo>
                <a:close/>
              </a:path>
              <a:path w="2599054" h="2258060">
                <a:moveTo>
                  <a:pt x="1371796" y="1061934"/>
                </a:moveTo>
                <a:lnTo>
                  <a:pt x="1354595" y="1076877"/>
                </a:lnTo>
                <a:lnTo>
                  <a:pt x="1358331" y="1081176"/>
                </a:lnTo>
                <a:lnTo>
                  <a:pt x="1375531" y="1066234"/>
                </a:lnTo>
                <a:lnTo>
                  <a:pt x="1371796" y="1061934"/>
                </a:lnTo>
                <a:close/>
              </a:path>
              <a:path w="2599054" h="2258060">
                <a:moveTo>
                  <a:pt x="1401899" y="1035787"/>
                </a:moveTo>
                <a:lnTo>
                  <a:pt x="1384698" y="1050729"/>
                </a:lnTo>
                <a:lnTo>
                  <a:pt x="1388433" y="1055028"/>
                </a:lnTo>
                <a:lnTo>
                  <a:pt x="1405634" y="1040088"/>
                </a:lnTo>
                <a:lnTo>
                  <a:pt x="1401899" y="1035787"/>
                </a:lnTo>
                <a:close/>
              </a:path>
              <a:path w="2599054" h="2258060">
                <a:moveTo>
                  <a:pt x="1432002" y="1009639"/>
                </a:moveTo>
                <a:lnTo>
                  <a:pt x="1414800" y="1024582"/>
                </a:lnTo>
                <a:lnTo>
                  <a:pt x="1418535" y="1028881"/>
                </a:lnTo>
                <a:lnTo>
                  <a:pt x="1435737" y="1013941"/>
                </a:lnTo>
                <a:lnTo>
                  <a:pt x="1432002" y="1009639"/>
                </a:lnTo>
                <a:close/>
              </a:path>
              <a:path w="2599054" h="2258060">
                <a:moveTo>
                  <a:pt x="1462104" y="983493"/>
                </a:moveTo>
                <a:lnTo>
                  <a:pt x="1444903" y="998434"/>
                </a:lnTo>
                <a:lnTo>
                  <a:pt x="1448638" y="1002734"/>
                </a:lnTo>
                <a:lnTo>
                  <a:pt x="1465839" y="987793"/>
                </a:lnTo>
                <a:lnTo>
                  <a:pt x="1462104" y="983493"/>
                </a:lnTo>
                <a:close/>
              </a:path>
              <a:path w="2599054" h="2258060">
                <a:moveTo>
                  <a:pt x="1492206" y="957346"/>
                </a:moveTo>
                <a:lnTo>
                  <a:pt x="1475004" y="972286"/>
                </a:lnTo>
                <a:lnTo>
                  <a:pt x="1478741" y="976586"/>
                </a:lnTo>
                <a:lnTo>
                  <a:pt x="1495941" y="961646"/>
                </a:lnTo>
                <a:lnTo>
                  <a:pt x="1492206" y="957346"/>
                </a:lnTo>
                <a:close/>
              </a:path>
              <a:path w="2599054" h="2258060">
                <a:moveTo>
                  <a:pt x="1522308" y="931198"/>
                </a:moveTo>
                <a:lnTo>
                  <a:pt x="1505106" y="946139"/>
                </a:lnTo>
                <a:lnTo>
                  <a:pt x="1508842" y="950440"/>
                </a:lnTo>
                <a:lnTo>
                  <a:pt x="1526043" y="935498"/>
                </a:lnTo>
                <a:lnTo>
                  <a:pt x="1522308" y="931198"/>
                </a:lnTo>
                <a:close/>
              </a:path>
              <a:path w="2599054" h="2258060">
                <a:moveTo>
                  <a:pt x="1552409" y="905051"/>
                </a:moveTo>
                <a:lnTo>
                  <a:pt x="1535209" y="919991"/>
                </a:lnTo>
                <a:lnTo>
                  <a:pt x="1538945" y="924292"/>
                </a:lnTo>
                <a:lnTo>
                  <a:pt x="1556146" y="909351"/>
                </a:lnTo>
                <a:lnTo>
                  <a:pt x="1552409" y="905051"/>
                </a:lnTo>
                <a:close/>
              </a:path>
              <a:path w="2599054" h="2258060">
                <a:moveTo>
                  <a:pt x="1582512" y="878903"/>
                </a:moveTo>
                <a:lnTo>
                  <a:pt x="1565311" y="893845"/>
                </a:lnTo>
                <a:lnTo>
                  <a:pt x="1569046" y="898145"/>
                </a:lnTo>
                <a:lnTo>
                  <a:pt x="1586249" y="883204"/>
                </a:lnTo>
                <a:lnTo>
                  <a:pt x="1582512" y="878903"/>
                </a:lnTo>
                <a:close/>
              </a:path>
              <a:path w="2599054" h="2258060">
                <a:moveTo>
                  <a:pt x="1612614" y="852756"/>
                </a:moveTo>
                <a:lnTo>
                  <a:pt x="1595413" y="867697"/>
                </a:lnTo>
                <a:lnTo>
                  <a:pt x="1599148" y="871998"/>
                </a:lnTo>
                <a:lnTo>
                  <a:pt x="1616349" y="857056"/>
                </a:lnTo>
                <a:lnTo>
                  <a:pt x="1612614" y="852756"/>
                </a:lnTo>
                <a:close/>
              </a:path>
              <a:path w="2599054" h="2258060">
                <a:moveTo>
                  <a:pt x="1642717" y="826609"/>
                </a:moveTo>
                <a:lnTo>
                  <a:pt x="1625516" y="841551"/>
                </a:lnTo>
                <a:lnTo>
                  <a:pt x="1629251" y="845850"/>
                </a:lnTo>
                <a:lnTo>
                  <a:pt x="1646452" y="830910"/>
                </a:lnTo>
                <a:lnTo>
                  <a:pt x="1642717" y="826609"/>
                </a:lnTo>
                <a:close/>
              </a:path>
              <a:path w="2599054" h="2258060">
                <a:moveTo>
                  <a:pt x="1672819" y="800461"/>
                </a:moveTo>
                <a:lnTo>
                  <a:pt x="1655617" y="815404"/>
                </a:lnTo>
                <a:lnTo>
                  <a:pt x="1659352" y="819703"/>
                </a:lnTo>
                <a:lnTo>
                  <a:pt x="1676554" y="804762"/>
                </a:lnTo>
                <a:lnTo>
                  <a:pt x="1672819" y="800461"/>
                </a:lnTo>
                <a:close/>
              </a:path>
              <a:path w="2599054" h="2258060">
                <a:moveTo>
                  <a:pt x="1702921" y="774315"/>
                </a:moveTo>
                <a:lnTo>
                  <a:pt x="1685720" y="789256"/>
                </a:lnTo>
                <a:lnTo>
                  <a:pt x="1689455" y="793555"/>
                </a:lnTo>
                <a:lnTo>
                  <a:pt x="1706656" y="778615"/>
                </a:lnTo>
                <a:lnTo>
                  <a:pt x="1702921" y="774315"/>
                </a:lnTo>
                <a:close/>
              </a:path>
              <a:path w="2599054" h="2258060">
                <a:moveTo>
                  <a:pt x="1733024" y="748167"/>
                </a:moveTo>
                <a:lnTo>
                  <a:pt x="1715823" y="763109"/>
                </a:lnTo>
                <a:lnTo>
                  <a:pt x="1719558" y="767408"/>
                </a:lnTo>
                <a:lnTo>
                  <a:pt x="1736759" y="752468"/>
                </a:lnTo>
                <a:lnTo>
                  <a:pt x="1733024" y="748167"/>
                </a:lnTo>
                <a:close/>
              </a:path>
              <a:path w="2599054" h="2258060">
                <a:moveTo>
                  <a:pt x="1763125" y="722020"/>
                </a:moveTo>
                <a:lnTo>
                  <a:pt x="1745924" y="736961"/>
                </a:lnTo>
                <a:lnTo>
                  <a:pt x="1749659" y="741262"/>
                </a:lnTo>
                <a:lnTo>
                  <a:pt x="1766860" y="726320"/>
                </a:lnTo>
                <a:lnTo>
                  <a:pt x="1763125" y="722020"/>
                </a:lnTo>
                <a:close/>
              </a:path>
              <a:path w="2599054" h="2258060">
                <a:moveTo>
                  <a:pt x="1793227" y="695873"/>
                </a:moveTo>
                <a:lnTo>
                  <a:pt x="1776026" y="710815"/>
                </a:lnTo>
                <a:lnTo>
                  <a:pt x="1779762" y="715114"/>
                </a:lnTo>
                <a:lnTo>
                  <a:pt x="1796963" y="700173"/>
                </a:lnTo>
                <a:lnTo>
                  <a:pt x="1793227" y="695873"/>
                </a:lnTo>
                <a:close/>
              </a:path>
              <a:path w="2599054" h="2258060">
                <a:moveTo>
                  <a:pt x="1823330" y="669725"/>
                </a:moveTo>
                <a:lnTo>
                  <a:pt x="1806127" y="684668"/>
                </a:lnTo>
                <a:lnTo>
                  <a:pt x="1809864" y="688967"/>
                </a:lnTo>
                <a:lnTo>
                  <a:pt x="1827065" y="674025"/>
                </a:lnTo>
                <a:lnTo>
                  <a:pt x="1823330" y="669725"/>
                </a:lnTo>
                <a:close/>
              </a:path>
              <a:path w="2599054" h="2258060">
                <a:moveTo>
                  <a:pt x="1853431" y="643578"/>
                </a:moveTo>
                <a:lnTo>
                  <a:pt x="1836230" y="658520"/>
                </a:lnTo>
                <a:lnTo>
                  <a:pt x="1839967" y="662819"/>
                </a:lnTo>
                <a:lnTo>
                  <a:pt x="1857167" y="647879"/>
                </a:lnTo>
                <a:lnTo>
                  <a:pt x="1853431" y="643578"/>
                </a:lnTo>
                <a:close/>
              </a:path>
              <a:path w="2599054" h="2258060">
                <a:moveTo>
                  <a:pt x="1883534" y="617430"/>
                </a:moveTo>
                <a:lnTo>
                  <a:pt x="1866332" y="632373"/>
                </a:lnTo>
                <a:lnTo>
                  <a:pt x="1870067" y="636672"/>
                </a:lnTo>
                <a:lnTo>
                  <a:pt x="1887269" y="621732"/>
                </a:lnTo>
                <a:lnTo>
                  <a:pt x="1883534" y="617430"/>
                </a:lnTo>
                <a:close/>
              </a:path>
              <a:path w="2599054" h="2258060">
                <a:moveTo>
                  <a:pt x="1913636" y="591284"/>
                </a:moveTo>
                <a:lnTo>
                  <a:pt x="1896435" y="606225"/>
                </a:lnTo>
                <a:lnTo>
                  <a:pt x="1900170" y="610527"/>
                </a:lnTo>
                <a:lnTo>
                  <a:pt x="1917371" y="595584"/>
                </a:lnTo>
                <a:lnTo>
                  <a:pt x="1913636" y="591284"/>
                </a:lnTo>
                <a:close/>
              </a:path>
              <a:path w="2599054" h="2258060">
                <a:moveTo>
                  <a:pt x="1943738" y="565137"/>
                </a:moveTo>
                <a:lnTo>
                  <a:pt x="1926537" y="580078"/>
                </a:lnTo>
                <a:lnTo>
                  <a:pt x="1930271" y="584377"/>
                </a:lnTo>
                <a:lnTo>
                  <a:pt x="1947473" y="569437"/>
                </a:lnTo>
                <a:lnTo>
                  <a:pt x="1943738" y="565137"/>
                </a:lnTo>
                <a:close/>
              </a:path>
              <a:path w="2599054" h="2258060">
                <a:moveTo>
                  <a:pt x="1973841" y="538989"/>
                </a:moveTo>
                <a:lnTo>
                  <a:pt x="1956639" y="553932"/>
                </a:lnTo>
                <a:lnTo>
                  <a:pt x="1960374" y="558231"/>
                </a:lnTo>
                <a:lnTo>
                  <a:pt x="1977575" y="543289"/>
                </a:lnTo>
                <a:lnTo>
                  <a:pt x="1973841" y="538989"/>
                </a:lnTo>
                <a:close/>
              </a:path>
              <a:path w="2599054" h="2258060">
                <a:moveTo>
                  <a:pt x="2003943" y="512842"/>
                </a:moveTo>
                <a:lnTo>
                  <a:pt x="1986742" y="527784"/>
                </a:lnTo>
                <a:lnTo>
                  <a:pt x="1990477" y="532084"/>
                </a:lnTo>
                <a:lnTo>
                  <a:pt x="2007678" y="517142"/>
                </a:lnTo>
                <a:lnTo>
                  <a:pt x="2003943" y="512842"/>
                </a:lnTo>
                <a:close/>
              </a:path>
              <a:path w="2599054" h="2258060">
                <a:moveTo>
                  <a:pt x="2034045" y="486694"/>
                </a:moveTo>
                <a:lnTo>
                  <a:pt x="2016845" y="501637"/>
                </a:lnTo>
                <a:lnTo>
                  <a:pt x="2020578" y="505937"/>
                </a:lnTo>
                <a:lnTo>
                  <a:pt x="2037781" y="490995"/>
                </a:lnTo>
                <a:lnTo>
                  <a:pt x="2034045" y="486694"/>
                </a:lnTo>
                <a:close/>
              </a:path>
              <a:path w="2599054" h="2258060">
                <a:moveTo>
                  <a:pt x="2064147" y="460547"/>
                </a:moveTo>
                <a:lnTo>
                  <a:pt x="2046945" y="475489"/>
                </a:lnTo>
                <a:lnTo>
                  <a:pt x="2050681" y="479790"/>
                </a:lnTo>
                <a:lnTo>
                  <a:pt x="2067882" y="464847"/>
                </a:lnTo>
                <a:lnTo>
                  <a:pt x="2064147" y="460547"/>
                </a:lnTo>
                <a:close/>
              </a:path>
              <a:path w="2599054" h="2258060">
                <a:moveTo>
                  <a:pt x="2094249" y="434400"/>
                </a:moveTo>
                <a:lnTo>
                  <a:pt x="2077048" y="449342"/>
                </a:lnTo>
                <a:lnTo>
                  <a:pt x="2080784" y="453642"/>
                </a:lnTo>
                <a:lnTo>
                  <a:pt x="2097985" y="438701"/>
                </a:lnTo>
                <a:lnTo>
                  <a:pt x="2094249" y="434400"/>
                </a:lnTo>
                <a:close/>
              </a:path>
              <a:path w="2599054" h="2258060">
                <a:moveTo>
                  <a:pt x="2124351" y="408252"/>
                </a:moveTo>
                <a:lnTo>
                  <a:pt x="2107149" y="423195"/>
                </a:lnTo>
                <a:lnTo>
                  <a:pt x="2110886" y="427495"/>
                </a:lnTo>
                <a:lnTo>
                  <a:pt x="2128086" y="412553"/>
                </a:lnTo>
                <a:lnTo>
                  <a:pt x="2124351" y="408252"/>
                </a:lnTo>
                <a:close/>
              </a:path>
              <a:path w="2599054" h="2258060">
                <a:moveTo>
                  <a:pt x="2154453" y="382106"/>
                </a:moveTo>
                <a:lnTo>
                  <a:pt x="2137252" y="397047"/>
                </a:lnTo>
                <a:lnTo>
                  <a:pt x="2140987" y="401347"/>
                </a:lnTo>
                <a:lnTo>
                  <a:pt x="2158189" y="386406"/>
                </a:lnTo>
                <a:lnTo>
                  <a:pt x="2154453" y="382106"/>
                </a:lnTo>
                <a:close/>
              </a:path>
              <a:path w="2599054" h="2258060">
                <a:moveTo>
                  <a:pt x="2184556" y="355958"/>
                </a:moveTo>
                <a:lnTo>
                  <a:pt x="2167355" y="370900"/>
                </a:lnTo>
                <a:lnTo>
                  <a:pt x="2171089" y="375199"/>
                </a:lnTo>
                <a:lnTo>
                  <a:pt x="2188291" y="360259"/>
                </a:lnTo>
                <a:lnTo>
                  <a:pt x="2184556" y="355958"/>
                </a:lnTo>
                <a:close/>
              </a:path>
              <a:path w="2599054" h="2258060">
                <a:moveTo>
                  <a:pt x="2214659" y="329811"/>
                </a:moveTo>
                <a:lnTo>
                  <a:pt x="2197456" y="344752"/>
                </a:lnTo>
                <a:lnTo>
                  <a:pt x="2201191" y="349054"/>
                </a:lnTo>
                <a:lnTo>
                  <a:pt x="2218392" y="334111"/>
                </a:lnTo>
                <a:lnTo>
                  <a:pt x="2214659" y="329811"/>
                </a:lnTo>
                <a:close/>
              </a:path>
              <a:path w="2599054" h="2258060">
                <a:moveTo>
                  <a:pt x="2244760" y="303664"/>
                </a:moveTo>
                <a:lnTo>
                  <a:pt x="2227559" y="318606"/>
                </a:lnTo>
                <a:lnTo>
                  <a:pt x="2231294" y="322906"/>
                </a:lnTo>
                <a:lnTo>
                  <a:pt x="2248495" y="307964"/>
                </a:lnTo>
                <a:lnTo>
                  <a:pt x="2244760" y="303664"/>
                </a:lnTo>
                <a:close/>
              </a:path>
              <a:path w="2599054" h="2258060">
                <a:moveTo>
                  <a:pt x="2274863" y="277516"/>
                </a:moveTo>
                <a:lnTo>
                  <a:pt x="2257662" y="292458"/>
                </a:lnTo>
                <a:lnTo>
                  <a:pt x="2261396" y="296759"/>
                </a:lnTo>
                <a:lnTo>
                  <a:pt x="2278597" y="281816"/>
                </a:lnTo>
                <a:lnTo>
                  <a:pt x="2274863" y="277516"/>
                </a:lnTo>
                <a:close/>
              </a:path>
              <a:path w="2599054" h="2258060">
                <a:moveTo>
                  <a:pt x="2304964" y="251369"/>
                </a:moveTo>
                <a:lnTo>
                  <a:pt x="2287764" y="266311"/>
                </a:lnTo>
                <a:lnTo>
                  <a:pt x="2291499" y="270611"/>
                </a:lnTo>
                <a:lnTo>
                  <a:pt x="2308699" y="255670"/>
                </a:lnTo>
                <a:lnTo>
                  <a:pt x="2304964" y="251369"/>
                </a:lnTo>
                <a:close/>
              </a:path>
              <a:path w="2599054" h="2258060">
                <a:moveTo>
                  <a:pt x="2335066" y="225221"/>
                </a:moveTo>
                <a:lnTo>
                  <a:pt x="2317865" y="240164"/>
                </a:lnTo>
                <a:lnTo>
                  <a:pt x="2321600" y="244464"/>
                </a:lnTo>
                <a:lnTo>
                  <a:pt x="2338801" y="229523"/>
                </a:lnTo>
                <a:lnTo>
                  <a:pt x="2335066" y="225221"/>
                </a:lnTo>
                <a:close/>
              </a:path>
              <a:path w="2599054" h="2258060">
                <a:moveTo>
                  <a:pt x="2365169" y="199076"/>
                </a:moveTo>
                <a:lnTo>
                  <a:pt x="2347967" y="214016"/>
                </a:lnTo>
                <a:lnTo>
                  <a:pt x="2351703" y="218318"/>
                </a:lnTo>
                <a:lnTo>
                  <a:pt x="2368904" y="203375"/>
                </a:lnTo>
                <a:lnTo>
                  <a:pt x="2365169" y="199076"/>
                </a:lnTo>
                <a:close/>
              </a:path>
              <a:path w="2599054" h="2258060">
                <a:moveTo>
                  <a:pt x="2395269" y="172928"/>
                </a:moveTo>
                <a:lnTo>
                  <a:pt x="2378068" y="187869"/>
                </a:lnTo>
                <a:lnTo>
                  <a:pt x="2381804" y="192170"/>
                </a:lnTo>
                <a:lnTo>
                  <a:pt x="2399005" y="177228"/>
                </a:lnTo>
                <a:lnTo>
                  <a:pt x="2395269" y="172928"/>
                </a:lnTo>
                <a:close/>
              </a:path>
              <a:path w="2599054" h="2258060">
                <a:moveTo>
                  <a:pt x="2425372" y="146781"/>
                </a:moveTo>
                <a:lnTo>
                  <a:pt x="2408171" y="161721"/>
                </a:lnTo>
                <a:lnTo>
                  <a:pt x="2411906" y="166023"/>
                </a:lnTo>
                <a:lnTo>
                  <a:pt x="2429108" y="151080"/>
                </a:lnTo>
                <a:lnTo>
                  <a:pt x="2425372" y="146781"/>
                </a:lnTo>
                <a:close/>
              </a:path>
              <a:path w="2599054" h="2258060">
                <a:moveTo>
                  <a:pt x="2455473" y="120634"/>
                </a:moveTo>
                <a:lnTo>
                  <a:pt x="2438273" y="135575"/>
                </a:lnTo>
                <a:lnTo>
                  <a:pt x="2442009" y="139875"/>
                </a:lnTo>
                <a:lnTo>
                  <a:pt x="2459210" y="124933"/>
                </a:lnTo>
                <a:lnTo>
                  <a:pt x="2455473" y="120634"/>
                </a:lnTo>
                <a:close/>
              </a:path>
              <a:path w="2599054" h="2258060">
                <a:moveTo>
                  <a:pt x="2485576" y="94486"/>
                </a:moveTo>
                <a:lnTo>
                  <a:pt x="2468375" y="109428"/>
                </a:lnTo>
                <a:lnTo>
                  <a:pt x="2472109" y="113728"/>
                </a:lnTo>
                <a:lnTo>
                  <a:pt x="2489311" y="98786"/>
                </a:lnTo>
                <a:lnTo>
                  <a:pt x="2485576" y="94486"/>
                </a:lnTo>
                <a:close/>
              </a:path>
              <a:path w="2599054" h="2258060">
                <a:moveTo>
                  <a:pt x="2515678" y="68339"/>
                </a:moveTo>
                <a:lnTo>
                  <a:pt x="2498477" y="83280"/>
                </a:lnTo>
                <a:lnTo>
                  <a:pt x="2502212" y="87581"/>
                </a:lnTo>
                <a:lnTo>
                  <a:pt x="2519413" y="72638"/>
                </a:lnTo>
                <a:lnTo>
                  <a:pt x="2515678" y="68339"/>
                </a:lnTo>
                <a:close/>
              </a:path>
              <a:path w="2599054" h="2258060">
                <a:moveTo>
                  <a:pt x="2590898" y="7273"/>
                </a:moveTo>
                <a:lnTo>
                  <a:pt x="2590162" y="7413"/>
                </a:lnTo>
                <a:lnTo>
                  <a:pt x="2565772" y="79206"/>
                </a:lnTo>
                <a:lnTo>
                  <a:pt x="2566568" y="80822"/>
                </a:lnTo>
                <a:lnTo>
                  <a:pt x="2569547" y="81834"/>
                </a:lnTo>
                <a:lnTo>
                  <a:pt x="2571164" y="81038"/>
                </a:lnTo>
                <a:lnTo>
                  <a:pt x="2595593" y="9138"/>
                </a:lnTo>
                <a:lnTo>
                  <a:pt x="2592518" y="9138"/>
                </a:lnTo>
                <a:lnTo>
                  <a:pt x="2590898" y="7273"/>
                </a:lnTo>
                <a:close/>
              </a:path>
              <a:path w="2599054" h="2258060">
                <a:moveTo>
                  <a:pt x="2545781" y="42191"/>
                </a:moveTo>
                <a:lnTo>
                  <a:pt x="2528580" y="57133"/>
                </a:lnTo>
                <a:lnTo>
                  <a:pt x="2532313" y="61433"/>
                </a:lnTo>
                <a:lnTo>
                  <a:pt x="2549514" y="46493"/>
                </a:lnTo>
                <a:lnTo>
                  <a:pt x="2545781" y="42191"/>
                </a:lnTo>
                <a:close/>
              </a:path>
              <a:path w="2599054" h="2258060">
                <a:moveTo>
                  <a:pt x="2575882" y="16045"/>
                </a:moveTo>
                <a:lnTo>
                  <a:pt x="2558681" y="30985"/>
                </a:lnTo>
                <a:lnTo>
                  <a:pt x="2562416" y="35286"/>
                </a:lnTo>
                <a:lnTo>
                  <a:pt x="2579617" y="20344"/>
                </a:lnTo>
                <a:lnTo>
                  <a:pt x="2575882" y="16045"/>
                </a:lnTo>
                <a:close/>
              </a:path>
              <a:path w="2599054" h="2258060">
                <a:moveTo>
                  <a:pt x="2598698" y="0"/>
                </a:moveTo>
                <a:lnTo>
                  <a:pt x="2514603" y="15923"/>
                </a:lnTo>
                <a:lnTo>
                  <a:pt x="2513587" y="17412"/>
                </a:lnTo>
                <a:lnTo>
                  <a:pt x="2514173" y="20504"/>
                </a:lnTo>
                <a:lnTo>
                  <a:pt x="2515662" y="21520"/>
                </a:lnTo>
                <a:lnTo>
                  <a:pt x="2590162" y="7413"/>
                </a:lnTo>
                <a:lnTo>
                  <a:pt x="2590403" y="6704"/>
                </a:lnTo>
                <a:lnTo>
                  <a:pt x="2588783" y="4838"/>
                </a:lnTo>
                <a:lnTo>
                  <a:pt x="2592434" y="1667"/>
                </a:lnTo>
                <a:lnTo>
                  <a:pt x="2598131" y="1667"/>
                </a:lnTo>
                <a:lnTo>
                  <a:pt x="2598698" y="0"/>
                </a:lnTo>
                <a:close/>
              </a:path>
              <a:path w="2599054" h="2258060">
                <a:moveTo>
                  <a:pt x="2593409" y="2790"/>
                </a:moveTo>
                <a:lnTo>
                  <a:pt x="2591733" y="2790"/>
                </a:lnTo>
                <a:lnTo>
                  <a:pt x="2594959" y="6504"/>
                </a:lnTo>
                <a:lnTo>
                  <a:pt x="2590898" y="7273"/>
                </a:lnTo>
                <a:lnTo>
                  <a:pt x="2592518" y="9138"/>
                </a:lnTo>
                <a:lnTo>
                  <a:pt x="2596169" y="5967"/>
                </a:lnTo>
                <a:lnTo>
                  <a:pt x="2593409" y="2790"/>
                </a:lnTo>
                <a:close/>
              </a:path>
              <a:path w="2599054" h="2258060">
                <a:moveTo>
                  <a:pt x="2598131" y="1667"/>
                </a:moveTo>
                <a:lnTo>
                  <a:pt x="2592434" y="1667"/>
                </a:lnTo>
                <a:lnTo>
                  <a:pt x="2596169" y="5967"/>
                </a:lnTo>
                <a:lnTo>
                  <a:pt x="2592518" y="9138"/>
                </a:lnTo>
                <a:lnTo>
                  <a:pt x="2595593" y="9138"/>
                </a:lnTo>
                <a:lnTo>
                  <a:pt x="2598131" y="1667"/>
                </a:lnTo>
                <a:close/>
              </a:path>
              <a:path w="2599054" h="2258060">
                <a:moveTo>
                  <a:pt x="2590403" y="6704"/>
                </a:moveTo>
                <a:lnTo>
                  <a:pt x="2590162" y="7413"/>
                </a:lnTo>
                <a:lnTo>
                  <a:pt x="2590898" y="7273"/>
                </a:lnTo>
                <a:lnTo>
                  <a:pt x="2590403" y="6704"/>
                </a:lnTo>
                <a:close/>
              </a:path>
              <a:path w="2599054" h="2258060">
                <a:moveTo>
                  <a:pt x="2591733" y="2790"/>
                </a:moveTo>
                <a:lnTo>
                  <a:pt x="2590403" y="6704"/>
                </a:lnTo>
                <a:lnTo>
                  <a:pt x="2590898" y="7273"/>
                </a:lnTo>
                <a:lnTo>
                  <a:pt x="2594959" y="6504"/>
                </a:lnTo>
                <a:lnTo>
                  <a:pt x="2591733" y="2790"/>
                </a:lnTo>
                <a:close/>
              </a:path>
              <a:path w="2599054" h="2258060">
                <a:moveTo>
                  <a:pt x="2592434" y="1667"/>
                </a:moveTo>
                <a:lnTo>
                  <a:pt x="2588783" y="4838"/>
                </a:lnTo>
                <a:lnTo>
                  <a:pt x="2590403" y="6704"/>
                </a:lnTo>
                <a:lnTo>
                  <a:pt x="2591733" y="2790"/>
                </a:lnTo>
                <a:lnTo>
                  <a:pt x="2593409" y="2790"/>
                </a:lnTo>
                <a:lnTo>
                  <a:pt x="2592434" y="1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75165" y="3189568"/>
            <a:ext cx="164147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Arial"/>
                <a:cs typeface="Arial"/>
              </a:rPr>
              <a:t>update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4637" y="1121892"/>
            <a:ext cx="848994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4648" y="5513566"/>
            <a:ext cx="101473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Arial"/>
                <a:cs typeface="Arial"/>
              </a:rPr>
              <a:t>scheduler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5573" y="2074433"/>
            <a:ext cx="1128101" cy="337778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531225" y="2232627"/>
            <a:ext cx="47942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solidFill>
                  <a:srgbClr val="F79646"/>
                </a:solidFill>
                <a:latin typeface="Arial"/>
                <a:cs typeface="Arial"/>
              </a:rPr>
              <a:t>retry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252980" y="3173788"/>
            <a:ext cx="4124325" cy="2882265"/>
            <a:chOff x="5252980" y="3173788"/>
            <a:chExt cx="4124325" cy="2882265"/>
          </a:xfrm>
        </p:grpSpPr>
        <p:sp>
          <p:nvSpPr>
            <p:cNvPr id="30" name="object 30"/>
            <p:cNvSpPr/>
            <p:nvPr/>
          </p:nvSpPr>
          <p:spPr>
            <a:xfrm>
              <a:off x="8955429" y="3219356"/>
              <a:ext cx="376555" cy="102870"/>
            </a:xfrm>
            <a:custGeom>
              <a:avLst/>
              <a:gdLst/>
              <a:ahLst/>
              <a:cxnLst/>
              <a:rect l="l" t="t" r="r" b="b"/>
              <a:pathLst>
                <a:path w="376554" h="102870">
                  <a:moveTo>
                    <a:pt x="375941" y="0"/>
                  </a:moveTo>
                  <a:lnTo>
                    <a:pt x="0" y="0"/>
                  </a:lnTo>
                  <a:lnTo>
                    <a:pt x="0" y="102529"/>
                  </a:lnTo>
                  <a:lnTo>
                    <a:pt x="375941" y="102529"/>
                  </a:lnTo>
                  <a:lnTo>
                    <a:pt x="37594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31370" y="3185180"/>
              <a:ext cx="34290" cy="137160"/>
            </a:xfrm>
            <a:custGeom>
              <a:avLst/>
              <a:gdLst/>
              <a:ahLst/>
              <a:cxnLst/>
              <a:rect l="l" t="t" r="r" b="b"/>
              <a:pathLst>
                <a:path w="34290" h="137160">
                  <a:moveTo>
                    <a:pt x="34176" y="0"/>
                  </a:moveTo>
                  <a:lnTo>
                    <a:pt x="0" y="34176"/>
                  </a:lnTo>
                  <a:lnTo>
                    <a:pt x="0" y="136705"/>
                  </a:lnTo>
                  <a:lnTo>
                    <a:pt x="34176" y="102529"/>
                  </a:lnTo>
                  <a:lnTo>
                    <a:pt x="34176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55429" y="3185180"/>
              <a:ext cx="410209" cy="34290"/>
            </a:xfrm>
            <a:custGeom>
              <a:avLst/>
              <a:gdLst/>
              <a:ahLst/>
              <a:cxnLst/>
              <a:rect l="l" t="t" r="r" b="b"/>
              <a:pathLst>
                <a:path w="410209" h="34289">
                  <a:moveTo>
                    <a:pt x="410118" y="0"/>
                  </a:moveTo>
                  <a:lnTo>
                    <a:pt x="34176" y="0"/>
                  </a:lnTo>
                  <a:lnTo>
                    <a:pt x="0" y="34176"/>
                  </a:lnTo>
                  <a:lnTo>
                    <a:pt x="375941" y="34176"/>
                  </a:lnTo>
                  <a:lnTo>
                    <a:pt x="410118" y="0"/>
                  </a:lnTo>
                  <a:close/>
                </a:path>
              </a:pathLst>
            </a:custGeom>
            <a:solidFill>
              <a:srgbClr val="FF84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4037" y="3173788"/>
              <a:ext cx="433070" cy="160020"/>
            </a:xfrm>
            <a:custGeom>
              <a:avLst/>
              <a:gdLst/>
              <a:ahLst/>
              <a:cxnLst/>
              <a:rect l="l" t="t" r="r" b="b"/>
              <a:pathLst>
                <a:path w="433070" h="160020">
                  <a:moveTo>
                    <a:pt x="432902" y="0"/>
                  </a:moveTo>
                  <a:lnTo>
                    <a:pt x="40849" y="0"/>
                  </a:lnTo>
                  <a:lnTo>
                    <a:pt x="0" y="40849"/>
                  </a:lnTo>
                  <a:lnTo>
                    <a:pt x="0" y="159490"/>
                  </a:lnTo>
                  <a:lnTo>
                    <a:pt x="392051" y="159490"/>
                  </a:lnTo>
                  <a:lnTo>
                    <a:pt x="403444" y="148097"/>
                  </a:lnTo>
                  <a:lnTo>
                    <a:pt x="22785" y="148097"/>
                  </a:lnTo>
                  <a:lnTo>
                    <a:pt x="11391" y="136705"/>
                  </a:lnTo>
                  <a:lnTo>
                    <a:pt x="22785" y="136705"/>
                  </a:lnTo>
                  <a:lnTo>
                    <a:pt x="22785" y="56960"/>
                  </a:lnTo>
                  <a:lnTo>
                    <a:pt x="11391" y="56960"/>
                  </a:lnTo>
                  <a:lnTo>
                    <a:pt x="11391" y="34175"/>
                  </a:lnTo>
                  <a:lnTo>
                    <a:pt x="38895" y="34175"/>
                  </a:lnTo>
                  <a:lnTo>
                    <a:pt x="50288" y="22783"/>
                  </a:lnTo>
                  <a:lnTo>
                    <a:pt x="45568" y="22783"/>
                  </a:lnTo>
                  <a:lnTo>
                    <a:pt x="53624" y="19447"/>
                  </a:lnTo>
                  <a:lnTo>
                    <a:pt x="397343" y="19447"/>
                  </a:lnTo>
                  <a:lnTo>
                    <a:pt x="413454" y="3336"/>
                  </a:lnTo>
                  <a:lnTo>
                    <a:pt x="432902" y="3336"/>
                  </a:lnTo>
                  <a:lnTo>
                    <a:pt x="432902" y="0"/>
                  </a:lnTo>
                  <a:close/>
                </a:path>
                <a:path w="433070" h="160020">
                  <a:moveTo>
                    <a:pt x="22785" y="136705"/>
                  </a:moveTo>
                  <a:lnTo>
                    <a:pt x="11391" y="136705"/>
                  </a:lnTo>
                  <a:lnTo>
                    <a:pt x="22785" y="148097"/>
                  </a:lnTo>
                  <a:lnTo>
                    <a:pt x="22785" y="136705"/>
                  </a:lnTo>
                  <a:close/>
                </a:path>
                <a:path w="433070" h="160020">
                  <a:moveTo>
                    <a:pt x="375941" y="136705"/>
                  </a:moveTo>
                  <a:lnTo>
                    <a:pt x="22785" y="136705"/>
                  </a:lnTo>
                  <a:lnTo>
                    <a:pt x="22785" y="148097"/>
                  </a:lnTo>
                  <a:lnTo>
                    <a:pt x="375941" y="148097"/>
                  </a:lnTo>
                  <a:lnTo>
                    <a:pt x="375941" y="136705"/>
                  </a:lnTo>
                  <a:close/>
                </a:path>
                <a:path w="433070" h="160020">
                  <a:moveTo>
                    <a:pt x="398725" y="45568"/>
                  </a:moveTo>
                  <a:lnTo>
                    <a:pt x="375941" y="45568"/>
                  </a:lnTo>
                  <a:lnTo>
                    <a:pt x="375941" y="148097"/>
                  </a:lnTo>
                  <a:lnTo>
                    <a:pt x="398725" y="148097"/>
                  </a:lnTo>
                  <a:lnTo>
                    <a:pt x="398725" y="140041"/>
                  </a:lnTo>
                  <a:lnTo>
                    <a:pt x="379277" y="140041"/>
                  </a:lnTo>
                  <a:lnTo>
                    <a:pt x="398725" y="120594"/>
                  </a:lnTo>
                  <a:lnTo>
                    <a:pt x="398725" y="56960"/>
                  </a:lnTo>
                  <a:lnTo>
                    <a:pt x="392051" y="56960"/>
                  </a:lnTo>
                  <a:lnTo>
                    <a:pt x="398725" y="50286"/>
                  </a:lnTo>
                  <a:lnTo>
                    <a:pt x="398725" y="45568"/>
                  </a:lnTo>
                  <a:close/>
                </a:path>
                <a:path w="433070" h="160020">
                  <a:moveTo>
                    <a:pt x="410117" y="109203"/>
                  </a:moveTo>
                  <a:lnTo>
                    <a:pt x="398725" y="120594"/>
                  </a:lnTo>
                  <a:lnTo>
                    <a:pt x="398725" y="148097"/>
                  </a:lnTo>
                  <a:lnTo>
                    <a:pt x="403444" y="148097"/>
                  </a:lnTo>
                  <a:lnTo>
                    <a:pt x="432902" y="118639"/>
                  </a:lnTo>
                  <a:lnTo>
                    <a:pt x="432902" y="113921"/>
                  </a:lnTo>
                  <a:lnTo>
                    <a:pt x="410117" y="113921"/>
                  </a:lnTo>
                  <a:lnTo>
                    <a:pt x="410117" y="109203"/>
                  </a:lnTo>
                  <a:close/>
                </a:path>
                <a:path w="433070" h="160020">
                  <a:moveTo>
                    <a:pt x="398725" y="120594"/>
                  </a:moveTo>
                  <a:lnTo>
                    <a:pt x="379277" y="140041"/>
                  </a:lnTo>
                  <a:lnTo>
                    <a:pt x="387333" y="136705"/>
                  </a:lnTo>
                  <a:lnTo>
                    <a:pt x="398725" y="136705"/>
                  </a:lnTo>
                  <a:lnTo>
                    <a:pt x="398725" y="120594"/>
                  </a:lnTo>
                  <a:close/>
                </a:path>
                <a:path w="433070" h="160020">
                  <a:moveTo>
                    <a:pt x="398725" y="136705"/>
                  </a:moveTo>
                  <a:lnTo>
                    <a:pt x="387333" y="136705"/>
                  </a:lnTo>
                  <a:lnTo>
                    <a:pt x="379277" y="140041"/>
                  </a:lnTo>
                  <a:lnTo>
                    <a:pt x="398725" y="140041"/>
                  </a:lnTo>
                  <a:lnTo>
                    <a:pt x="398725" y="136705"/>
                  </a:lnTo>
                  <a:close/>
                </a:path>
                <a:path w="433070" h="160020">
                  <a:moveTo>
                    <a:pt x="413454" y="105865"/>
                  </a:moveTo>
                  <a:lnTo>
                    <a:pt x="410117" y="109203"/>
                  </a:lnTo>
                  <a:lnTo>
                    <a:pt x="410117" y="113921"/>
                  </a:lnTo>
                  <a:lnTo>
                    <a:pt x="413454" y="105865"/>
                  </a:lnTo>
                  <a:close/>
                </a:path>
                <a:path w="433070" h="160020">
                  <a:moveTo>
                    <a:pt x="432902" y="105865"/>
                  </a:moveTo>
                  <a:lnTo>
                    <a:pt x="413454" y="105865"/>
                  </a:lnTo>
                  <a:lnTo>
                    <a:pt x="410117" y="113921"/>
                  </a:lnTo>
                  <a:lnTo>
                    <a:pt x="432902" y="113921"/>
                  </a:lnTo>
                  <a:lnTo>
                    <a:pt x="432902" y="105865"/>
                  </a:lnTo>
                  <a:close/>
                </a:path>
                <a:path w="433070" h="160020">
                  <a:moveTo>
                    <a:pt x="432902" y="3336"/>
                  </a:moveTo>
                  <a:lnTo>
                    <a:pt x="413454" y="3336"/>
                  </a:lnTo>
                  <a:lnTo>
                    <a:pt x="429564" y="19447"/>
                  </a:lnTo>
                  <a:lnTo>
                    <a:pt x="410117" y="38895"/>
                  </a:lnTo>
                  <a:lnTo>
                    <a:pt x="410117" y="109203"/>
                  </a:lnTo>
                  <a:lnTo>
                    <a:pt x="413454" y="105865"/>
                  </a:lnTo>
                  <a:lnTo>
                    <a:pt x="432902" y="105865"/>
                  </a:lnTo>
                  <a:lnTo>
                    <a:pt x="432902" y="3336"/>
                  </a:lnTo>
                  <a:close/>
                </a:path>
                <a:path w="433070" h="160020">
                  <a:moveTo>
                    <a:pt x="38895" y="34175"/>
                  </a:moveTo>
                  <a:lnTo>
                    <a:pt x="11391" y="34175"/>
                  </a:lnTo>
                  <a:lnTo>
                    <a:pt x="11391" y="56960"/>
                  </a:lnTo>
                  <a:lnTo>
                    <a:pt x="22785" y="56960"/>
                  </a:lnTo>
                  <a:lnTo>
                    <a:pt x="22785" y="53623"/>
                  </a:lnTo>
                  <a:lnTo>
                    <a:pt x="19447" y="53623"/>
                  </a:lnTo>
                  <a:lnTo>
                    <a:pt x="22785" y="45568"/>
                  </a:lnTo>
                  <a:lnTo>
                    <a:pt x="27502" y="45568"/>
                  </a:lnTo>
                  <a:lnTo>
                    <a:pt x="38895" y="34175"/>
                  </a:lnTo>
                  <a:close/>
                </a:path>
                <a:path w="433070" h="160020">
                  <a:moveTo>
                    <a:pt x="382615" y="34175"/>
                  </a:moveTo>
                  <a:lnTo>
                    <a:pt x="38895" y="34175"/>
                  </a:lnTo>
                  <a:lnTo>
                    <a:pt x="22785" y="50285"/>
                  </a:lnTo>
                  <a:lnTo>
                    <a:pt x="22785" y="56960"/>
                  </a:lnTo>
                  <a:lnTo>
                    <a:pt x="375941" y="56960"/>
                  </a:lnTo>
                  <a:lnTo>
                    <a:pt x="375941" y="45568"/>
                  </a:lnTo>
                  <a:lnTo>
                    <a:pt x="403443" y="45568"/>
                  </a:lnTo>
                  <a:lnTo>
                    <a:pt x="410117" y="38895"/>
                  </a:lnTo>
                  <a:lnTo>
                    <a:pt x="410117" y="37513"/>
                  </a:lnTo>
                  <a:lnTo>
                    <a:pt x="379277" y="37513"/>
                  </a:lnTo>
                  <a:lnTo>
                    <a:pt x="382615" y="34175"/>
                  </a:lnTo>
                  <a:close/>
                </a:path>
                <a:path w="433070" h="160020">
                  <a:moveTo>
                    <a:pt x="398725" y="50286"/>
                  </a:moveTo>
                  <a:lnTo>
                    <a:pt x="392051" y="56960"/>
                  </a:lnTo>
                  <a:lnTo>
                    <a:pt x="398725" y="56960"/>
                  </a:lnTo>
                  <a:lnTo>
                    <a:pt x="398725" y="50286"/>
                  </a:lnTo>
                  <a:close/>
                </a:path>
                <a:path w="433070" h="160020">
                  <a:moveTo>
                    <a:pt x="22785" y="45568"/>
                  </a:moveTo>
                  <a:lnTo>
                    <a:pt x="19447" y="53623"/>
                  </a:lnTo>
                  <a:lnTo>
                    <a:pt x="22783" y="50286"/>
                  </a:lnTo>
                  <a:lnTo>
                    <a:pt x="22785" y="45568"/>
                  </a:lnTo>
                  <a:close/>
                </a:path>
                <a:path w="433070" h="160020">
                  <a:moveTo>
                    <a:pt x="22785" y="50285"/>
                  </a:moveTo>
                  <a:lnTo>
                    <a:pt x="19447" y="53623"/>
                  </a:lnTo>
                  <a:lnTo>
                    <a:pt x="22785" y="53623"/>
                  </a:lnTo>
                  <a:lnTo>
                    <a:pt x="22785" y="50285"/>
                  </a:lnTo>
                  <a:close/>
                </a:path>
                <a:path w="433070" h="160020">
                  <a:moveTo>
                    <a:pt x="403443" y="45568"/>
                  </a:moveTo>
                  <a:lnTo>
                    <a:pt x="398725" y="45568"/>
                  </a:lnTo>
                  <a:lnTo>
                    <a:pt x="398725" y="50286"/>
                  </a:lnTo>
                  <a:lnTo>
                    <a:pt x="403443" y="45568"/>
                  </a:lnTo>
                  <a:close/>
                </a:path>
                <a:path w="433070" h="160020">
                  <a:moveTo>
                    <a:pt x="27502" y="45568"/>
                  </a:moveTo>
                  <a:lnTo>
                    <a:pt x="22785" y="45568"/>
                  </a:lnTo>
                  <a:lnTo>
                    <a:pt x="22785" y="50285"/>
                  </a:lnTo>
                  <a:lnTo>
                    <a:pt x="27502" y="45568"/>
                  </a:lnTo>
                  <a:close/>
                </a:path>
                <a:path w="433070" h="160020">
                  <a:moveTo>
                    <a:pt x="410117" y="11391"/>
                  </a:moveTo>
                  <a:lnTo>
                    <a:pt x="410117" y="38895"/>
                  </a:lnTo>
                  <a:lnTo>
                    <a:pt x="426228" y="22783"/>
                  </a:lnTo>
                  <a:lnTo>
                    <a:pt x="421510" y="22783"/>
                  </a:lnTo>
                  <a:lnTo>
                    <a:pt x="410117" y="11391"/>
                  </a:lnTo>
                  <a:close/>
                </a:path>
                <a:path w="433070" h="160020">
                  <a:moveTo>
                    <a:pt x="413454" y="3336"/>
                  </a:moveTo>
                  <a:lnTo>
                    <a:pt x="379277" y="37513"/>
                  </a:lnTo>
                  <a:lnTo>
                    <a:pt x="387333" y="34175"/>
                  </a:lnTo>
                  <a:lnTo>
                    <a:pt x="410117" y="34175"/>
                  </a:lnTo>
                  <a:lnTo>
                    <a:pt x="410117" y="11391"/>
                  </a:lnTo>
                  <a:lnTo>
                    <a:pt x="421509" y="11391"/>
                  </a:lnTo>
                  <a:lnTo>
                    <a:pt x="413454" y="3336"/>
                  </a:lnTo>
                  <a:close/>
                </a:path>
                <a:path w="433070" h="160020">
                  <a:moveTo>
                    <a:pt x="410117" y="34175"/>
                  </a:moveTo>
                  <a:lnTo>
                    <a:pt x="387333" y="34175"/>
                  </a:lnTo>
                  <a:lnTo>
                    <a:pt x="379277" y="37513"/>
                  </a:lnTo>
                  <a:lnTo>
                    <a:pt x="410117" y="37513"/>
                  </a:lnTo>
                  <a:lnTo>
                    <a:pt x="410117" y="34175"/>
                  </a:lnTo>
                  <a:close/>
                </a:path>
                <a:path w="433070" h="160020">
                  <a:moveTo>
                    <a:pt x="53624" y="19447"/>
                  </a:moveTo>
                  <a:lnTo>
                    <a:pt x="45568" y="22783"/>
                  </a:lnTo>
                  <a:lnTo>
                    <a:pt x="50288" y="22783"/>
                  </a:lnTo>
                  <a:lnTo>
                    <a:pt x="53624" y="19447"/>
                  </a:lnTo>
                  <a:close/>
                </a:path>
                <a:path w="433070" h="160020">
                  <a:moveTo>
                    <a:pt x="397343" y="19447"/>
                  </a:moveTo>
                  <a:lnTo>
                    <a:pt x="53624" y="19447"/>
                  </a:lnTo>
                  <a:lnTo>
                    <a:pt x="50288" y="22783"/>
                  </a:lnTo>
                  <a:lnTo>
                    <a:pt x="394007" y="22783"/>
                  </a:lnTo>
                  <a:lnTo>
                    <a:pt x="397343" y="19447"/>
                  </a:lnTo>
                  <a:close/>
                </a:path>
                <a:path w="433070" h="160020">
                  <a:moveTo>
                    <a:pt x="421509" y="11391"/>
                  </a:moveTo>
                  <a:lnTo>
                    <a:pt x="410117" y="11391"/>
                  </a:lnTo>
                  <a:lnTo>
                    <a:pt x="421510" y="22783"/>
                  </a:lnTo>
                  <a:lnTo>
                    <a:pt x="426228" y="22783"/>
                  </a:lnTo>
                  <a:lnTo>
                    <a:pt x="429564" y="19447"/>
                  </a:lnTo>
                  <a:lnTo>
                    <a:pt x="421509" y="11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64372" y="5429434"/>
              <a:ext cx="956944" cy="342265"/>
            </a:xfrm>
            <a:custGeom>
              <a:avLst/>
              <a:gdLst/>
              <a:ahLst/>
              <a:cxnLst/>
              <a:rect l="l" t="t" r="r" b="b"/>
              <a:pathLst>
                <a:path w="956945" h="342264">
                  <a:moveTo>
                    <a:pt x="956940" y="0"/>
                  </a:moveTo>
                  <a:lnTo>
                    <a:pt x="0" y="0"/>
                  </a:lnTo>
                  <a:lnTo>
                    <a:pt x="0" y="341764"/>
                  </a:lnTo>
                  <a:lnTo>
                    <a:pt x="956940" y="341764"/>
                  </a:lnTo>
                  <a:lnTo>
                    <a:pt x="95694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52980" y="5418042"/>
              <a:ext cx="979805" cy="365125"/>
            </a:xfrm>
            <a:custGeom>
              <a:avLst/>
              <a:gdLst/>
              <a:ahLst/>
              <a:cxnLst/>
              <a:rect l="l" t="t" r="r" b="b"/>
              <a:pathLst>
                <a:path w="979804" h="365125">
                  <a:moveTo>
                    <a:pt x="974624" y="0"/>
                  </a:moveTo>
                  <a:lnTo>
                    <a:pt x="5100" y="0"/>
                  </a:lnTo>
                  <a:lnTo>
                    <a:pt x="0" y="5100"/>
                  </a:lnTo>
                  <a:lnTo>
                    <a:pt x="0" y="359448"/>
                  </a:lnTo>
                  <a:lnTo>
                    <a:pt x="5100" y="364548"/>
                  </a:lnTo>
                  <a:lnTo>
                    <a:pt x="974624" y="364548"/>
                  </a:lnTo>
                  <a:lnTo>
                    <a:pt x="979724" y="359448"/>
                  </a:lnTo>
                  <a:lnTo>
                    <a:pt x="979724" y="353156"/>
                  </a:lnTo>
                  <a:lnTo>
                    <a:pt x="22783" y="353156"/>
                  </a:lnTo>
                  <a:lnTo>
                    <a:pt x="11391" y="341764"/>
                  </a:lnTo>
                  <a:lnTo>
                    <a:pt x="22783" y="341764"/>
                  </a:lnTo>
                  <a:lnTo>
                    <a:pt x="22783" y="22783"/>
                  </a:lnTo>
                  <a:lnTo>
                    <a:pt x="11391" y="22783"/>
                  </a:lnTo>
                  <a:lnTo>
                    <a:pt x="22783" y="11391"/>
                  </a:lnTo>
                  <a:lnTo>
                    <a:pt x="979724" y="11391"/>
                  </a:lnTo>
                  <a:lnTo>
                    <a:pt x="979724" y="5100"/>
                  </a:lnTo>
                  <a:lnTo>
                    <a:pt x="974624" y="0"/>
                  </a:lnTo>
                  <a:close/>
                </a:path>
                <a:path w="979804" h="365125">
                  <a:moveTo>
                    <a:pt x="22783" y="341764"/>
                  </a:moveTo>
                  <a:lnTo>
                    <a:pt x="11391" y="341764"/>
                  </a:lnTo>
                  <a:lnTo>
                    <a:pt x="22783" y="353156"/>
                  </a:lnTo>
                  <a:lnTo>
                    <a:pt x="22783" y="341764"/>
                  </a:lnTo>
                  <a:close/>
                </a:path>
                <a:path w="979804" h="365125">
                  <a:moveTo>
                    <a:pt x="956939" y="341764"/>
                  </a:moveTo>
                  <a:lnTo>
                    <a:pt x="22783" y="341764"/>
                  </a:lnTo>
                  <a:lnTo>
                    <a:pt x="22783" y="353156"/>
                  </a:lnTo>
                  <a:lnTo>
                    <a:pt x="956939" y="353156"/>
                  </a:lnTo>
                  <a:lnTo>
                    <a:pt x="956939" y="341764"/>
                  </a:lnTo>
                  <a:close/>
                </a:path>
                <a:path w="979804" h="365125">
                  <a:moveTo>
                    <a:pt x="956939" y="11391"/>
                  </a:moveTo>
                  <a:lnTo>
                    <a:pt x="956939" y="353156"/>
                  </a:lnTo>
                  <a:lnTo>
                    <a:pt x="968333" y="341764"/>
                  </a:lnTo>
                  <a:lnTo>
                    <a:pt x="979724" y="341764"/>
                  </a:lnTo>
                  <a:lnTo>
                    <a:pt x="979724" y="22783"/>
                  </a:lnTo>
                  <a:lnTo>
                    <a:pt x="968333" y="22783"/>
                  </a:lnTo>
                  <a:lnTo>
                    <a:pt x="956939" y="11391"/>
                  </a:lnTo>
                  <a:close/>
                </a:path>
                <a:path w="979804" h="365125">
                  <a:moveTo>
                    <a:pt x="979724" y="341764"/>
                  </a:moveTo>
                  <a:lnTo>
                    <a:pt x="968333" y="341764"/>
                  </a:lnTo>
                  <a:lnTo>
                    <a:pt x="956939" y="353156"/>
                  </a:lnTo>
                  <a:lnTo>
                    <a:pt x="979724" y="353156"/>
                  </a:lnTo>
                  <a:lnTo>
                    <a:pt x="979724" y="341764"/>
                  </a:lnTo>
                  <a:close/>
                </a:path>
                <a:path w="979804" h="365125">
                  <a:moveTo>
                    <a:pt x="22783" y="11391"/>
                  </a:moveTo>
                  <a:lnTo>
                    <a:pt x="11391" y="22783"/>
                  </a:lnTo>
                  <a:lnTo>
                    <a:pt x="22783" y="22783"/>
                  </a:lnTo>
                  <a:lnTo>
                    <a:pt x="22783" y="11391"/>
                  </a:lnTo>
                  <a:close/>
                </a:path>
                <a:path w="979804" h="365125">
                  <a:moveTo>
                    <a:pt x="956939" y="11391"/>
                  </a:moveTo>
                  <a:lnTo>
                    <a:pt x="22783" y="11391"/>
                  </a:lnTo>
                  <a:lnTo>
                    <a:pt x="22783" y="22783"/>
                  </a:lnTo>
                  <a:lnTo>
                    <a:pt x="956939" y="22783"/>
                  </a:lnTo>
                  <a:lnTo>
                    <a:pt x="956939" y="11391"/>
                  </a:lnTo>
                  <a:close/>
                </a:path>
                <a:path w="979804" h="365125">
                  <a:moveTo>
                    <a:pt x="979724" y="11391"/>
                  </a:moveTo>
                  <a:lnTo>
                    <a:pt x="956939" y="11391"/>
                  </a:lnTo>
                  <a:lnTo>
                    <a:pt x="968333" y="22783"/>
                  </a:lnTo>
                  <a:lnTo>
                    <a:pt x="979724" y="22783"/>
                  </a:lnTo>
                  <a:lnTo>
                    <a:pt x="979724" y="11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01077" y="5566140"/>
              <a:ext cx="956944" cy="342265"/>
            </a:xfrm>
            <a:custGeom>
              <a:avLst/>
              <a:gdLst/>
              <a:ahLst/>
              <a:cxnLst/>
              <a:rect l="l" t="t" r="r" b="b"/>
              <a:pathLst>
                <a:path w="956945" h="342264">
                  <a:moveTo>
                    <a:pt x="956940" y="0"/>
                  </a:moveTo>
                  <a:lnTo>
                    <a:pt x="0" y="0"/>
                  </a:lnTo>
                  <a:lnTo>
                    <a:pt x="0" y="341764"/>
                  </a:lnTo>
                  <a:lnTo>
                    <a:pt x="956940" y="341764"/>
                  </a:lnTo>
                  <a:lnTo>
                    <a:pt x="95694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89685" y="5554747"/>
              <a:ext cx="979805" cy="365125"/>
            </a:xfrm>
            <a:custGeom>
              <a:avLst/>
              <a:gdLst/>
              <a:ahLst/>
              <a:cxnLst/>
              <a:rect l="l" t="t" r="r" b="b"/>
              <a:pathLst>
                <a:path w="979804" h="365125">
                  <a:moveTo>
                    <a:pt x="974624" y="0"/>
                  </a:moveTo>
                  <a:lnTo>
                    <a:pt x="5100" y="0"/>
                  </a:lnTo>
                  <a:lnTo>
                    <a:pt x="0" y="5101"/>
                  </a:lnTo>
                  <a:lnTo>
                    <a:pt x="0" y="359448"/>
                  </a:lnTo>
                  <a:lnTo>
                    <a:pt x="5100" y="364549"/>
                  </a:lnTo>
                  <a:lnTo>
                    <a:pt x="974624" y="364549"/>
                  </a:lnTo>
                  <a:lnTo>
                    <a:pt x="979724" y="359448"/>
                  </a:lnTo>
                  <a:lnTo>
                    <a:pt x="979724" y="353157"/>
                  </a:lnTo>
                  <a:lnTo>
                    <a:pt x="22785" y="353157"/>
                  </a:lnTo>
                  <a:lnTo>
                    <a:pt x="11391" y="341765"/>
                  </a:lnTo>
                  <a:lnTo>
                    <a:pt x="22785" y="341765"/>
                  </a:lnTo>
                  <a:lnTo>
                    <a:pt x="22785" y="22785"/>
                  </a:lnTo>
                  <a:lnTo>
                    <a:pt x="11391" y="22785"/>
                  </a:lnTo>
                  <a:lnTo>
                    <a:pt x="22785" y="11393"/>
                  </a:lnTo>
                  <a:lnTo>
                    <a:pt x="979724" y="11393"/>
                  </a:lnTo>
                  <a:lnTo>
                    <a:pt x="979724" y="5101"/>
                  </a:lnTo>
                  <a:lnTo>
                    <a:pt x="974624" y="0"/>
                  </a:lnTo>
                  <a:close/>
                </a:path>
                <a:path w="979804" h="365125">
                  <a:moveTo>
                    <a:pt x="22785" y="341765"/>
                  </a:moveTo>
                  <a:lnTo>
                    <a:pt x="11391" y="341765"/>
                  </a:lnTo>
                  <a:lnTo>
                    <a:pt x="22785" y="353157"/>
                  </a:lnTo>
                  <a:lnTo>
                    <a:pt x="22785" y="341765"/>
                  </a:lnTo>
                  <a:close/>
                </a:path>
                <a:path w="979804" h="365125">
                  <a:moveTo>
                    <a:pt x="956941" y="341765"/>
                  </a:moveTo>
                  <a:lnTo>
                    <a:pt x="22785" y="341765"/>
                  </a:lnTo>
                  <a:lnTo>
                    <a:pt x="22785" y="353157"/>
                  </a:lnTo>
                  <a:lnTo>
                    <a:pt x="956941" y="353157"/>
                  </a:lnTo>
                  <a:lnTo>
                    <a:pt x="956941" y="341765"/>
                  </a:lnTo>
                  <a:close/>
                </a:path>
                <a:path w="979804" h="365125">
                  <a:moveTo>
                    <a:pt x="956941" y="11393"/>
                  </a:moveTo>
                  <a:lnTo>
                    <a:pt x="956941" y="353157"/>
                  </a:lnTo>
                  <a:lnTo>
                    <a:pt x="968333" y="341765"/>
                  </a:lnTo>
                  <a:lnTo>
                    <a:pt x="979724" y="341765"/>
                  </a:lnTo>
                  <a:lnTo>
                    <a:pt x="979724" y="22785"/>
                  </a:lnTo>
                  <a:lnTo>
                    <a:pt x="968333" y="22785"/>
                  </a:lnTo>
                  <a:lnTo>
                    <a:pt x="956941" y="11393"/>
                  </a:lnTo>
                  <a:close/>
                </a:path>
                <a:path w="979804" h="365125">
                  <a:moveTo>
                    <a:pt x="979724" y="341765"/>
                  </a:moveTo>
                  <a:lnTo>
                    <a:pt x="968333" y="341765"/>
                  </a:lnTo>
                  <a:lnTo>
                    <a:pt x="956941" y="353157"/>
                  </a:lnTo>
                  <a:lnTo>
                    <a:pt x="979724" y="353157"/>
                  </a:lnTo>
                  <a:lnTo>
                    <a:pt x="979724" y="341765"/>
                  </a:lnTo>
                  <a:close/>
                </a:path>
                <a:path w="979804" h="365125">
                  <a:moveTo>
                    <a:pt x="22785" y="11393"/>
                  </a:moveTo>
                  <a:lnTo>
                    <a:pt x="11391" y="22785"/>
                  </a:lnTo>
                  <a:lnTo>
                    <a:pt x="22785" y="22785"/>
                  </a:lnTo>
                  <a:lnTo>
                    <a:pt x="22785" y="11393"/>
                  </a:lnTo>
                  <a:close/>
                </a:path>
                <a:path w="979804" h="365125">
                  <a:moveTo>
                    <a:pt x="956941" y="11393"/>
                  </a:moveTo>
                  <a:lnTo>
                    <a:pt x="22785" y="11393"/>
                  </a:lnTo>
                  <a:lnTo>
                    <a:pt x="22785" y="22785"/>
                  </a:lnTo>
                  <a:lnTo>
                    <a:pt x="956941" y="22785"/>
                  </a:lnTo>
                  <a:lnTo>
                    <a:pt x="956941" y="11393"/>
                  </a:lnTo>
                  <a:close/>
                </a:path>
                <a:path w="979804" h="365125">
                  <a:moveTo>
                    <a:pt x="979724" y="11393"/>
                  </a:moveTo>
                  <a:lnTo>
                    <a:pt x="956941" y="11393"/>
                  </a:lnTo>
                  <a:lnTo>
                    <a:pt x="968333" y="22785"/>
                  </a:lnTo>
                  <a:lnTo>
                    <a:pt x="979724" y="22785"/>
                  </a:lnTo>
                  <a:lnTo>
                    <a:pt x="979724" y="11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37784" y="5702846"/>
              <a:ext cx="956944" cy="342265"/>
            </a:xfrm>
            <a:custGeom>
              <a:avLst/>
              <a:gdLst/>
              <a:ahLst/>
              <a:cxnLst/>
              <a:rect l="l" t="t" r="r" b="b"/>
              <a:pathLst>
                <a:path w="956945" h="342264">
                  <a:moveTo>
                    <a:pt x="956940" y="0"/>
                  </a:moveTo>
                  <a:lnTo>
                    <a:pt x="0" y="0"/>
                  </a:lnTo>
                  <a:lnTo>
                    <a:pt x="0" y="341764"/>
                  </a:lnTo>
                  <a:lnTo>
                    <a:pt x="956940" y="341764"/>
                  </a:lnTo>
                  <a:lnTo>
                    <a:pt x="95694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26392" y="5691453"/>
              <a:ext cx="979805" cy="365125"/>
            </a:xfrm>
            <a:custGeom>
              <a:avLst/>
              <a:gdLst/>
              <a:ahLst/>
              <a:cxnLst/>
              <a:rect l="l" t="t" r="r" b="b"/>
              <a:pathLst>
                <a:path w="979804" h="365125">
                  <a:moveTo>
                    <a:pt x="974624" y="0"/>
                  </a:moveTo>
                  <a:lnTo>
                    <a:pt x="5099" y="0"/>
                  </a:lnTo>
                  <a:lnTo>
                    <a:pt x="0" y="5100"/>
                  </a:lnTo>
                  <a:lnTo>
                    <a:pt x="0" y="359448"/>
                  </a:lnTo>
                  <a:lnTo>
                    <a:pt x="5099" y="364548"/>
                  </a:lnTo>
                  <a:lnTo>
                    <a:pt x="974624" y="364548"/>
                  </a:lnTo>
                  <a:lnTo>
                    <a:pt x="979724" y="359448"/>
                  </a:lnTo>
                  <a:lnTo>
                    <a:pt x="979724" y="353156"/>
                  </a:lnTo>
                  <a:lnTo>
                    <a:pt x="22783" y="353156"/>
                  </a:lnTo>
                  <a:lnTo>
                    <a:pt x="11391" y="341764"/>
                  </a:lnTo>
                  <a:lnTo>
                    <a:pt x="22783" y="341764"/>
                  </a:lnTo>
                  <a:lnTo>
                    <a:pt x="22783" y="22784"/>
                  </a:lnTo>
                  <a:lnTo>
                    <a:pt x="11391" y="22784"/>
                  </a:lnTo>
                  <a:lnTo>
                    <a:pt x="22783" y="11392"/>
                  </a:lnTo>
                  <a:lnTo>
                    <a:pt x="979724" y="11392"/>
                  </a:lnTo>
                  <a:lnTo>
                    <a:pt x="979724" y="5100"/>
                  </a:lnTo>
                  <a:lnTo>
                    <a:pt x="974624" y="0"/>
                  </a:lnTo>
                  <a:close/>
                </a:path>
                <a:path w="979804" h="365125">
                  <a:moveTo>
                    <a:pt x="22783" y="341764"/>
                  </a:moveTo>
                  <a:lnTo>
                    <a:pt x="11391" y="341764"/>
                  </a:lnTo>
                  <a:lnTo>
                    <a:pt x="22783" y="353156"/>
                  </a:lnTo>
                  <a:lnTo>
                    <a:pt x="22783" y="341764"/>
                  </a:lnTo>
                  <a:close/>
                </a:path>
                <a:path w="979804" h="365125">
                  <a:moveTo>
                    <a:pt x="956939" y="341764"/>
                  </a:moveTo>
                  <a:lnTo>
                    <a:pt x="22783" y="341764"/>
                  </a:lnTo>
                  <a:lnTo>
                    <a:pt x="22783" y="353156"/>
                  </a:lnTo>
                  <a:lnTo>
                    <a:pt x="956939" y="353156"/>
                  </a:lnTo>
                  <a:lnTo>
                    <a:pt x="956939" y="341764"/>
                  </a:lnTo>
                  <a:close/>
                </a:path>
                <a:path w="979804" h="365125">
                  <a:moveTo>
                    <a:pt x="956939" y="11392"/>
                  </a:moveTo>
                  <a:lnTo>
                    <a:pt x="956939" y="353156"/>
                  </a:lnTo>
                  <a:lnTo>
                    <a:pt x="968331" y="341764"/>
                  </a:lnTo>
                  <a:lnTo>
                    <a:pt x="979724" y="341764"/>
                  </a:lnTo>
                  <a:lnTo>
                    <a:pt x="979724" y="22784"/>
                  </a:lnTo>
                  <a:lnTo>
                    <a:pt x="968331" y="22784"/>
                  </a:lnTo>
                  <a:lnTo>
                    <a:pt x="956939" y="11392"/>
                  </a:lnTo>
                  <a:close/>
                </a:path>
                <a:path w="979804" h="365125">
                  <a:moveTo>
                    <a:pt x="979724" y="341764"/>
                  </a:moveTo>
                  <a:lnTo>
                    <a:pt x="968331" y="341764"/>
                  </a:lnTo>
                  <a:lnTo>
                    <a:pt x="956939" y="353156"/>
                  </a:lnTo>
                  <a:lnTo>
                    <a:pt x="979724" y="353156"/>
                  </a:lnTo>
                  <a:lnTo>
                    <a:pt x="979724" y="341764"/>
                  </a:lnTo>
                  <a:close/>
                </a:path>
                <a:path w="979804" h="365125">
                  <a:moveTo>
                    <a:pt x="22783" y="11392"/>
                  </a:moveTo>
                  <a:lnTo>
                    <a:pt x="11391" y="22784"/>
                  </a:lnTo>
                  <a:lnTo>
                    <a:pt x="22783" y="22784"/>
                  </a:lnTo>
                  <a:lnTo>
                    <a:pt x="22783" y="11392"/>
                  </a:lnTo>
                  <a:close/>
                </a:path>
                <a:path w="979804" h="365125">
                  <a:moveTo>
                    <a:pt x="956939" y="11392"/>
                  </a:moveTo>
                  <a:lnTo>
                    <a:pt x="22783" y="11392"/>
                  </a:lnTo>
                  <a:lnTo>
                    <a:pt x="22783" y="22784"/>
                  </a:lnTo>
                  <a:lnTo>
                    <a:pt x="956939" y="22784"/>
                  </a:lnTo>
                  <a:lnTo>
                    <a:pt x="956939" y="11392"/>
                  </a:lnTo>
                  <a:close/>
                </a:path>
                <a:path w="979804" h="365125">
                  <a:moveTo>
                    <a:pt x="979724" y="11392"/>
                  </a:moveTo>
                  <a:lnTo>
                    <a:pt x="956939" y="11392"/>
                  </a:lnTo>
                  <a:lnTo>
                    <a:pt x="968331" y="22784"/>
                  </a:lnTo>
                  <a:lnTo>
                    <a:pt x="979724" y="22784"/>
                  </a:lnTo>
                  <a:lnTo>
                    <a:pt x="979724" y="11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949" y="1404546"/>
            <a:ext cx="11594465" cy="4948555"/>
            <a:chOff x="298949" y="1404546"/>
            <a:chExt cx="11594465" cy="4948555"/>
          </a:xfrm>
        </p:grpSpPr>
        <p:sp>
          <p:nvSpPr>
            <p:cNvPr id="3" name="object 3"/>
            <p:cNvSpPr/>
            <p:nvPr/>
          </p:nvSpPr>
          <p:spPr>
            <a:xfrm>
              <a:off x="308474" y="6343009"/>
              <a:ext cx="11575415" cy="0"/>
            </a:xfrm>
            <a:custGeom>
              <a:avLst/>
              <a:gdLst/>
              <a:ahLst/>
              <a:cxnLst/>
              <a:rect l="l" t="t" r="r" b="b"/>
              <a:pathLst>
                <a:path w="11575415">
                  <a:moveTo>
                    <a:pt x="0" y="0"/>
                  </a:moveTo>
                  <a:lnTo>
                    <a:pt x="11575055" y="1"/>
                  </a:lnTo>
                </a:path>
              </a:pathLst>
            </a:custGeom>
            <a:ln w="190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62413" y="1415815"/>
              <a:ext cx="946785" cy="4209415"/>
            </a:xfrm>
            <a:custGeom>
              <a:avLst/>
              <a:gdLst/>
              <a:ahLst/>
              <a:cxnLst/>
              <a:rect l="l" t="t" r="r" b="b"/>
              <a:pathLst>
                <a:path w="946784" h="4209415">
                  <a:moveTo>
                    <a:pt x="946565" y="0"/>
                  </a:moveTo>
                  <a:lnTo>
                    <a:pt x="0" y="0"/>
                  </a:lnTo>
                  <a:lnTo>
                    <a:pt x="0" y="4208835"/>
                  </a:lnTo>
                  <a:lnTo>
                    <a:pt x="946565" y="4208835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1145" y="1404546"/>
              <a:ext cx="969644" cy="4231640"/>
            </a:xfrm>
            <a:custGeom>
              <a:avLst/>
              <a:gdLst/>
              <a:ahLst/>
              <a:cxnLst/>
              <a:rect l="l" t="t" r="r" b="b"/>
              <a:pathLst>
                <a:path w="969645" h="4231640">
                  <a:moveTo>
                    <a:pt x="964057" y="0"/>
                  </a:moveTo>
                  <a:lnTo>
                    <a:pt x="5044" y="0"/>
                  </a:lnTo>
                  <a:lnTo>
                    <a:pt x="0" y="5045"/>
                  </a:lnTo>
                  <a:lnTo>
                    <a:pt x="0" y="4226328"/>
                  </a:lnTo>
                  <a:lnTo>
                    <a:pt x="5044" y="4231373"/>
                  </a:lnTo>
                  <a:lnTo>
                    <a:pt x="964057" y="4231373"/>
                  </a:lnTo>
                  <a:lnTo>
                    <a:pt x="969102" y="4226328"/>
                  </a:lnTo>
                  <a:lnTo>
                    <a:pt x="969102" y="4220105"/>
                  </a:lnTo>
                  <a:lnTo>
                    <a:pt x="22537" y="4220105"/>
                  </a:lnTo>
                  <a:lnTo>
                    <a:pt x="11268" y="4208836"/>
                  </a:lnTo>
                  <a:lnTo>
                    <a:pt x="22537" y="4208836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5"/>
                  </a:lnTo>
                  <a:lnTo>
                    <a:pt x="964057" y="0"/>
                  </a:lnTo>
                  <a:close/>
                </a:path>
                <a:path w="969645" h="4231640">
                  <a:moveTo>
                    <a:pt x="22537" y="4208836"/>
                  </a:moveTo>
                  <a:lnTo>
                    <a:pt x="11268" y="4208836"/>
                  </a:lnTo>
                  <a:lnTo>
                    <a:pt x="22537" y="4220105"/>
                  </a:lnTo>
                  <a:lnTo>
                    <a:pt x="22537" y="4208836"/>
                  </a:lnTo>
                  <a:close/>
                </a:path>
                <a:path w="969645" h="4231640">
                  <a:moveTo>
                    <a:pt x="946565" y="4208836"/>
                  </a:moveTo>
                  <a:lnTo>
                    <a:pt x="22537" y="4208836"/>
                  </a:lnTo>
                  <a:lnTo>
                    <a:pt x="22537" y="4220105"/>
                  </a:lnTo>
                  <a:lnTo>
                    <a:pt x="946565" y="4220105"/>
                  </a:lnTo>
                  <a:lnTo>
                    <a:pt x="946565" y="4208836"/>
                  </a:lnTo>
                  <a:close/>
                </a:path>
                <a:path w="969645" h="4231640">
                  <a:moveTo>
                    <a:pt x="946565" y="11268"/>
                  </a:moveTo>
                  <a:lnTo>
                    <a:pt x="946565" y="4220105"/>
                  </a:lnTo>
                  <a:lnTo>
                    <a:pt x="957834" y="4208836"/>
                  </a:lnTo>
                  <a:lnTo>
                    <a:pt x="969102" y="4208836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4231640">
                  <a:moveTo>
                    <a:pt x="969102" y="4208836"/>
                  </a:moveTo>
                  <a:lnTo>
                    <a:pt x="957834" y="4208836"/>
                  </a:lnTo>
                  <a:lnTo>
                    <a:pt x="946565" y="4220105"/>
                  </a:lnTo>
                  <a:lnTo>
                    <a:pt x="969102" y="4220105"/>
                  </a:lnTo>
                  <a:lnTo>
                    <a:pt x="969102" y="4208836"/>
                  </a:lnTo>
                  <a:close/>
                </a:path>
                <a:path w="969645" h="4231640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4231640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4231640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62413" y="1753874"/>
              <a:ext cx="946785" cy="338455"/>
            </a:xfrm>
            <a:custGeom>
              <a:avLst/>
              <a:gdLst/>
              <a:ahLst/>
              <a:cxnLst/>
              <a:rect l="l" t="t" r="r" b="b"/>
              <a:pathLst>
                <a:path w="946784" h="338455">
                  <a:moveTo>
                    <a:pt x="946565" y="0"/>
                  </a:moveTo>
                  <a:lnTo>
                    <a:pt x="0" y="0"/>
                  </a:lnTo>
                  <a:lnTo>
                    <a:pt x="0" y="338059"/>
                  </a:lnTo>
                  <a:lnTo>
                    <a:pt x="946565" y="338059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51145" y="1742606"/>
              <a:ext cx="969644" cy="360680"/>
            </a:xfrm>
            <a:custGeom>
              <a:avLst/>
              <a:gdLst/>
              <a:ahLst/>
              <a:cxnLst/>
              <a:rect l="l" t="t" r="r" b="b"/>
              <a:pathLst>
                <a:path w="969645" h="360680">
                  <a:moveTo>
                    <a:pt x="964057" y="0"/>
                  </a:moveTo>
                  <a:lnTo>
                    <a:pt x="5044" y="0"/>
                  </a:lnTo>
                  <a:lnTo>
                    <a:pt x="0" y="5044"/>
                  </a:lnTo>
                  <a:lnTo>
                    <a:pt x="0" y="355550"/>
                  </a:lnTo>
                  <a:lnTo>
                    <a:pt x="5044" y="360596"/>
                  </a:lnTo>
                  <a:lnTo>
                    <a:pt x="964057" y="360596"/>
                  </a:lnTo>
                  <a:lnTo>
                    <a:pt x="969102" y="355550"/>
                  </a:lnTo>
                  <a:lnTo>
                    <a:pt x="969102" y="349327"/>
                  </a:lnTo>
                  <a:lnTo>
                    <a:pt x="22537" y="349327"/>
                  </a:lnTo>
                  <a:lnTo>
                    <a:pt x="11268" y="338058"/>
                  </a:lnTo>
                  <a:lnTo>
                    <a:pt x="22537" y="338058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4"/>
                  </a:lnTo>
                  <a:lnTo>
                    <a:pt x="964057" y="0"/>
                  </a:lnTo>
                  <a:close/>
                </a:path>
                <a:path w="969645" h="360680">
                  <a:moveTo>
                    <a:pt x="22537" y="338058"/>
                  </a:moveTo>
                  <a:lnTo>
                    <a:pt x="11268" y="338058"/>
                  </a:lnTo>
                  <a:lnTo>
                    <a:pt x="22537" y="349327"/>
                  </a:lnTo>
                  <a:lnTo>
                    <a:pt x="22537" y="338058"/>
                  </a:lnTo>
                  <a:close/>
                </a:path>
                <a:path w="969645" h="360680">
                  <a:moveTo>
                    <a:pt x="946565" y="338058"/>
                  </a:moveTo>
                  <a:lnTo>
                    <a:pt x="22537" y="338058"/>
                  </a:lnTo>
                  <a:lnTo>
                    <a:pt x="22537" y="349327"/>
                  </a:lnTo>
                  <a:lnTo>
                    <a:pt x="946565" y="349327"/>
                  </a:lnTo>
                  <a:lnTo>
                    <a:pt x="946565" y="338058"/>
                  </a:lnTo>
                  <a:close/>
                </a:path>
                <a:path w="969645" h="360680">
                  <a:moveTo>
                    <a:pt x="946565" y="11268"/>
                  </a:moveTo>
                  <a:lnTo>
                    <a:pt x="946565" y="349327"/>
                  </a:lnTo>
                  <a:lnTo>
                    <a:pt x="957834" y="338058"/>
                  </a:lnTo>
                  <a:lnTo>
                    <a:pt x="969102" y="338058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360680">
                  <a:moveTo>
                    <a:pt x="969102" y="338058"/>
                  </a:moveTo>
                  <a:lnTo>
                    <a:pt x="957834" y="338058"/>
                  </a:lnTo>
                  <a:lnTo>
                    <a:pt x="946565" y="349327"/>
                  </a:lnTo>
                  <a:lnTo>
                    <a:pt x="969102" y="349327"/>
                  </a:lnTo>
                  <a:lnTo>
                    <a:pt x="969102" y="338058"/>
                  </a:lnTo>
                  <a:close/>
                </a:path>
                <a:path w="969645" h="360680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360680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360680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62413" y="2091933"/>
              <a:ext cx="946785" cy="338455"/>
            </a:xfrm>
            <a:custGeom>
              <a:avLst/>
              <a:gdLst/>
              <a:ahLst/>
              <a:cxnLst/>
              <a:rect l="l" t="t" r="r" b="b"/>
              <a:pathLst>
                <a:path w="946784" h="338455">
                  <a:moveTo>
                    <a:pt x="946565" y="0"/>
                  </a:moveTo>
                  <a:lnTo>
                    <a:pt x="0" y="0"/>
                  </a:lnTo>
                  <a:lnTo>
                    <a:pt x="0" y="338059"/>
                  </a:lnTo>
                  <a:lnTo>
                    <a:pt x="946565" y="338059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1145" y="2080665"/>
              <a:ext cx="969644" cy="360680"/>
            </a:xfrm>
            <a:custGeom>
              <a:avLst/>
              <a:gdLst/>
              <a:ahLst/>
              <a:cxnLst/>
              <a:rect l="l" t="t" r="r" b="b"/>
              <a:pathLst>
                <a:path w="969645" h="360680">
                  <a:moveTo>
                    <a:pt x="964057" y="0"/>
                  </a:moveTo>
                  <a:lnTo>
                    <a:pt x="5044" y="0"/>
                  </a:lnTo>
                  <a:lnTo>
                    <a:pt x="0" y="5044"/>
                  </a:lnTo>
                  <a:lnTo>
                    <a:pt x="0" y="355551"/>
                  </a:lnTo>
                  <a:lnTo>
                    <a:pt x="5044" y="360596"/>
                  </a:lnTo>
                  <a:lnTo>
                    <a:pt x="964057" y="360596"/>
                  </a:lnTo>
                  <a:lnTo>
                    <a:pt x="969102" y="355551"/>
                  </a:lnTo>
                  <a:lnTo>
                    <a:pt x="969102" y="349327"/>
                  </a:lnTo>
                  <a:lnTo>
                    <a:pt x="22537" y="349327"/>
                  </a:lnTo>
                  <a:lnTo>
                    <a:pt x="11268" y="338058"/>
                  </a:lnTo>
                  <a:lnTo>
                    <a:pt x="22537" y="338058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4"/>
                  </a:lnTo>
                  <a:lnTo>
                    <a:pt x="964057" y="0"/>
                  </a:lnTo>
                  <a:close/>
                </a:path>
                <a:path w="969645" h="360680">
                  <a:moveTo>
                    <a:pt x="22537" y="338058"/>
                  </a:moveTo>
                  <a:lnTo>
                    <a:pt x="11268" y="338058"/>
                  </a:lnTo>
                  <a:lnTo>
                    <a:pt x="22537" y="349327"/>
                  </a:lnTo>
                  <a:lnTo>
                    <a:pt x="22537" y="338058"/>
                  </a:lnTo>
                  <a:close/>
                </a:path>
                <a:path w="969645" h="360680">
                  <a:moveTo>
                    <a:pt x="946565" y="338058"/>
                  </a:moveTo>
                  <a:lnTo>
                    <a:pt x="22537" y="338058"/>
                  </a:lnTo>
                  <a:lnTo>
                    <a:pt x="22537" y="349327"/>
                  </a:lnTo>
                  <a:lnTo>
                    <a:pt x="946565" y="349327"/>
                  </a:lnTo>
                  <a:lnTo>
                    <a:pt x="946565" y="338058"/>
                  </a:lnTo>
                  <a:close/>
                </a:path>
                <a:path w="969645" h="360680">
                  <a:moveTo>
                    <a:pt x="946565" y="11268"/>
                  </a:moveTo>
                  <a:lnTo>
                    <a:pt x="946565" y="349327"/>
                  </a:lnTo>
                  <a:lnTo>
                    <a:pt x="957834" y="338058"/>
                  </a:lnTo>
                  <a:lnTo>
                    <a:pt x="969102" y="338058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360680">
                  <a:moveTo>
                    <a:pt x="969102" y="338058"/>
                  </a:moveTo>
                  <a:lnTo>
                    <a:pt x="957834" y="338058"/>
                  </a:lnTo>
                  <a:lnTo>
                    <a:pt x="946565" y="349327"/>
                  </a:lnTo>
                  <a:lnTo>
                    <a:pt x="969102" y="349327"/>
                  </a:lnTo>
                  <a:lnTo>
                    <a:pt x="969102" y="338058"/>
                  </a:lnTo>
                  <a:close/>
                </a:path>
                <a:path w="969645" h="360680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360680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360680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62413" y="3647005"/>
              <a:ext cx="946785" cy="338455"/>
            </a:xfrm>
            <a:custGeom>
              <a:avLst/>
              <a:gdLst/>
              <a:ahLst/>
              <a:cxnLst/>
              <a:rect l="l" t="t" r="r" b="b"/>
              <a:pathLst>
                <a:path w="946784" h="338454">
                  <a:moveTo>
                    <a:pt x="946565" y="0"/>
                  </a:moveTo>
                  <a:lnTo>
                    <a:pt x="0" y="0"/>
                  </a:lnTo>
                  <a:lnTo>
                    <a:pt x="0" y="338059"/>
                  </a:lnTo>
                  <a:lnTo>
                    <a:pt x="946565" y="338059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51145" y="3635736"/>
              <a:ext cx="969644" cy="360680"/>
            </a:xfrm>
            <a:custGeom>
              <a:avLst/>
              <a:gdLst/>
              <a:ahLst/>
              <a:cxnLst/>
              <a:rect l="l" t="t" r="r" b="b"/>
              <a:pathLst>
                <a:path w="969645" h="360679">
                  <a:moveTo>
                    <a:pt x="964057" y="0"/>
                  </a:moveTo>
                  <a:lnTo>
                    <a:pt x="5044" y="0"/>
                  </a:lnTo>
                  <a:lnTo>
                    <a:pt x="0" y="5044"/>
                  </a:lnTo>
                  <a:lnTo>
                    <a:pt x="0" y="355551"/>
                  </a:lnTo>
                  <a:lnTo>
                    <a:pt x="5044" y="360596"/>
                  </a:lnTo>
                  <a:lnTo>
                    <a:pt x="964057" y="360596"/>
                  </a:lnTo>
                  <a:lnTo>
                    <a:pt x="969102" y="355551"/>
                  </a:lnTo>
                  <a:lnTo>
                    <a:pt x="969102" y="349327"/>
                  </a:lnTo>
                  <a:lnTo>
                    <a:pt x="22537" y="349327"/>
                  </a:lnTo>
                  <a:lnTo>
                    <a:pt x="11268" y="338058"/>
                  </a:lnTo>
                  <a:lnTo>
                    <a:pt x="22537" y="338058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4"/>
                  </a:lnTo>
                  <a:lnTo>
                    <a:pt x="964057" y="0"/>
                  </a:lnTo>
                  <a:close/>
                </a:path>
                <a:path w="969645" h="360679">
                  <a:moveTo>
                    <a:pt x="22537" y="338058"/>
                  </a:moveTo>
                  <a:lnTo>
                    <a:pt x="11268" y="338058"/>
                  </a:lnTo>
                  <a:lnTo>
                    <a:pt x="22537" y="349327"/>
                  </a:lnTo>
                  <a:lnTo>
                    <a:pt x="22537" y="338058"/>
                  </a:lnTo>
                  <a:close/>
                </a:path>
                <a:path w="969645" h="360679">
                  <a:moveTo>
                    <a:pt x="946565" y="338058"/>
                  </a:moveTo>
                  <a:lnTo>
                    <a:pt x="22537" y="338058"/>
                  </a:lnTo>
                  <a:lnTo>
                    <a:pt x="22537" y="349327"/>
                  </a:lnTo>
                  <a:lnTo>
                    <a:pt x="946565" y="349327"/>
                  </a:lnTo>
                  <a:lnTo>
                    <a:pt x="946565" y="33805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946565" y="349327"/>
                  </a:lnTo>
                  <a:lnTo>
                    <a:pt x="957834" y="338058"/>
                  </a:lnTo>
                  <a:lnTo>
                    <a:pt x="969102" y="338058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338058"/>
                  </a:moveTo>
                  <a:lnTo>
                    <a:pt x="957834" y="338058"/>
                  </a:lnTo>
                  <a:lnTo>
                    <a:pt x="946565" y="349327"/>
                  </a:lnTo>
                  <a:lnTo>
                    <a:pt x="969102" y="349327"/>
                  </a:lnTo>
                  <a:lnTo>
                    <a:pt x="969102" y="338058"/>
                  </a:lnTo>
                  <a:close/>
                </a:path>
                <a:path w="969645" h="360679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4211" y="1551039"/>
              <a:ext cx="879475" cy="541020"/>
            </a:xfrm>
            <a:custGeom>
              <a:avLst/>
              <a:gdLst/>
              <a:ahLst/>
              <a:cxnLst/>
              <a:rect l="l" t="t" r="r" b="b"/>
              <a:pathLst>
                <a:path w="879475" h="541019">
                  <a:moveTo>
                    <a:pt x="878953" y="0"/>
                  </a:moveTo>
                  <a:lnTo>
                    <a:pt x="0" y="0"/>
                  </a:lnTo>
                  <a:lnTo>
                    <a:pt x="0" y="540894"/>
                  </a:lnTo>
                  <a:lnTo>
                    <a:pt x="878953" y="540894"/>
                  </a:lnTo>
                  <a:lnTo>
                    <a:pt x="878953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2942" y="1539770"/>
              <a:ext cx="901700" cy="563880"/>
            </a:xfrm>
            <a:custGeom>
              <a:avLst/>
              <a:gdLst/>
              <a:ahLst/>
              <a:cxnLst/>
              <a:rect l="l" t="t" r="r" b="b"/>
              <a:pathLst>
                <a:path w="901700" h="563880">
                  <a:moveTo>
                    <a:pt x="896446" y="0"/>
                  </a:moveTo>
                  <a:lnTo>
                    <a:pt x="5044" y="0"/>
                  </a:lnTo>
                  <a:lnTo>
                    <a:pt x="0" y="5044"/>
                  </a:lnTo>
                  <a:lnTo>
                    <a:pt x="0" y="558385"/>
                  </a:lnTo>
                  <a:lnTo>
                    <a:pt x="5044" y="563431"/>
                  </a:lnTo>
                  <a:lnTo>
                    <a:pt x="896446" y="563431"/>
                  </a:lnTo>
                  <a:lnTo>
                    <a:pt x="901490" y="558385"/>
                  </a:lnTo>
                  <a:lnTo>
                    <a:pt x="901490" y="552162"/>
                  </a:lnTo>
                  <a:lnTo>
                    <a:pt x="22536" y="552162"/>
                  </a:lnTo>
                  <a:lnTo>
                    <a:pt x="11268" y="540894"/>
                  </a:lnTo>
                  <a:lnTo>
                    <a:pt x="22536" y="540894"/>
                  </a:lnTo>
                  <a:lnTo>
                    <a:pt x="22536" y="22537"/>
                  </a:lnTo>
                  <a:lnTo>
                    <a:pt x="11268" y="22537"/>
                  </a:lnTo>
                  <a:lnTo>
                    <a:pt x="22536" y="11268"/>
                  </a:lnTo>
                  <a:lnTo>
                    <a:pt x="901490" y="11268"/>
                  </a:lnTo>
                  <a:lnTo>
                    <a:pt x="901490" y="5044"/>
                  </a:lnTo>
                  <a:lnTo>
                    <a:pt x="896446" y="0"/>
                  </a:lnTo>
                  <a:close/>
                </a:path>
                <a:path w="901700" h="563880">
                  <a:moveTo>
                    <a:pt x="22536" y="540894"/>
                  </a:moveTo>
                  <a:lnTo>
                    <a:pt x="11268" y="540894"/>
                  </a:lnTo>
                  <a:lnTo>
                    <a:pt x="22536" y="552162"/>
                  </a:lnTo>
                  <a:lnTo>
                    <a:pt x="22536" y="540894"/>
                  </a:lnTo>
                  <a:close/>
                </a:path>
                <a:path w="901700" h="563880">
                  <a:moveTo>
                    <a:pt x="878953" y="540894"/>
                  </a:moveTo>
                  <a:lnTo>
                    <a:pt x="22536" y="540894"/>
                  </a:lnTo>
                  <a:lnTo>
                    <a:pt x="22536" y="552162"/>
                  </a:lnTo>
                  <a:lnTo>
                    <a:pt x="878953" y="552162"/>
                  </a:lnTo>
                  <a:lnTo>
                    <a:pt x="878953" y="540894"/>
                  </a:lnTo>
                  <a:close/>
                </a:path>
                <a:path w="901700" h="563880">
                  <a:moveTo>
                    <a:pt x="878953" y="11268"/>
                  </a:moveTo>
                  <a:lnTo>
                    <a:pt x="878953" y="552162"/>
                  </a:lnTo>
                  <a:lnTo>
                    <a:pt x="890221" y="540894"/>
                  </a:lnTo>
                  <a:lnTo>
                    <a:pt x="901490" y="540894"/>
                  </a:lnTo>
                  <a:lnTo>
                    <a:pt x="901490" y="22537"/>
                  </a:lnTo>
                  <a:lnTo>
                    <a:pt x="890221" y="22537"/>
                  </a:lnTo>
                  <a:lnTo>
                    <a:pt x="878953" y="11268"/>
                  </a:lnTo>
                  <a:close/>
                </a:path>
                <a:path w="901700" h="563880">
                  <a:moveTo>
                    <a:pt x="901490" y="540894"/>
                  </a:moveTo>
                  <a:lnTo>
                    <a:pt x="890221" y="540894"/>
                  </a:lnTo>
                  <a:lnTo>
                    <a:pt x="878953" y="552162"/>
                  </a:lnTo>
                  <a:lnTo>
                    <a:pt x="901490" y="552162"/>
                  </a:lnTo>
                  <a:lnTo>
                    <a:pt x="901490" y="540894"/>
                  </a:lnTo>
                  <a:close/>
                </a:path>
                <a:path w="901700" h="563880">
                  <a:moveTo>
                    <a:pt x="22536" y="11268"/>
                  </a:moveTo>
                  <a:lnTo>
                    <a:pt x="11268" y="22537"/>
                  </a:lnTo>
                  <a:lnTo>
                    <a:pt x="22536" y="22537"/>
                  </a:lnTo>
                  <a:lnTo>
                    <a:pt x="22536" y="11268"/>
                  </a:lnTo>
                  <a:close/>
                </a:path>
                <a:path w="901700" h="563880">
                  <a:moveTo>
                    <a:pt x="878953" y="11268"/>
                  </a:moveTo>
                  <a:lnTo>
                    <a:pt x="22536" y="11268"/>
                  </a:lnTo>
                  <a:lnTo>
                    <a:pt x="22536" y="22537"/>
                  </a:lnTo>
                  <a:lnTo>
                    <a:pt x="878953" y="22537"/>
                  </a:lnTo>
                  <a:lnTo>
                    <a:pt x="878953" y="11268"/>
                  </a:lnTo>
                  <a:close/>
                </a:path>
                <a:path w="901700" h="563880">
                  <a:moveTo>
                    <a:pt x="901490" y="11268"/>
                  </a:moveTo>
                  <a:lnTo>
                    <a:pt x="878953" y="11268"/>
                  </a:lnTo>
                  <a:lnTo>
                    <a:pt x="890221" y="22537"/>
                  </a:lnTo>
                  <a:lnTo>
                    <a:pt x="901490" y="22537"/>
                  </a:lnTo>
                  <a:lnTo>
                    <a:pt x="901490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743" y="6434956"/>
            <a:ext cx="2519786" cy="27098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4"/>
            <a:ext cx="12192000" cy="946785"/>
          </a:xfrm>
          <a:custGeom>
            <a:avLst/>
            <a:gdLst/>
            <a:ahLst/>
            <a:cxnLst/>
            <a:rect l="l" t="t" r="r" b="b"/>
            <a:pathLst>
              <a:path w="12192000" h="946785">
                <a:moveTo>
                  <a:pt x="12192000" y="0"/>
                </a:moveTo>
                <a:lnTo>
                  <a:pt x="0" y="0"/>
                </a:lnTo>
                <a:lnTo>
                  <a:pt x="0" y="946479"/>
                </a:lnTo>
                <a:lnTo>
                  <a:pt x="12192000" y="946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78</a:t>
            </a:r>
            <a:endParaRPr sz="1800">
              <a:latin typeface="Gulim"/>
              <a:cs typeface="Gulim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714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5445" algn="l"/>
                <a:tab pos="3604895" algn="l"/>
              </a:tabLst>
            </a:pPr>
            <a:r>
              <a:rPr spc="-10" dirty="0"/>
              <a:t>Using</a:t>
            </a:r>
            <a:r>
              <a:rPr dirty="0"/>
              <a:t>	</a:t>
            </a:r>
            <a:r>
              <a:rPr spc="-10" dirty="0"/>
              <a:t>Paging</a:t>
            </a:r>
            <a:r>
              <a:rPr dirty="0"/>
              <a:t>	to mmap</a:t>
            </a:r>
            <a:r>
              <a:rPr spc="5" dirty="0"/>
              <a:t> </a:t>
            </a:r>
            <a:r>
              <a:rPr spc="-10" dirty="0"/>
              <a:t>files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933244" y="1228451"/>
            <a:ext cx="1344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virtual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14211" y="1551039"/>
            <a:ext cx="879475" cy="5410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60"/>
              </a:spcBef>
            </a:pPr>
            <a:r>
              <a:rPr sz="1600" spc="-25" dirty="0">
                <a:latin typeface="Arial"/>
                <a:cs typeface="Arial"/>
              </a:rPr>
              <a:t>MMU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80551" y="1472158"/>
            <a:ext cx="699135" cy="1983739"/>
            <a:chOff x="6580551" y="1472158"/>
            <a:chExt cx="699135" cy="1983739"/>
          </a:xfrm>
        </p:grpSpPr>
        <p:sp>
          <p:nvSpPr>
            <p:cNvPr id="21" name="object 21"/>
            <p:cNvSpPr/>
            <p:nvPr/>
          </p:nvSpPr>
          <p:spPr>
            <a:xfrm>
              <a:off x="6591819" y="1483427"/>
              <a:ext cx="676275" cy="1960880"/>
            </a:xfrm>
            <a:custGeom>
              <a:avLst/>
              <a:gdLst/>
              <a:ahLst/>
              <a:cxnLst/>
              <a:rect l="l" t="t" r="r" b="b"/>
              <a:pathLst>
                <a:path w="676275" h="1960879">
                  <a:moveTo>
                    <a:pt x="676118" y="0"/>
                  </a:moveTo>
                  <a:lnTo>
                    <a:pt x="0" y="0"/>
                  </a:lnTo>
                  <a:lnTo>
                    <a:pt x="0" y="1960742"/>
                  </a:lnTo>
                  <a:lnTo>
                    <a:pt x="676118" y="1960742"/>
                  </a:lnTo>
                  <a:lnTo>
                    <a:pt x="676118" y="0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80551" y="1472158"/>
              <a:ext cx="699135" cy="1983739"/>
            </a:xfrm>
            <a:custGeom>
              <a:avLst/>
              <a:gdLst/>
              <a:ahLst/>
              <a:cxnLst/>
              <a:rect l="l" t="t" r="r" b="b"/>
              <a:pathLst>
                <a:path w="699134" h="1983739">
                  <a:moveTo>
                    <a:pt x="693610" y="0"/>
                  </a:moveTo>
                  <a:lnTo>
                    <a:pt x="5045" y="0"/>
                  </a:lnTo>
                  <a:lnTo>
                    <a:pt x="0" y="5044"/>
                  </a:lnTo>
                  <a:lnTo>
                    <a:pt x="0" y="1978235"/>
                  </a:lnTo>
                  <a:lnTo>
                    <a:pt x="5045" y="1983280"/>
                  </a:lnTo>
                  <a:lnTo>
                    <a:pt x="693610" y="1983280"/>
                  </a:lnTo>
                  <a:lnTo>
                    <a:pt x="698656" y="1978235"/>
                  </a:lnTo>
                  <a:lnTo>
                    <a:pt x="698656" y="1972011"/>
                  </a:lnTo>
                  <a:lnTo>
                    <a:pt x="22537" y="1972011"/>
                  </a:lnTo>
                  <a:lnTo>
                    <a:pt x="11268" y="1960742"/>
                  </a:lnTo>
                  <a:lnTo>
                    <a:pt x="22537" y="1960742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698656" y="11268"/>
                  </a:lnTo>
                  <a:lnTo>
                    <a:pt x="698656" y="5044"/>
                  </a:lnTo>
                  <a:lnTo>
                    <a:pt x="693610" y="0"/>
                  </a:lnTo>
                  <a:close/>
                </a:path>
                <a:path w="699134" h="1983739">
                  <a:moveTo>
                    <a:pt x="22537" y="1960742"/>
                  </a:moveTo>
                  <a:lnTo>
                    <a:pt x="11268" y="1960742"/>
                  </a:lnTo>
                  <a:lnTo>
                    <a:pt x="22537" y="1972011"/>
                  </a:lnTo>
                  <a:lnTo>
                    <a:pt x="22537" y="1960742"/>
                  </a:lnTo>
                  <a:close/>
                </a:path>
                <a:path w="699134" h="1983739">
                  <a:moveTo>
                    <a:pt x="676118" y="1960742"/>
                  </a:moveTo>
                  <a:lnTo>
                    <a:pt x="22537" y="1960742"/>
                  </a:lnTo>
                  <a:lnTo>
                    <a:pt x="22537" y="1972011"/>
                  </a:lnTo>
                  <a:lnTo>
                    <a:pt x="676118" y="1972011"/>
                  </a:lnTo>
                  <a:lnTo>
                    <a:pt x="676118" y="1960742"/>
                  </a:lnTo>
                  <a:close/>
                </a:path>
                <a:path w="699134" h="1983739">
                  <a:moveTo>
                    <a:pt x="676118" y="11268"/>
                  </a:moveTo>
                  <a:lnTo>
                    <a:pt x="676118" y="1972011"/>
                  </a:lnTo>
                  <a:lnTo>
                    <a:pt x="687387" y="1960742"/>
                  </a:lnTo>
                  <a:lnTo>
                    <a:pt x="698656" y="1960742"/>
                  </a:lnTo>
                  <a:lnTo>
                    <a:pt x="698656" y="22537"/>
                  </a:lnTo>
                  <a:lnTo>
                    <a:pt x="687387" y="22537"/>
                  </a:lnTo>
                  <a:lnTo>
                    <a:pt x="676118" y="11268"/>
                  </a:lnTo>
                  <a:close/>
                </a:path>
                <a:path w="699134" h="1983739">
                  <a:moveTo>
                    <a:pt x="698656" y="1960742"/>
                  </a:moveTo>
                  <a:lnTo>
                    <a:pt x="687387" y="1960742"/>
                  </a:lnTo>
                  <a:lnTo>
                    <a:pt x="676118" y="1972011"/>
                  </a:lnTo>
                  <a:lnTo>
                    <a:pt x="698656" y="1972011"/>
                  </a:lnTo>
                  <a:lnTo>
                    <a:pt x="698656" y="1960742"/>
                  </a:lnTo>
                  <a:close/>
                </a:path>
                <a:path w="699134" h="1983739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699134" h="1983739">
                  <a:moveTo>
                    <a:pt x="676118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676118" y="22537"/>
                  </a:lnTo>
                  <a:lnTo>
                    <a:pt x="676118" y="11268"/>
                  </a:lnTo>
                  <a:close/>
                </a:path>
                <a:path w="699134" h="1983739">
                  <a:moveTo>
                    <a:pt x="698656" y="11268"/>
                  </a:moveTo>
                  <a:lnTo>
                    <a:pt x="676118" y="11268"/>
                  </a:lnTo>
                  <a:lnTo>
                    <a:pt x="687387" y="22537"/>
                  </a:lnTo>
                  <a:lnTo>
                    <a:pt x="698656" y="22537"/>
                  </a:lnTo>
                  <a:lnTo>
                    <a:pt x="698656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94637" y="1483427"/>
            <a:ext cx="654050" cy="993140"/>
          </a:xfrm>
          <a:prstGeom prst="rect">
            <a:avLst/>
          </a:prstGeom>
          <a:solidFill>
            <a:srgbClr val="FFFFAA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PT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13799" y="1614205"/>
            <a:ext cx="5481320" cy="529590"/>
            <a:chOff x="2913799" y="1614205"/>
            <a:chExt cx="5481320" cy="529590"/>
          </a:xfrm>
        </p:grpSpPr>
        <p:sp>
          <p:nvSpPr>
            <p:cNvPr id="25" name="object 25"/>
            <p:cNvSpPr/>
            <p:nvPr/>
          </p:nvSpPr>
          <p:spPr>
            <a:xfrm>
              <a:off x="5893155" y="1745563"/>
              <a:ext cx="2501900" cy="398145"/>
            </a:xfrm>
            <a:custGeom>
              <a:avLst/>
              <a:gdLst/>
              <a:ahLst/>
              <a:cxnLst/>
              <a:rect l="l" t="t" r="r" b="b"/>
              <a:pathLst>
                <a:path w="2501900" h="398144">
                  <a:moveTo>
                    <a:pt x="676198" y="75933"/>
                  </a:moveTo>
                  <a:lnTo>
                    <a:pt x="549757" y="2171"/>
                  </a:lnTo>
                  <a:lnTo>
                    <a:pt x="543394" y="0"/>
                  </a:lnTo>
                  <a:lnTo>
                    <a:pt x="536930" y="419"/>
                  </a:lnTo>
                  <a:lnTo>
                    <a:pt x="531101" y="3238"/>
                  </a:lnTo>
                  <a:lnTo>
                    <a:pt x="526630" y="8255"/>
                  </a:lnTo>
                  <a:lnTo>
                    <a:pt x="524471" y="14605"/>
                  </a:lnTo>
                  <a:lnTo>
                    <a:pt x="524891" y="21069"/>
                  </a:lnTo>
                  <a:lnTo>
                    <a:pt x="527710" y="26911"/>
                  </a:lnTo>
                  <a:lnTo>
                    <a:pt x="532714" y="31369"/>
                  </a:lnTo>
                  <a:lnTo>
                    <a:pt x="580136" y="59029"/>
                  </a:lnTo>
                  <a:lnTo>
                    <a:pt x="0" y="59029"/>
                  </a:lnTo>
                  <a:lnTo>
                    <a:pt x="0" y="92837"/>
                  </a:lnTo>
                  <a:lnTo>
                    <a:pt x="580123" y="92837"/>
                  </a:lnTo>
                  <a:lnTo>
                    <a:pt x="532714" y="120484"/>
                  </a:lnTo>
                  <a:lnTo>
                    <a:pt x="527710" y="124955"/>
                  </a:lnTo>
                  <a:lnTo>
                    <a:pt x="524891" y="130784"/>
                  </a:lnTo>
                  <a:lnTo>
                    <a:pt x="524471" y="137248"/>
                  </a:lnTo>
                  <a:lnTo>
                    <a:pt x="526630" y="143611"/>
                  </a:lnTo>
                  <a:lnTo>
                    <a:pt x="531101" y="148615"/>
                  </a:lnTo>
                  <a:lnTo>
                    <a:pt x="536930" y="151434"/>
                  </a:lnTo>
                  <a:lnTo>
                    <a:pt x="543394" y="151853"/>
                  </a:lnTo>
                  <a:lnTo>
                    <a:pt x="549757" y="149694"/>
                  </a:lnTo>
                  <a:lnTo>
                    <a:pt x="647217" y="92837"/>
                  </a:lnTo>
                  <a:lnTo>
                    <a:pt x="676198" y="75933"/>
                  </a:lnTo>
                  <a:close/>
                </a:path>
                <a:path w="2501900" h="398144">
                  <a:moveTo>
                    <a:pt x="2501722" y="346392"/>
                  </a:moveTo>
                  <a:lnTo>
                    <a:pt x="2390013" y="251777"/>
                  </a:lnTo>
                  <a:lnTo>
                    <a:pt x="2384133" y="248539"/>
                  </a:lnTo>
                  <a:lnTo>
                    <a:pt x="2377694" y="247827"/>
                  </a:lnTo>
                  <a:lnTo>
                    <a:pt x="2371458" y="249593"/>
                  </a:lnTo>
                  <a:lnTo>
                    <a:pt x="2366187" y="253746"/>
                  </a:lnTo>
                  <a:lnTo>
                    <a:pt x="2362949" y="259626"/>
                  </a:lnTo>
                  <a:lnTo>
                    <a:pt x="2362238" y="266065"/>
                  </a:lnTo>
                  <a:lnTo>
                    <a:pt x="2364003" y="272313"/>
                  </a:lnTo>
                  <a:lnTo>
                    <a:pt x="2368169" y="277571"/>
                  </a:lnTo>
                  <a:lnTo>
                    <a:pt x="2410041" y="313042"/>
                  </a:lnTo>
                  <a:lnTo>
                    <a:pt x="1355178" y="126898"/>
                  </a:lnTo>
                  <a:lnTo>
                    <a:pt x="1349298" y="160185"/>
                  </a:lnTo>
                  <a:lnTo>
                    <a:pt x="2404173" y="346341"/>
                  </a:lnTo>
                  <a:lnTo>
                    <a:pt x="2352675" y="365340"/>
                  </a:lnTo>
                  <a:lnTo>
                    <a:pt x="2346960" y="368858"/>
                  </a:lnTo>
                  <a:lnTo>
                    <a:pt x="2343175" y="374116"/>
                  </a:lnTo>
                  <a:lnTo>
                    <a:pt x="2341638" y="380415"/>
                  </a:lnTo>
                  <a:lnTo>
                    <a:pt x="2342667" y="387045"/>
                  </a:lnTo>
                  <a:lnTo>
                    <a:pt x="2346185" y="392760"/>
                  </a:lnTo>
                  <a:lnTo>
                    <a:pt x="2351443" y="396544"/>
                  </a:lnTo>
                  <a:lnTo>
                    <a:pt x="2357742" y="398081"/>
                  </a:lnTo>
                  <a:lnTo>
                    <a:pt x="2364371" y="397052"/>
                  </a:lnTo>
                  <a:lnTo>
                    <a:pt x="2472398" y="357200"/>
                  </a:lnTo>
                  <a:lnTo>
                    <a:pt x="2501722" y="346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8244" y="1618650"/>
              <a:ext cx="1200150" cy="354965"/>
            </a:xfrm>
            <a:custGeom>
              <a:avLst/>
              <a:gdLst/>
              <a:ahLst/>
              <a:cxnLst/>
              <a:rect l="l" t="t" r="r" b="b"/>
              <a:pathLst>
                <a:path w="1200150" h="354964">
                  <a:moveTo>
                    <a:pt x="0" y="0"/>
                  </a:moveTo>
                  <a:lnTo>
                    <a:pt x="1200109" y="0"/>
                  </a:lnTo>
                  <a:lnTo>
                    <a:pt x="1200109" y="354962"/>
                  </a:lnTo>
                  <a:lnTo>
                    <a:pt x="0" y="354962"/>
                  </a:lnTo>
                  <a:lnTo>
                    <a:pt x="0" y="0"/>
                  </a:lnTo>
                  <a:close/>
                </a:path>
              </a:pathLst>
            </a:custGeom>
            <a:ln w="845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86679" y="1622854"/>
            <a:ext cx="1052195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spc="-10" dirty="0">
                <a:latin typeface="Arial"/>
                <a:cs typeface="Arial"/>
              </a:rPr>
              <a:t>instruction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117875" y="1744644"/>
            <a:ext cx="4829175" cy="629285"/>
            <a:chOff x="4117875" y="1744644"/>
            <a:chExt cx="4829175" cy="629285"/>
          </a:xfrm>
        </p:grpSpPr>
        <p:sp>
          <p:nvSpPr>
            <p:cNvPr id="29" name="object 29"/>
            <p:cNvSpPr/>
            <p:nvPr/>
          </p:nvSpPr>
          <p:spPr>
            <a:xfrm>
              <a:off x="8530024" y="2260963"/>
              <a:ext cx="372110" cy="101600"/>
            </a:xfrm>
            <a:custGeom>
              <a:avLst/>
              <a:gdLst/>
              <a:ahLst/>
              <a:cxnLst/>
              <a:rect l="l" t="t" r="r" b="b"/>
              <a:pathLst>
                <a:path w="372109" h="101600">
                  <a:moveTo>
                    <a:pt x="371865" y="0"/>
                  </a:moveTo>
                  <a:lnTo>
                    <a:pt x="0" y="0"/>
                  </a:lnTo>
                  <a:lnTo>
                    <a:pt x="0" y="101417"/>
                  </a:lnTo>
                  <a:lnTo>
                    <a:pt x="371865" y="101417"/>
                  </a:lnTo>
                  <a:lnTo>
                    <a:pt x="3718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01889" y="2227157"/>
              <a:ext cx="34290" cy="135255"/>
            </a:xfrm>
            <a:custGeom>
              <a:avLst/>
              <a:gdLst/>
              <a:ahLst/>
              <a:cxnLst/>
              <a:rect l="l" t="t" r="r" b="b"/>
              <a:pathLst>
                <a:path w="34290" h="135255">
                  <a:moveTo>
                    <a:pt x="33806" y="0"/>
                  </a:moveTo>
                  <a:lnTo>
                    <a:pt x="0" y="33806"/>
                  </a:lnTo>
                  <a:lnTo>
                    <a:pt x="0" y="135224"/>
                  </a:lnTo>
                  <a:lnTo>
                    <a:pt x="33806" y="101418"/>
                  </a:lnTo>
                  <a:lnTo>
                    <a:pt x="33806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30024" y="2227157"/>
              <a:ext cx="405765" cy="34290"/>
            </a:xfrm>
            <a:custGeom>
              <a:avLst/>
              <a:gdLst/>
              <a:ahLst/>
              <a:cxnLst/>
              <a:rect l="l" t="t" r="r" b="b"/>
              <a:pathLst>
                <a:path w="405765" h="34289">
                  <a:moveTo>
                    <a:pt x="405671" y="0"/>
                  </a:moveTo>
                  <a:lnTo>
                    <a:pt x="33806" y="0"/>
                  </a:lnTo>
                  <a:lnTo>
                    <a:pt x="0" y="33806"/>
                  </a:lnTo>
                  <a:lnTo>
                    <a:pt x="371864" y="33806"/>
                  </a:lnTo>
                  <a:lnTo>
                    <a:pt x="405671" y="0"/>
                  </a:lnTo>
                  <a:close/>
                </a:path>
              </a:pathLst>
            </a:custGeom>
            <a:solidFill>
              <a:srgbClr val="FF84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17873" y="1744649"/>
              <a:ext cx="4829175" cy="629285"/>
            </a:xfrm>
            <a:custGeom>
              <a:avLst/>
              <a:gdLst/>
              <a:ahLst/>
              <a:cxnLst/>
              <a:rect l="l" t="t" r="r" b="b"/>
              <a:pathLst>
                <a:path w="4829175" h="629285">
                  <a:moveTo>
                    <a:pt x="895007" y="79667"/>
                  </a:moveTo>
                  <a:lnTo>
                    <a:pt x="770699" y="2349"/>
                  </a:lnTo>
                  <a:lnTo>
                    <a:pt x="764400" y="0"/>
                  </a:lnTo>
                  <a:lnTo>
                    <a:pt x="757936" y="241"/>
                  </a:lnTo>
                  <a:lnTo>
                    <a:pt x="752017" y="2882"/>
                  </a:lnTo>
                  <a:lnTo>
                    <a:pt x="747420" y="7772"/>
                  </a:lnTo>
                  <a:lnTo>
                    <a:pt x="745070" y="14058"/>
                  </a:lnTo>
                  <a:lnTo>
                    <a:pt x="745299" y="20535"/>
                  </a:lnTo>
                  <a:lnTo>
                    <a:pt x="747953" y="26454"/>
                  </a:lnTo>
                  <a:lnTo>
                    <a:pt x="752843" y="31051"/>
                  </a:lnTo>
                  <a:lnTo>
                    <a:pt x="799452" y="60045"/>
                  </a:lnTo>
                  <a:lnTo>
                    <a:pt x="952" y="37414"/>
                  </a:lnTo>
                  <a:lnTo>
                    <a:pt x="0" y="71196"/>
                  </a:lnTo>
                  <a:lnTo>
                    <a:pt x="798499" y="93840"/>
                  </a:lnTo>
                  <a:lnTo>
                    <a:pt x="750316" y="120142"/>
                  </a:lnTo>
                  <a:lnTo>
                    <a:pt x="745172" y="124460"/>
                  </a:lnTo>
                  <a:lnTo>
                    <a:pt x="742200" y="130213"/>
                  </a:lnTo>
                  <a:lnTo>
                    <a:pt x="741591" y="136664"/>
                  </a:lnTo>
                  <a:lnTo>
                    <a:pt x="743572" y="143078"/>
                  </a:lnTo>
                  <a:lnTo>
                    <a:pt x="747890" y="148209"/>
                  </a:lnTo>
                  <a:lnTo>
                    <a:pt x="753656" y="151193"/>
                  </a:lnTo>
                  <a:lnTo>
                    <a:pt x="760107" y="151803"/>
                  </a:lnTo>
                  <a:lnTo>
                    <a:pt x="766508" y="149809"/>
                  </a:lnTo>
                  <a:lnTo>
                    <a:pt x="865797" y="95605"/>
                  </a:lnTo>
                  <a:lnTo>
                    <a:pt x="895007" y="79667"/>
                  </a:lnTo>
                  <a:close/>
                </a:path>
                <a:path w="4829175" h="629285">
                  <a:moveTo>
                    <a:pt x="4829086" y="471246"/>
                  </a:moveTo>
                  <a:lnTo>
                    <a:pt x="4806543" y="471246"/>
                  </a:lnTo>
                  <a:lnTo>
                    <a:pt x="4806543" y="509714"/>
                  </a:lnTo>
                  <a:lnTo>
                    <a:pt x="4806543" y="579259"/>
                  </a:lnTo>
                  <a:lnTo>
                    <a:pt x="4795278" y="590537"/>
                  </a:lnTo>
                  <a:lnTo>
                    <a:pt x="4795278" y="527583"/>
                  </a:lnTo>
                  <a:lnTo>
                    <a:pt x="4795278" y="520992"/>
                  </a:lnTo>
                  <a:lnTo>
                    <a:pt x="4799952" y="516318"/>
                  </a:lnTo>
                  <a:lnTo>
                    <a:pt x="4806543" y="509714"/>
                  </a:lnTo>
                  <a:lnTo>
                    <a:pt x="4806543" y="471246"/>
                  </a:lnTo>
                  <a:lnTo>
                    <a:pt x="4790618" y="471246"/>
                  </a:lnTo>
                  <a:lnTo>
                    <a:pt x="4790618" y="493776"/>
                  </a:lnTo>
                  <a:lnTo>
                    <a:pt x="4779340" y="505053"/>
                  </a:lnTo>
                  <a:lnTo>
                    <a:pt x="4772736" y="505053"/>
                  </a:lnTo>
                  <a:lnTo>
                    <a:pt x="4772736" y="527583"/>
                  </a:lnTo>
                  <a:lnTo>
                    <a:pt x="4772736" y="606463"/>
                  </a:lnTo>
                  <a:lnTo>
                    <a:pt x="4423410" y="606463"/>
                  </a:lnTo>
                  <a:lnTo>
                    <a:pt x="4423410" y="527583"/>
                  </a:lnTo>
                  <a:lnTo>
                    <a:pt x="4772736" y="527583"/>
                  </a:lnTo>
                  <a:lnTo>
                    <a:pt x="4772736" y="505053"/>
                  </a:lnTo>
                  <a:lnTo>
                    <a:pt x="4439348" y="505053"/>
                  </a:lnTo>
                  <a:lnTo>
                    <a:pt x="4450613" y="493776"/>
                  </a:lnTo>
                  <a:lnTo>
                    <a:pt x="4790618" y="493776"/>
                  </a:lnTo>
                  <a:lnTo>
                    <a:pt x="4790618" y="471246"/>
                  </a:lnTo>
                  <a:lnTo>
                    <a:pt x="4441279" y="471246"/>
                  </a:lnTo>
                  <a:lnTo>
                    <a:pt x="4400880" y="511657"/>
                  </a:lnTo>
                  <a:lnTo>
                    <a:pt x="4400880" y="629005"/>
                  </a:lnTo>
                  <a:lnTo>
                    <a:pt x="4788674" y="629005"/>
                  </a:lnTo>
                  <a:lnTo>
                    <a:pt x="4799952" y="617740"/>
                  </a:lnTo>
                  <a:lnTo>
                    <a:pt x="4829086" y="588594"/>
                  </a:lnTo>
                  <a:lnTo>
                    <a:pt x="4829086" y="583933"/>
                  </a:lnTo>
                  <a:lnTo>
                    <a:pt x="4829086" y="575957"/>
                  </a:lnTo>
                  <a:lnTo>
                    <a:pt x="4829086" y="474548"/>
                  </a:lnTo>
                  <a:lnTo>
                    <a:pt x="4829086" y="471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392806" y="1132668"/>
            <a:ext cx="1536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physical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61598" y="1498899"/>
            <a:ext cx="52578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10" dirty="0">
                <a:latin typeface="Arial"/>
                <a:cs typeface="Arial"/>
              </a:rPr>
              <a:t>page#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19505" y="1701735"/>
            <a:ext cx="58801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10" dirty="0">
                <a:latin typeface="Arial"/>
                <a:cs typeface="Arial"/>
              </a:rPr>
              <a:t>frame#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87117" y="2079234"/>
            <a:ext cx="464184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10" dirty="0">
                <a:latin typeface="Arial"/>
                <a:cs typeface="Arial"/>
              </a:rPr>
              <a:t>offset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47420" y="2214457"/>
            <a:ext cx="1015365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dirty="0">
                <a:solidFill>
                  <a:srgbClr val="FF0000"/>
                </a:solidFill>
                <a:latin typeface="Arial"/>
                <a:cs typeface="Arial"/>
              </a:rPr>
              <a:t>page</a:t>
            </a:r>
            <a:r>
              <a:rPr sz="175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FF0000"/>
                </a:solidFill>
                <a:latin typeface="Arial"/>
                <a:cs typeface="Arial"/>
              </a:rPr>
              <a:t>fault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06770" y="1466282"/>
            <a:ext cx="2053589" cy="1104900"/>
            <a:chOff x="3306770" y="1466282"/>
            <a:chExt cx="2053589" cy="1104900"/>
          </a:xfrm>
        </p:grpSpPr>
        <p:sp>
          <p:nvSpPr>
            <p:cNvPr id="39" name="object 39"/>
            <p:cNvSpPr/>
            <p:nvPr/>
          </p:nvSpPr>
          <p:spPr>
            <a:xfrm>
              <a:off x="4473247" y="2077050"/>
              <a:ext cx="887094" cy="494030"/>
            </a:xfrm>
            <a:custGeom>
              <a:avLst/>
              <a:gdLst/>
              <a:ahLst/>
              <a:cxnLst/>
              <a:rect l="l" t="t" r="r" b="b"/>
              <a:pathLst>
                <a:path w="887095" h="494030">
                  <a:moveTo>
                    <a:pt x="93295" y="355408"/>
                  </a:moveTo>
                  <a:lnTo>
                    <a:pt x="86821" y="355696"/>
                  </a:lnTo>
                  <a:lnTo>
                    <a:pt x="80928" y="358390"/>
                  </a:lnTo>
                  <a:lnTo>
                    <a:pt x="76363" y="363310"/>
                  </a:lnTo>
                  <a:lnTo>
                    <a:pt x="0" y="488203"/>
                  </a:lnTo>
                  <a:lnTo>
                    <a:pt x="155632" y="493516"/>
                  </a:lnTo>
                  <a:lnTo>
                    <a:pt x="162416" y="487180"/>
                  </a:lnTo>
                  <a:lnTo>
                    <a:pt x="37550" y="487180"/>
                  </a:lnTo>
                  <a:lnTo>
                    <a:pt x="21523" y="457415"/>
                  </a:lnTo>
                  <a:lnTo>
                    <a:pt x="76571" y="427775"/>
                  </a:lnTo>
                  <a:lnTo>
                    <a:pt x="105204" y="380944"/>
                  </a:lnTo>
                  <a:lnTo>
                    <a:pt x="107503" y="374638"/>
                  </a:lnTo>
                  <a:lnTo>
                    <a:pt x="107215" y="368165"/>
                  </a:lnTo>
                  <a:lnTo>
                    <a:pt x="104521" y="362272"/>
                  </a:lnTo>
                  <a:lnTo>
                    <a:pt x="99601" y="357706"/>
                  </a:lnTo>
                  <a:lnTo>
                    <a:pt x="93295" y="355408"/>
                  </a:lnTo>
                  <a:close/>
                </a:path>
                <a:path w="887095" h="494030">
                  <a:moveTo>
                    <a:pt x="76571" y="427775"/>
                  </a:moveTo>
                  <a:lnTo>
                    <a:pt x="21523" y="457415"/>
                  </a:lnTo>
                  <a:lnTo>
                    <a:pt x="37550" y="487180"/>
                  </a:lnTo>
                  <a:lnTo>
                    <a:pt x="48812" y="481116"/>
                  </a:lnTo>
                  <a:lnTo>
                    <a:pt x="43957" y="481116"/>
                  </a:lnTo>
                  <a:lnTo>
                    <a:pt x="30112" y="455405"/>
                  </a:lnTo>
                  <a:lnTo>
                    <a:pt x="59677" y="455405"/>
                  </a:lnTo>
                  <a:lnTo>
                    <a:pt x="76571" y="427775"/>
                  </a:lnTo>
                  <a:close/>
                </a:path>
                <a:path w="887095" h="494030">
                  <a:moveTo>
                    <a:pt x="92599" y="457538"/>
                  </a:moveTo>
                  <a:lnTo>
                    <a:pt x="37550" y="487180"/>
                  </a:lnTo>
                  <a:lnTo>
                    <a:pt x="162416" y="487180"/>
                  </a:lnTo>
                  <a:lnTo>
                    <a:pt x="163454" y="486211"/>
                  </a:lnTo>
                  <a:lnTo>
                    <a:pt x="164090" y="467551"/>
                  </a:lnTo>
                  <a:lnTo>
                    <a:pt x="156786" y="459729"/>
                  </a:lnTo>
                  <a:lnTo>
                    <a:pt x="92599" y="457538"/>
                  </a:lnTo>
                  <a:close/>
                </a:path>
                <a:path w="887095" h="494030">
                  <a:moveTo>
                    <a:pt x="30112" y="455405"/>
                  </a:moveTo>
                  <a:lnTo>
                    <a:pt x="43957" y="481116"/>
                  </a:lnTo>
                  <a:lnTo>
                    <a:pt x="59072" y="456394"/>
                  </a:lnTo>
                  <a:lnTo>
                    <a:pt x="30112" y="455405"/>
                  </a:lnTo>
                  <a:close/>
                </a:path>
                <a:path w="887095" h="494030">
                  <a:moveTo>
                    <a:pt x="59072" y="456394"/>
                  </a:moveTo>
                  <a:lnTo>
                    <a:pt x="43957" y="481116"/>
                  </a:lnTo>
                  <a:lnTo>
                    <a:pt x="48812" y="481116"/>
                  </a:lnTo>
                  <a:lnTo>
                    <a:pt x="92599" y="457538"/>
                  </a:lnTo>
                  <a:lnTo>
                    <a:pt x="59072" y="456394"/>
                  </a:lnTo>
                  <a:close/>
                </a:path>
                <a:path w="887095" h="494030">
                  <a:moveTo>
                    <a:pt x="871007" y="0"/>
                  </a:moveTo>
                  <a:lnTo>
                    <a:pt x="76571" y="427775"/>
                  </a:lnTo>
                  <a:lnTo>
                    <a:pt x="59072" y="456394"/>
                  </a:lnTo>
                  <a:lnTo>
                    <a:pt x="92599" y="457538"/>
                  </a:lnTo>
                  <a:lnTo>
                    <a:pt x="887035" y="29764"/>
                  </a:lnTo>
                  <a:lnTo>
                    <a:pt x="871007" y="0"/>
                  </a:lnTo>
                  <a:close/>
                </a:path>
                <a:path w="887095" h="494030">
                  <a:moveTo>
                    <a:pt x="59677" y="455405"/>
                  </a:moveTo>
                  <a:lnTo>
                    <a:pt x="30112" y="455405"/>
                  </a:lnTo>
                  <a:lnTo>
                    <a:pt x="59072" y="456394"/>
                  </a:lnTo>
                  <a:lnTo>
                    <a:pt x="59677" y="4554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23915" y="1483427"/>
              <a:ext cx="473709" cy="744220"/>
            </a:xfrm>
            <a:custGeom>
              <a:avLst/>
              <a:gdLst/>
              <a:ahLst/>
              <a:cxnLst/>
              <a:rect l="l" t="t" r="r" b="b"/>
              <a:pathLst>
                <a:path w="473710" h="744219">
                  <a:moveTo>
                    <a:pt x="0" y="0"/>
                  </a:moveTo>
                  <a:lnTo>
                    <a:pt x="473282" y="743730"/>
                  </a:lnTo>
                </a:path>
              </a:pathLst>
            </a:custGeom>
            <a:ln w="3380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3915" y="1483427"/>
              <a:ext cx="473709" cy="744220"/>
            </a:xfrm>
            <a:custGeom>
              <a:avLst/>
              <a:gdLst/>
              <a:ahLst/>
              <a:cxnLst/>
              <a:rect l="l" t="t" r="r" b="b"/>
              <a:pathLst>
                <a:path w="473710" h="744219">
                  <a:moveTo>
                    <a:pt x="473282" y="0"/>
                  </a:moveTo>
                  <a:lnTo>
                    <a:pt x="0" y="743730"/>
                  </a:lnTo>
                </a:path>
              </a:pathLst>
            </a:custGeom>
            <a:ln w="3380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282400" y="3223000"/>
            <a:ext cx="1827530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dirty="0">
                <a:latin typeface="Arial"/>
                <a:cs typeface="Arial"/>
              </a:rPr>
              <a:t>Operating</a:t>
            </a:r>
            <a:r>
              <a:rPr sz="1750" spc="65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System</a:t>
            </a:r>
            <a:endParaRPr sz="17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823283" y="3752626"/>
            <a:ext cx="1967230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dirty="0">
                <a:latin typeface="Arial"/>
                <a:cs typeface="Arial"/>
              </a:rPr>
              <a:t>Page</a:t>
            </a:r>
            <a:r>
              <a:rPr sz="1750" spc="30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Fault</a:t>
            </a:r>
            <a:r>
              <a:rPr sz="1750" spc="20" dirty="0">
                <a:latin typeface="Arial"/>
                <a:cs typeface="Arial"/>
              </a:rPr>
              <a:t> </a:t>
            </a:r>
            <a:r>
              <a:rPr sz="1750" spc="-10" dirty="0">
                <a:latin typeface="Arial"/>
                <a:cs typeface="Arial"/>
              </a:rPr>
              <a:t>Handler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135079" y="2478718"/>
            <a:ext cx="7285355" cy="3833495"/>
            <a:chOff x="2135079" y="2478718"/>
            <a:chExt cx="7285355" cy="3833495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718" y="4244247"/>
              <a:ext cx="1307162" cy="20677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5079" y="4069579"/>
              <a:ext cx="1509988" cy="164522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462413" y="3038498"/>
              <a:ext cx="946785" cy="338455"/>
            </a:xfrm>
            <a:custGeom>
              <a:avLst/>
              <a:gdLst/>
              <a:ahLst/>
              <a:cxnLst/>
              <a:rect l="l" t="t" r="r" b="b"/>
              <a:pathLst>
                <a:path w="946784" h="338454">
                  <a:moveTo>
                    <a:pt x="946565" y="0"/>
                  </a:moveTo>
                  <a:lnTo>
                    <a:pt x="0" y="0"/>
                  </a:lnTo>
                  <a:lnTo>
                    <a:pt x="0" y="338059"/>
                  </a:lnTo>
                  <a:lnTo>
                    <a:pt x="946565" y="338059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E6B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51145" y="3027230"/>
              <a:ext cx="969644" cy="360680"/>
            </a:xfrm>
            <a:custGeom>
              <a:avLst/>
              <a:gdLst/>
              <a:ahLst/>
              <a:cxnLst/>
              <a:rect l="l" t="t" r="r" b="b"/>
              <a:pathLst>
                <a:path w="969645" h="360679">
                  <a:moveTo>
                    <a:pt x="964057" y="0"/>
                  </a:moveTo>
                  <a:lnTo>
                    <a:pt x="5044" y="0"/>
                  </a:lnTo>
                  <a:lnTo>
                    <a:pt x="0" y="5045"/>
                  </a:lnTo>
                  <a:lnTo>
                    <a:pt x="0" y="355551"/>
                  </a:lnTo>
                  <a:lnTo>
                    <a:pt x="5044" y="360596"/>
                  </a:lnTo>
                  <a:lnTo>
                    <a:pt x="964057" y="360596"/>
                  </a:lnTo>
                  <a:lnTo>
                    <a:pt x="969102" y="355551"/>
                  </a:lnTo>
                  <a:lnTo>
                    <a:pt x="969102" y="349327"/>
                  </a:lnTo>
                  <a:lnTo>
                    <a:pt x="22537" y="349327"/>
                  </a:lnTo>
                  <a:lnTo>
                    <a:pt x="11268" y="338058"/>
                  </a:lnTo>
                  <a:lnTo>
                    <a:pt x="22537" y="338058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5"/>
                  </a:lnTo>
                  <a:lnTo>
                    <a:pt x="964057" y="0"/>
                  </a:lnTo>
                  <a:close/>
                </a:path>
                <a:path w="969645" h="360679">
                  <a:moveTo>
                    <a:pt x="22537" y="338058"/>
                  </a:moveTo>
                  <a:lnTo>
                    <a:pt x="11268" y="338058"/>
                  </a:lnTo>
                  <a:lnTo>
                    <a:pt x="22537" y="349327"/>
                  </a:lnTo>
                  <a:lnTo>
                    <a:pt x="22537" y="338058"/>
                  </a:lnTo>
                  <a:close/>
                </a:path>
                <a:path w="969645" h="360679">
                  <a:moveTo>
                    <a:pt x="946565" y="338058"/>
                  </a:moveTo>
                  <a:lnTo>
                    <a:pt x="22537" y="338058"/>
                  </a:lnTo>
                  <a:lnTo>
                    <a:pt x="22537" y="349327"/>
                  </a:lnTo>
                  <a:lnTo>
                    <a:pt x="946565" y="349327"/>
                  </a:lnTo>
                  <a:lnTo>
                    <a:pt x="946565" y="33805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946565" y="349327"/>
                  </a:lnTo>
                  <a:lnTo>
                    <a:pt x="957834" y="338058"/>
                  </a:lnTo>
                  <a:lnTo>
                    <a:pt x="969102" y="338058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338058"/>
                  </a:moveTo>
                  <a:lnTo>
                    <a:pt x="957834" y="338058"/>
                  </a:lnTo>
                  <a:lnTo>
                    <a:pt x="946565" y="349327"/>
                  </a:lnTo>
                  <a:lnTo>
                    <a:pt x="969102" y="349327"/>
                  </a:lnTo>
                  <a:lnTo>
                    <a:pt x="969102" y="338058"/>
                  </a:lnTo>
                  <a:close/>
                </a:path>
                <a:path w="969645" h="360679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97637" y="3207529"/>
              <a:ext cx="372110" cy="101600"/>
            </a:xfrm>
            <a:custGeom>
              <a:avLst/>
              <a:gdLst/>
              <a:ahLst/>
              <a:cxnLst/>
              <a:rect l="l" t="t" r="r" b="b"/>
              <a:pathLst>
                <a:path w="372109" h="101600">
                  <a:moveTo>
                    <a:pt x="371865" y="0"/>
                  </a:moveTo>
                  <a:lnTo>
                    <a:pt x="0" y="0"/>
                  </a:lnTo>
                  <a:lnTo>
                    <a:pt x="0" y="101417"/>
                  </a:lnTo>
                  <a:lnTo>
                    <a:pt x="371865" y="101417"/>
                  </a:lnTo>
                  <a:lnTo>
                    <a:pt x="3718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69501" y="3173722"/>
              <a:ext cx="34290" cy="135255"/>
            </a:xfrm>
            <a:custGeom>
              <a:avLst/>
              <a:gdLst/>
              <a:ahLst/>
              <a:cxnLst/>
              <a:rect l="l" t="t" r="r" b="b"/>
              <a:pathLst>
                <a:path w="34290" h="135254">
                  <a:moveTo>
                    <a:pt x="33806" y="0"/>
                  </a:moveTo>
                  <a:lnTo>
                    <a:pt x="0" y="33806"/>
                  </a:lnTo>
                  <a:lnTo>
                    <a:pt x="0" y="135224"/>
                  </a:lnTo>
                  <a:lnTo>
                    <a:pt x="33806" y="101418"/>
                  </a:lnTo>
                  <a:lnTo>
                    <a:pt x="33806" y="0"/>
                  </a:lnTo>
                  <a:close/>
                </a:path>
              </a:pathLst>
            </a:custGeom>
            <a:solidFill>
              <a:srgbClr val="CD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597637" y="3173722"/>
              <a:ext cx="405765" cy="34290"/>
            </a:xfrm>
            <a:custGeom>
              <a:avLst/>
              <a:gdLst/>
              <a:ahLst/>
              <a:cxnLst/>
              <a:rect l="l" t="t" r="r" b="b"/>
              <a:pathLst>
                <a:path w="405765" h="34289">
                  <a:moveTo>
                    <a:pt x="405671" y="0"/>
                  </a:moveTo>
                  <a:lnTo>
                    <a:pt x="33806" y="0"/>
                  </a:lnTo>
                  <a:lnTo>
                    <a:pt x="0" y="33806"/>
                  </a:lnTo>
                  <a:lnTo>
                    <a:pt x="371864" y="33806"/>
                  </a:lnTo>
                  <a:lnTo>
                    <a:pt x="405671" y="0"/>
                  </a:lnTo>
                  <a:close/>
                </a:path>
              </a:pathLst>
            </a:custGeom>
            <a:solidFill>
              <a:srgbClr val="FF84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86368" y="3162453"/>
              <a:ext cx="428625" cy="158115"/>
            </a:xfrm>
            <a:custGeom>
              <a:avLst/>
              <a:gdLst/>
              <a:ahLst/>
              <a:cxnLst/>
              <a:rect l="l" t="t" r="r" b="b"/>
              <a:pathLst>
                <a:path w="428625" h="158114">
                  <a:moveTo>
                    <a:pt x="428208" y="0"/>
                  </a:moveTo>
                  <a:lnTo>
                    <a:pt x="40407" y="0"/>
                  </a:lnTo>
                  <a:lnTo>
                    <a:pt x="0" y="40407"/>
                  </a:lnTo>
                  <a:lnTo>
                    <a:pt x="0" y="157761"/>
                  </a:lnTo>
                  <a:lnTo>
                    <a:pt x="387800" y="157761"/>
                  </a:lnTo>
                  <a:lnTo>
                    <a:pt x="399069" y="146493"/>
                  </a:lnTo>
                  <a:lnTo>
                    <a:pt x="22537" y="146493"/>
                  </a:lnTo>
                  <a:lnTo>
                    <a:pt x="11268" y="135224"/>
                  </a:lnTo>
                  <a:lnTo>
                    <a:pt x="22537" y="135224"/>
                  </a:lnTo>
                  <a:lnTo>
                    <a:pt x="22537" y="56343"/>
                  </a:lnTo>
                  <a:lnTo>
                    <a:pt x="11268" y="56343"/>
                  </a:lnTo>
                  <a:lnTo>
                    <a:pt x="11268" y="33806"/>
                  </a:lnTo>
                  <a:lnTo>
                    <a:pt x="38473" y="33806"/>
                  </a:lnTo>
                  <a:lnTo>
                    <a:pt x="49742" y="22537"/>
                  </a:lnTo>
                  <a:lnTo>
                    <a:pt x="45074" y="22537"/>
                  </a:lnTo>
                  <a:lnTo>
                    <a:pt x="53042" y="19236"/>
                  </a:lnTo>
                  <a:lnTo>
                    <a:pt x="393035" y="19236"/>
                  </a:lnTo>
                  <a:lnTo>
                    <a:pt x="408971" y="3300"/>
                  </a:lnTo>
                  <a:lnTo>
                    <a:pt x="428208" y="3300"/>
                  </a:lnTo>
                  <a:lnTo>
                    <a:pt x="428208" y="0"/>
                  </a:lnTo>
                  <a:close/>
                </a:path>
                <a:path w="428625" h="158114">
                  <a:moveTo>
                    <a:pt x="22537" y="135224"/>
                  </a:moveTo>
                  <a:lnTo>
                    <a:pt x="11268" y="135224"/>
                  </a:lnTo>
                  <a:lnTo>
                    <a:pt x="22537" y="146493"/>
                  </a:lnTo>
                  <a:lnTo>
                    <a:pt x="22537" y="135224"/>
                  </a:lnTo>
                  <a:close/>
                </a:path>
                <a:path w="428625" h="158114">
                  <a:moveTo>
                    <a:pt x="371864" y="135224"/>
                  </a:moveTo>
                  <a:lnTo>
                    <a:pt x="22537" y="135224"/>
                  </a:lnTo>
                  <a:lnTo>
                    <a:pt x="22537" y="146493"/>
                  </a:lnTo>
                  <a:lnTo>
                    <a:pt x="371864" y="146493"/>
                  </a:lnTo>
                  <a:lnTo>
                    <a:pt x="371864" y="135224"/>
                  </a:lnTo>
                  <a:close/>
                </a:path>
                <a:path w="428625" h="158114">
                  <a:moveTo>
                    <a:pt x="394402" y="45074"/>
                  </a:moveTo>
                  <a:lnTo>
                    <a:pt x="371864" y="45074"/>
                  </a:lnTo>
                  <a:lnTo>
                    <a:pt x="371864" y="146493"/>
                  </a:lnTo>
                  <a:lnTo>
                    <a:pt x="394402" y="146493"/>
                  </a:lnTo>
                  <a:lnTo>
                    <a:pt x="394402" y="138525"/>
                  </a:lnTo>
                  <a:lnTo>
                    <a:pt x="375165" y="138525"/>
                  </a:lnTo>
                  <a:lnTo>
                    <a:pt x="394402" y="119288"/>
                  </a:lnTo>
                  <a:lnTo>
                    <a:pt x="394402" y="56343"/>
                  </a:lnTo>
                  <a:lnTo>
                    <a:pt x="387800" y="56343"/>
                  </a:lnTo>
                  <a:lnTo>
                    <a:pt x="394402" y="49742"/>
                  </a:lnTo>
                  <a:lnTo>
                    <a:pt x="394402" y="45074"/>
                  </a:lnTo>
                  <a:close/>
                </a:path>
                <a:path w="428625" h="158114">
                  <a:moveTo>
                    <a:pt x="405671" y="108019"/>
                  </a:moveTo>
                  <a:lnTo>
                    <a:pt x="394402" y="119288"/>
                  </a:lnTo>
                  <a:lnTo>
                    <a:pt x="394402" y="146493"/>
                  </a:lnTo>
                  <a:lnTo>
                    <a:pt x="399069" y="146493"/>
                  </a:lnTo>
                  <a:lnTo>
                    <a:pt x="428208" y="117354"/>
                  </a:lnTo>
                  <a:lnTo>
                    <a:pt x="428208" y="112687"/>
                  </a:lnTo>
                  <a:lnTo>
                    <a:pt x="405671" y="112687"/>
                  </a:lnTo>
                  <a:lnTo>
                    <a:pt x="405671" y="108019"/>
                  </a:lnTo>
                  <a:close/>
                </a:path>
                <a:path w="428625" h="158114">
                  <a:moveTo>
                    <a:pt x="394402" y="119288"/>
                  </a:moveTo>
                  <a:lnTo>
                    <a:pt x="375165" y="138525"/>
                  </a:lnTo>
                  <a:lnTo>
                    <a:pt x="383133" y="135224"/>
                  </a:lnTo>
                  <a:lnTo>
                    <a:pt x="394402" y="135224"/>
                  </a:lnTo>
                  <a:lnTo>
                    <a:pt x="394402" y="119288"/>
                  </a:lnTo>
                  <a:close/>
                </a:path>
                <a:path w="428625" h="158114">
                  <a:moveTo>
                    <a:pt x="394402" y="135224"/>
                  </a:moveTo>
                  <a:lnTo>
                    <a:pt x="383133" y="135224"/>
                  </a:lnTo>
                  <a:lnTo>
                    <a:pt x="375165" y="138525"/>
                  </a:lnTo>
                  <a:lnTo>
                    <a:pt x="394402" y="138525"/>
                  </a:lnTo>
                  <a:lnTo>
                    <a:pt x="394402" y="135224"/>
                  </a:lnTo>
                  <a:close/>
                </a:path>
                <a:path w="428625" h="158114">
                  <a:moveTo>
                    <a:pt x="408971" y="104719"/>
                  </a:moveTo>
                  <a:lnTo>
                    <a:pt x="405671" y="108019"/>
                  </a:lnTo>
                  <a:lnTo>
                    <a:pt x="405671" y="112687"/>
                  </a:lnTo>
                  <a:lnTo>
                    <a:pt x="408971" y="104719"/>
                  </a:lnTo>
                  <a:close/>
                </a:path>
                <a:path w="428625" h="158114">
                  <a:moveTo>
                    <a:pt x="428208" y="104719"/>
                  </a:moveTo>
                  <a:lnTo>
                    <a:pt x="408971" y="104719"/>
                  </a:lnTo>
                  <a:lnTo>
                    <a:pt x="405671" y="112687"/>
                  </a:lnTo>
                  <a:lnTo>
                    <a:pt x="428208" y="112687"/>
                  </a:lnTo>
                  <a:lnTo>
                    <a:pt x="428208" y="104719"/>
                  </a:lnTo>
                  <a:close/>
                </a:path>
                <a:path w="428625" h="158114">
                  <a:moveTo>
                    <a:pt x="428208" y="3300"/>
                  </a:moveTo>
                  <a:lnTo>
                    <a:pt x="408971" y="3300"/>
                  </a:lnTo>
                  <a:lnTo>
                    <a:pt x="424907" y="19236"/>
                  </a:lnTo>
                  <a:lnTo>
                    <a:pt x="405671" y="38473"/>
                  </a:lnTo>
                  <a:lnTo>
                    <a:pt x="405671" y="108019"/>
                  </a:lnTo>
                  <a:lnTo>
                    <a:pt x="408971" y="104719"/>
                  </a:lnTo>
                  <a:lnTo>
                    <a:pt x="428208" y="104719"/>
                  </a:lnTo>
                  <a:lnTo>
                    <a:pt x="428208" y="3300"/>
                  </a:lnTo>
                  <a:close/>
                </a:path>
                <a:path w="428625" h="158114">
                  <a:moveTo>
                    <a:pt x="38473" y="33806"/>
                  </a:moveTo>
                  <a:lnTo>
                    <a:pt x="11268" y="33806"/>
                  </a:lnTo>
                  <a:lnTo>
                    <a:pt x="11268" y="56343"/>
                  </a:lnTo>
                  <a:lnTo>
                    <a:pt x="22537" y="56343"/>
                  </a:lnTo>
                  <a:lnTo>
                    <a:pt x="22537" y="53042"/>
                  </a:lnTo>
                  <a:lnTo>
                    <a:pt x="19236" y="53042"/>
                  </a:lnTo>
                  <a:lnTo>
                    <a:pt x="22537" y="45074"/>
                  </a:lnTo>
                  <a:lnTo>
                    <a:pt x="27204" y="45074"/>
                  </a:lnTo>
                  <a:lnTo>
                    <a:pt x="38473" y="33806"/>
                  </a:lnTo>
                  <a:close/>
                </a:path>
                <a:path w="428625" h="158114">
                  <a:moveTo>
                    <a:pt x="378466" y="33806"/>
                  </a:moveTo>
                  <a:lnTo>
                    <a:pt x="38473" y="33806"/>
                  </a:lnTo>
                  <a:lnTo>
                    <a:pt x="22537" y="49742"/>
                  </a:lnTo>
                  <a:lnTo>
                    <a:pt x="22537" y="56343"/>
                  </a:lnTo>
                  <a:lnTo>
                    <a:pt x="371864" y="56343"/>
                  </a:lnTo>
                  <a:lnTo>
                    <a:pt x="371864" y="45074"/>
                  </a:lnTo>
                  <a:lnTo>
                    <a:pt x="399069" y="45074"/>
                  </a:lnTo>
                  <a:lnTo>
                    <a:pt x="405671" y="38473"/>
                  </a:lnTo>
                  <a:lnTo>
                    <a:pt x="405671" y="37106"/>
                  </a:lnTo>
                  <a:lnTo>
                    <a:pt x="375165" y="37106"/>
                  </a:lnTo>
                  <a:lnTo>
                    <a:pt x="378466" y="33806"/>
                  </a:lnTo>
                  <a:close/>
                </a:path>
                <a:path w="428625" h="158114">
                  <a:moveTo>
                    <a:pt x="394402" y="49742"/>
                  </a:moveTo>
                  <a:lnTo>
                    <a:pt x="387800" y="56343"/>
                  </a:lnTo>
                  <a:lnTo>
                    <a:pt x="394402" y="56343"/>
                  </a:lnTo>
                  <a:lnTo>
                    <a:pt x="394402" y="49742"/>
                  </a:lnTo>
                  <a:close/>
                </a:path>
                <a:path w="428625" h="158114">
                  <a:moveTo>
                    <a:pt x="22537" y="45074"/>
                  </a:moveTo>
                  <a:lnTo>
                    <a:pt x="19236" y="53042"/>
                  </a:lnTo>
                  <a:lnTo>
                    <a:pt x="22537" y="49742"/>
                  </a:lnTo>
                  <a:lnTo>
                    <a:pt x="22537" y="45074"/>
                  </a:lnTo>
                  <a:close/>
                </a:path>
                <a:path w="428625" h="158114">
                  <a:moveTo>
                    <a:pt x="22537" y="49742"/>
                  </a:moveTo>
                  <a:lnTo>
                    <a:pt x="19236" y="53042"/>
                  </a:lnTo>
                  <a:lnTo>
                    <a:pt x="22537" y="53042"/>
                  </a:lnTo>
                  <a:lnTo>
                    <a:pt x="22537" y="49742"/>
                  </a:lnTo>
                  <a:close/>
                </a:path>
                <a:path w="428625" h="158114">
                  <a:moveTo>
                    <a:pt x="27204" y="45074"/>
                  </a:moveTo>
                  <a:lnTo>
                    <a:pt x="22537" y="45074"/>
                  </a:lnTo>
                  <a:lnTo>
                    <a:pt x="22537" y="49742"/>
                  </a:lnTo>
                  <a:lnTo>
                    <a:pt x="27204" y="45074"/>
                  </a:lnTo>
                  <a:close/>
                </a:path>
                <a:path w="428625" h="158114">
                  <a:moveTo>
                    <a:pt x="399069" y="45074"/>
                  </a:moveTo>
                  <a:lnTo>
                    <a:pt x="394402" y="45074"/>
                  </a:lnTo>
                  <a:lnTo>
                    <a:pt x="394402" y="49742"/>
                  </a:lnTo>
                  <a:lnTo>
                    <a:pt x="399069" y="45074"/>
                  </a:lnTo>
                  <a:close/>
                </a:path>
                <a:path w="428625" h="158114">
                  <a:moveTo>
                    <a:pt x="405671" y="11268"/>
                  </a:moveTo>
                  <a:lnTo>
                    <a:pt x="405671" y="38473"/>
                  </a:lnTo>
                  <a:lnTo>
                    <a:pt x="421606" y="22537"/>
                  </a:lnTo>
                  <a:lnTo>
                    <a:pt x="416939" y="22537"/>
                  </a:lnTo>
                  <a:lnTo>
                    <a:pt x="405671" y="11268"/>
                  </a:lnTo>
                  <a:close/>
                </a:path>
                <a:path w="428625" h="158114">
                  <a:moveTo>
                    <a:pt x="408971" y="3300"/>
                  </a:moveTo>
                  <a:lnTo>
                    <a:pt x="375165" y="37106"/>
                  </a:lnTo>
                  <a:lnTo>
                    <a:pt x="383133" y="33806"/>
                  </a:lnTo>
                  <a:lnTo>
                    <a:pt x="405671" y="33806"/>
                  </a:lnTo>
                  <a:lnTo>
                    <a:pt x="405671" y="11268"/>
                  </a:lnTo>
                  <a:lnTo>
                    <a:pt x="416939" y="11268"/>
                  </a:lnTo>
                  <a:lnTo>
                    <a:pt x="408971" y="3300"/>
                  </a:lnTo>
                  <a:close/>
                </a:path>
                <a:path w="428625" h="158114">
                  <a:moveTo>
                    <a:pt x="405671" y="33806"/>
                  </a:moveTo>
                  <a:lnTo>
                    <a:pt x="383133" y="33806"/>
                  </a:lnTo>
                  <a:lnTo>
                    <a:pt x="375165" y="37106"/>
                  </a:lnTo>
                  <a:lnTo>
                    <a:pt x="405671" y="37106"/>
                  </a:lnTo>
                  <a:lnTo>
                    <a:pt x="405671" y="33806"/>
                  </a:lnTo>
                  <a:close/>
                </a:path>
                <a:path w="428625" h="158114">
                  <a:moveTo>
                    <a:pt x="53042" y="19236"/>
                  </a:moveTo>
                  <a:lnTo>
                    <a:pt x="45074" y="22537"/>
                  </a:lnTo>
                  <a:lnTo>
                    <a:pt x="49742" y="22537"/>
                  </a:lnTo>
                  <a:lnTo>
                    <a:pt x="53042" y="19236"/>
                  </a:lnTo>
                  <a:close/>
                </a:path>
                <a:path w="428625" h="158114">
                  <a:moveTo>
                    <a:pt x="393035" y="19236"/>
                  </a:moveTo>
                  <a:lnTo>
                    <a:pt x="53042" y="19236"/>
                  </a:lnTo>
                  <a:lnTo>
                    <a:pt x="49742" y="22537"/>
                  </a:lnTo>
                  <a:lnTo>
                    <a:pt x="389735" y="22537"/>
                  </a:lnTo>
                  <a:lnTo>
                    <a:pt x="393035" y="19236"/>
                  </a:lnTo>
                  <a:close/>
                </a:path>
                <a:path w="428625" h="158114">
                  <a:moveTo>
                    <a:pt x="416939" y="11268"/>
                  </a:moveTo>
                  <a:lnTo>
                    <a:pt x="405671" y="11268"/>
                  </a:lnTo>
                  <a:lnTo>
                    <a:pt x="416939" y="22537"/>
                  </a:lnTo>
                  <a:lnTo>
                    <a:pt x="421606" y="22537"/>
                  </a:lnTo>
                  <a:lnTo>
                    <a:pt x="424907" y="19236"/>
                  </a:lnTo>
                  <a:lnTo>
                    <a:pt x="416939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41262" y="2478718"/>
              <a:ext cx="1224280" cy="1768475"/>
            </a:xfrm>
            <a:custGeom>
              <a:avLst/>
              <a:gdLst/>
              <a:ahLst/>
              <a:cxnLst/>
              <a:rect l="l" t="t" r="r" b="b"/>
              <a:pathLst>
                <a:path w="1224279" h="1768475">
                  <a:moveTo>
                    <a:pt x="13911" y="0"/>
                  </a:moveTo>
                  <a:lnTo>
                    <a:pt x="0" y="9601"/>
                  </a:lnTo>
                  <a:lnTo>
                    <a:pt x="38400" y="65248"/>
                  </a:lnTo>
                  <a:lnTo>
                    <a:pt x="52313" y="55647"/>
                  </a:lnTo>
                  <a:lnTo>
                    <a:pt x="13911" y="0"/>
                  </a:lnTo>
                  <a:close/>
                </a:path>
                <a:path w="1224279" h="1768475">
                  <a:moveTo>
                    <a:pt x="81114" y="97383"/>
                  </a:moveTo>
                  <a:lnTo>
                    <a:pt x="67203" y="106983"/>
                  </a:lnTo>
                  <a:lnTo>
                    <a:pt x="105604" y="162632"/>
                  </a:lnTo>
                  <a:lnTo>
                    <a:pt x="119515" y="153031"/>
                  </a:lnTo>
                  <a:lnTo>
                    <a:pt x="81114" y="97383"/>
                  </a:lnTo>
                  <a:close/>
                </a:path>
                <a:path w="1224279" h="1768475">
                  <a:moveTo>
                    <a:pt x="148318" y="194767"/>
                  </a:moveTo>
                  <a:lnTo>
                    <a:pt x="134405" y="204367"/>
                  </a:lnTo>
                  <a:lnTo>
                    <a:pt x="172806" y="260015"/>
                  </a:lnTo>
                  <a:lnTo>
                    <a:pt x="186719" y="250414"/>
                  </a:lnTo>
                  <a:lnTo>
                    <a:pt x="148318" y="194767"/>
                  </a:lnTo>
                  <a:close/>
                </a:path>
                <a:path w="1224279" h="1768475">
                  <a:moveTo>
                    <a:pt x="215520" y="292150"/>
                  </a:moveTo>
                  <a:lnTo>
                    <a:pt x="201608" y="301750"/>
                  </a:lnTo>
                  <a:lnTo>
                    <a:pt x="240009" y="357399"/>
                  </a:lnTo>
                  <a:lnTo>
                    <a:pt x="253921" y="347798"/>
                  </a:lnTo>
                  <a:lnTo>
                    <a:pt x="215520" y="292150"/>
                  </a:lnTo>
                  <a:close/>
                </a:path>
                <a:path w="1224279" h="1768475">
                  <a:moveTo>
                    <a:pt x="282723" y="389535"/>
                  </a:moveTo>
                  <a:lnTo>
                    <a:pt x="268810" y="399134"/>
                  </a:lnTo>
                  <a:lnTo>
                    <a:pt x="307211" y="454783"/>
                  </a:lnTo>
                  <a:lnTo>
                    <a:pt x="321124" y="445181"/>
                  </a:lnTo>
                  <a:lnTo>
                    <a:pt x="282723" y="389535"/>
                  </a:lnTo>
                  <a:close/>
                </a:path>
                <a:path w="1224279" h="1768475">
                  <a:moveTo>
                    <a:pt x="349925" y="486919"/>
                  </a:moveTo>
                  <a:lnTo>
                    <a:pt x="336014" y="496517"/>
                  </a:lnTo>
                  <a:lnTo>
                    <a:pt x="374415" y="552166"/>
                  </a:lnTo>
                  <a:lnTo>
                    <a:pt x="388327" y="542566"/>
                  </a:lnTo>
                  <a:lnTo>
                    <a:pt x="349925" y="486919"/>
                  </a:lnTo>
                  <a:close/>
                </a:path>
                <a:path w="1224279" h="1768475">
                  <a:moveTo>
                    <a:pt x="417128" y="584301"/>
                  </a:moveTo>
                  <a:lnTo>
                    <a:pt x="403216" y="593901"/>
                  </a:lnTo>
                  <a:lnTo>
                    <a:pt x="441618" y="649550"/>
                  </a:lnTo>
                  <a:lnTo>
                    <a:pt x="455529" y="639950"/>
                  </a:lnTo>
                  <a:lnTo>
                    <a:pt x="417128" y="584301"/>
                  </a:lnTo>
                  <a:close/>
                </a:path>
                <a:path w="1224279" h="1768475">
                  <a:moveTo>
                    <a:pt x="484331" y="681685"/>
                  </a:moveTo>
                  <a:lnTo>
                    <a:pt x="470419" y="691286"/>
                  </a:lnTo>
                  <a:lnTo>
                    <a:pt x="508820" y="746933"/>
                  </a:lnTo>
                  <a:lnTo>
                    <a:pt x="522733" y="737334"/>
                  </a:lnTo>
                  <a:lnTo>
                    <a:pt x="484331" y="681685"/>
                  </a:lnTo>
                  <a:close/>
                </a:path>
                <a:path w="1224279" h="1768475">
                  <a:moveTo>
                    <a:pt x="551534" y="779068"/>
                  </a:moveTo>
                  <a:lnTo>
                    <a:pt x="537621" y="788670"/>
                  </a:lnTo>
                  <a:lnTo>
                    <a:pt x="576023" y="844317"/>
                  </a:lnTo>
                  <a:lnTo>
                    <a:pt x="589935" y="834717"/>
                  </a:lnTo>
                  <a:lnTo>
                    <a:pt x="551534" y="779068"/>
                  </a:lnTo>
                  <a:close/>
                </a:path>
                <a:path w="1224279" h="1768475">
                  <a:moveTo>
                    <a:pt x="618737" y="876452"/>
                  </a:moveTo>
                  <a:lnTo>
                    <a:pt x="604824" y="886053"/>
                  </a:lnTo>
                  <a:lnTo>
                    <a:pt x="643225" y="941701"/>
                  </a:lnTo>
                  <a:lnTo>
                    <a:pt x="657138" y="932101"/>
                  </a:lnTo>
                  <a:lnTo>
                    <a:pt x="618737" y="876452"/>
                  </a:lnTo>
                  <a:close/>
                </a:path>
                <a:path w="1224279" h="1768475">
                  <a:moveTo>
                    <a:pt x="685939" y="973836"/>
                  </a:moveTo>
                  <a:lnTo>
                    <a:pt x="672028" y="983437"/>
                  </a:lnTo>
                  <a:lnTo>
                    <a:pt x="710429" y="1039084"/>
                  </a:lnTo>
                  <a:lnTo>
                    <a:pt x="724340" y="1029484"/>
                  </a:lnTo>
                  <a:lnTo>
                    <a:pt x="685939" y="973836"/>
                  </a:lnTo>
                  <a:close/>
                </a:path>
                <a:path w="1224279" h="1768475">
                  <a:moveTo>
                    <a:pt x="753143" y="1071219"/>
                  </a:moveTo>
                  <a:lnTo>
                    <a:pt x="739230" y="1080820"/>
                  </a:lnTo>
                  <a:lnTo>
                    <a:pt x="777631" y="1136468"/>
                  </a:lnTo>
                  <a:lnTo>
                    <a:pt x="791544" y="1126868"/>
                  </a:lnTo>
                  <a:lnTo>
                    <a:pt x="753143" y="1071219"/>
                  </a:lnTo>
                  <a:close/>
                </a:path>
                <a:path w="1224279" h="1768475">
                  <a:moveTo>
                    <a:pt x="820345" y="1168603"/>
                  </a:moveTo>
                  <a:lnTo>
                    <a:pt x="806433" y="1178204"/>
                  </a:lnTo>
                  <a:lnTo>
                    <a:pt x="844834" y="1233851"/>
                  </a:lnTo>
                  <a:lnTo>
                    <a:pt x="858746" y="1224252"/>
                  </a:lnTo>
                  <a:lnTo>
                    <a:pt x="820345" y="1168603"/>
                  </a:lnTo>
                  <a:close/>
                </a:path>
                <a:path w="1224279" h="1768475">
                  <a:moveTo>
                    <a:pt x="887548" y="1265986"/>
                  </a:moveTo>
                  <a:lnTo>
                    <a:pt x="873635" y="1275588"/>
                  </a:lnTo>
                  <a:lnTo>
                    <a:pt x="912036" y="1331235"/>
                  </a:lnTo>
                  <a:lnTo>
                    <a:pt x="925949" y="1321635"/>
                  </a:lnTo>
                  <a:lnTo>
                    <a:pt x="887548" y="1265986"/>
                  </a:lnTo>
                  <a:close/>
                </a:path>
                <a:path w="1224279" h="1768475">
                  <a:moveTo>
                    <a:pt x="954749" y="1363371"/>
                  </a:moveTo>
                  <a:lnTo>
                    <a:pt x="940838" y="1372971"/>
                  </a:lnTo>
                  <a:lnTo>
                    <a:pt x="979239" y="1428619"/>
                  </a:lnTo>
                  <a:lnTo>
                    <a:pt x="993152" y="1419019"/>
                  </a:lnTo>
                  <a:lnTo>
                    <a:pt x="954749" y="1363371"/>
                  </a:lnTo>
                  <a:close/>
                </a:path>
                <a:path w="1224279" h="1768475">
                  <a:moveTo>
                    <a:pt x="1021952" y="1460755"/>
                  </a:moveTo>
                  <a:lnTo>
                    <a:pt x="1008040" y="1470355"/>
                  </a:lnTo>
                  <a:lnTo>
                    <a:pt x="1046443" y="1526002"/>
                  </a:lnTo>
                  <a:lnTo>
                    <a:pt x="1060354" y="1516402"/>
                  </a:lnTo>
                  <a:lnTo>
                    <a:pt x="1021952" y="1460755"/>
                  </a:lnTo>
                  <a:close/>
                </a:path>
                <a:path w="1224279" h="1768475">
                  <a:moveTo>
                    <a:pt x="1089155" y="1558138"/>
                  </a:moveTo>
                  <a:lnTo>
                    <a:pt x="1075244" y="1567738"/>
                  </a:lnTo>
                  <a:lnTo>
                    <a:pt x="1113645" y="1623386"/>
                  </a:lnTo>
                  <a:lnTo>
                    <a:pt x="1127558" y="1613786"/>
                  </a:lnTo>
                  <a:lnTo>
                    <a:pt x="1089155" y="1558138"/>
                  </a:lnTo>
                  <a:close/>
                </a:path>
                <a:path w="1224279" h="1768475">
                  <a:moveTo>
                    <a:pt x="1142965" y="1711722"/>
                  </a:moveTo>
                  <a:lnTo>
                    <a:pt x="1137932" y="1713541"/>
                  </a:lnTo>
                  <a:lnTo>
                    <a:pt x="1133969" y="1721993"/>
                  </a:lnTo>
                  <a:lnTo>
                    <a:pt x="1135786" y="1727026"/>
                  </a:lnTo>
                  <a:lnTo>
                    <a:pt x="1223991" y="1768408"/>
                  </a:lnTo>
                  <a:lnTo>
                    <a:pt x="1222989" y="1755245"/>
                  </a:lnTo>
                  <a:lnTo>
                    <a:pt x="1206036" y="1755245"/>
                  </a:lnTo>
                  <a:lnTo>
                    <a:pt x="1204936" y="1740797"/>
                  </a:lnTo>
                  <a:lnTo>
                    <a:pt x="1142965" y="1711722"/>
                  </a:lnTo>
                  <a:close/>
                </a:path>
                <a:path w="1224279" h="1768475">
                  <a:moveTo>
                    <a:pt x="1204936" y="1740797"/>
                  </a:moveTo>
                  <a:lnTo>
                    <a:pt x="1206036" y="1755245"/>
                  </a:lnTo>
                  <a:lnTo>
                    <a:pt x="1218054" y="1746952"/>
                  </a:lnTo>
                  <a:lnTo>
                    <a:pt x="1204936" y="1740797"/>
                  </a:lnTo>
                  <a:close/>
                </a:path>
                <a:path w="1224279" h="1768475">
                  <a:moveTo>
                    <a:pt x="1212536" y="1667774"/>
                  </a:moveTo>
                  <a:lnTo>
                    <a:pt x="1203228" y="1668482"/>
                  </a:lnTo>
                  <a:lnTo>
                    <a:pt x="1199742" y="1672543"/>
                  </a:lnTo>
                  <a:lnTo>
                    <a:pt x="1204936" y="1740797"/>
                  </a:lnTo>
                  <a:lnTo>
                    <a:pt x="1218054" y="1746952"/>
                  </a:lnTo>
                  <a:lnTo>
                    <a:pt x="1206036" y="1755245"/>
                  </a:lnTo>
                  <a:lnTo>
                    <a:pt x="1222989" y="1755245"/>
                  </a:lnTo>
                  <a:lnTo>
                    <a:pt x="1216596" y="1671259"/>
                  </a:lnTo>
                  <a:lnTo>
                    <a:pt x="1212536" y="1667774"/>
                  </a:lnTo>
                  <a:close/>
                </a:path>
                <a:path w="1224279" h="1768475">
                  <a:moveTo>
                    <a:pt x="1156357" y="1655522"/>
                  </a:moveTo>
                  <a:lnTo>
                    <a:pt x="1142447" y="1665122"/>
                  </a:lnTo>
                  <a:lnTo>
                    <a:pt x="1180848" y="1720769"/>
                  </a:lnTo>
                  <a:lnTo>
                    <a:pt x="1194760" y="1711170"/>
                  </a:lnTo>
                  <a:lnTo>
                    <a:pt x="1156357" y="165552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513396" y="1132668"/>
            <a:ext cx="840105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spc="-10" dirty="0">
                <a:latin typeface="Arial"/>
                <a:cs typeface="Arial"/>
              </a:rPr>
              <a:t>Process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82400" y="5780981"/>
            <a:ext cx="1003935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spc="-10" dirty="0">
                <a:latin typeface="Arial"/>
                <a:cs typeface="Arial"/>
              </a:rPr>
              <a:t>scheduler</a:t>
            </a:r>
            <a:endParaRPr sz="17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430472" y="5426019"/>
            <a:ext cx="351790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-20" dirty="0">
                <a:latin typeface="Calibri"/>
                <a:cs typeface="Calibri"/>
              </a:rPr>
              <a:t>File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522468" y="5842958"/>
            <a:ext cx="2466975" cy="295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dirty="0">
                <a:latin typeface="Calibri"/>
                <a:cs typeface="Calibri"/>
              </a:rPr>
              <a:t>mmap</a:t>
            </a:r>
            <a:r>
              <a:rPr sz="1750" spc="1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file</a:t>
            </a:r>
            <a:r>
              <a:rPr sz="1750" spc="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to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region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of</a:t>
            </a:r>
            <a:r>
              <a:rPr sz="1750" spc="20" dirty="0">
                <a:latin typeface="Calibri"/>
                <a:cs typeface="Calibri"/>
              </a:rPr>
              <a:t> </a:t>
            </a:r>
            <a:r>
              <a:rPr sz="1750" spc="-25" dirty="0">
                <a:latin typeface="Calibri"/>
                <a:cs typeface="Calibri"/>
              </a:rPr>
              <a:t>VAS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85480" y="3392030"/>
            <a:ext cx="1852930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95"/>
              </a:spcBef>
            </a:pP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Create</a:t>
            </a:r>
            <a:r>
              <a:rPr sz="175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PT</a:t>
            </a:r>
            <a:r>
              <a:rPr sz="175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000FF"/>
                </a:solidFill>
                <a:latin typeface="Arial"/>
                <a:cs typeface="Arial"/>
              </a:rPr>
              <a:t>entries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750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mapped</a:t>
            </a:r>
            <a:r>
              <a:rPr sz="175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000FF"/>
                </a:solidFill>
                <a:latin typeface="Arial"/>
                <a:cs typeface="Arial"/>
              </a:rPr>
              <a:t>region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sz="1750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“backed”</a:t>
            </a:r>
            <a:r>
              <a:rPr sz="1750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sz="175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50" spc="-20" dirty="0">
                <a:solidFill>
                  <a:srgbClr val="0000FF"/>
                </a:solidFill>
                <a:latin typeface="Arial"/>
                <a:cs typeface="Arial"/>
              </a:rPr>
              <a:t>file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080994" y="1809427"/>
            <a:ext cx="4339590" cy="3927475"/>
            <a:chOff x="5080994" y="1809427"/>
            <a:chExt cx="4339590" cy="3927475"/>
          </a:xfrm>
        </p:grpSpPr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4637" y="2489153"/>
              <a:ext cx="653580" cy="41130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594637" y="2489152"/>
              <a:ext cx="654050" cy="411480"/>
            </a:xfrm>
            <a:custGeom>
              <a:avLst/>
              <a:gdLst/>
              <a:ahLst/>
              <a:cxnLst/>
              <a:rect l="l" t="t" r="r" b="b"/>
              <a:pathLst>
                <a:path w="654050" h="411480">
                  <a:moveTo>
                    <a:pt x="0" y="0"/>
                  </a:moveTo>
                  <a:lnTo>
                    <a:pt x="653580" y="0"/>
                  </a:lnTo>
                  <a:lnTo>
                    <a:pt x="653580" y="411305"/>
                  </a:lnTo>
                  <a:lnTo>
                    <a:pt x="0" y="411305"/>
                  </a:lnTo>
                  <a:lnTo>
                    <a:pt x="0" y="0"/>
                  </a:lnTo>
                  <a:close/>
                </a:path>
              </a:pathLst>
            </a:custGeom>
            <a:ln w="2535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881319" y="1809427"/>
              <a:ext cx="688340" cy="676910"/>
            </a:xfrm>
            <a:custGeom>
              <a:avLst/>
              <a:gdLst/>
              <a:ahLst/>
              <a:cxnLst/>
              <a:rect l="l" t="t" r="r" b="b"/>
              <a:pathLst>
                <a:path w="688340" h="676910">
                  <a:moveTo>
                    <a:pt x="547732" y="607209"/>
                  </a:moveTo>
                  <a:lnTo>
                    <a:pt x="541634" y="609399"/>
                  </a:lnTo>
                  <a:lnTo>
                    <a:pt x="536802" y="613716"/>
                  </a:lnTo>
                  <a:lnTo>
                    <a:pt x="533897" y="619767"/>
                  </a:lnTo>
                  <a:lnTo>
                    <a:pt x="533567" y="626471"/>
                  </a:lnTo>
                  <a:lnTo>
                    <a:pt x="535757" y="632570"/>
                  </a:lnTo>
                  <a:lnTo>
                    <a:pt x="540074" y="637402"/>
                  </a:lnTo>
                  <a:lnTo>
                    <a:pt x="546125" y="640308"/>
                  </a:lnTo>
                  <a:lnTo>
                    <a:pt x="688019" y="676301"/>
                  </a:lnTo>
                  <a:lnTo>
                    <a:pt x="684897" y="664850"/>
                  </a:lnTo>
                  <a:lnTo>
                    <a:pt x="652242" y="664850"/>
                  </a:lnTo>
                  <a:lnTo>
                    <a:pt x="607642" y="621036"/>
                  </a:lnTo>
                  <a:lnTo>
                    <a:pt x="554436" y="607540"/>
                  </a:lnTo>
                  <a:lnTo>
                    <a:pt x="547732" y="607209"/>
                  </a:lnTo>
                  <a:close/>
                </a:path>
                <a:path w="688340" h="676910">
                  <a:moveTo>
                    <a:pt x="607642" y="621036"/>
                  </a:moveTo>
                  <a:lnTo>
                    <a:pt x="652242" y="664850"/>
                  </a:lnTo>
                  <a:lnTo>
                    <a:pt x="659718" y="657240"/>
                  </a:lnTo>
                  <a:lnTo>
                    <a:pt x="647780" y="657240"/>
                  </a:lnTo>
                  <a:lnTo>
                    <a:pt x="640156" y="629284"/>
                  </a:lnTo>
                  <a:lnTo>
                    <a:pt x="607642" y="621036"/>
                  </a:lnTo>
                  <a:close/>
                </a:path>
                <a:path w="688340" h="676910">
                  <a:moveTo>
                    <a:pt x="635448" y="522760"/>
                  </a:moveTo>
                  <a:lnTo>
                    <a:pt x="628751" y="523209"/>
                  </a:lnTo>
                  <a:lnTo>
                    <a:pt x="622753" y="526222"/>
                  </a:lnTo>
                  <a:lnTo>
                    <a:pt x="618523" y="531130"/>
                  </a:lnTo>
                  <a:lnTo>
                    <a:pt x="616442" y="537267"/>
                  </a:lnTo>
                  <a:lnTo>
                    <a:pt x="616891" y="543965"/>
                  </a:lnTo>
                  <a:lnTo>
                    <a:pt x="631330" y="596918"/>
                  </a:lnTo>
                  <a:lnTo>
                    <a:pt x="675933" y="640734"/>
                  </a:lnTo>
                  <a:lnTo>
                    <a:pt x="652242" y="664850"/>
                  </a:lnTo>
                  <a:lnTo>
                    <a:pt x="684897" y="664850"/>
                  </a:lnTo>
                  <a:lnTo>
                    <a:pt x="649505" y="535070"/>
                  </a:lnTo>
                  <a:lnTo>
                    <a:pt x="646493" y="529072"/>
                  </a:lnTo>
                  <a:lnTo>
                    <a:pt x="641585" y="524841"/>
                  </a:lnTo>
                  <a:lnTo>
                    <a:pt x="635448" y="522760"/>
                  </a:lnTo>
                  <a:close/>
                </a:path>
                <a:path w="688340" h="676910">
                  <a:moveTo>
                    <a:pt x="640156" y="629284"/>
                  </a:moveTo>
                  <a:lnTo>
                    <a:pt x="647780" y="657240"/>
                  </a:lnTo>
                  <a:lnTo>
                    <a:pt x="668244" y="636409"/>
                  </a:lnTo>
                  <a:lnTo>
                    <a:pt x="640156" y="629284"/>
                  </a:lnTo>
                  <a:close/>
                </a:path>
                <a:path w="688340" h="676910">
                  <a:moveTo>
                    <a:pt x="631330" y="596918"/>
                  </a:moveTo>
                  <a:lnTo>
                    <a:pt x="640156" y="629284"/>
                  </a:lnTo>
                  <a:lnTo>
                    <a:pt x="668244" y="636409"/>
                  </a:lnTo>
                  <a:lnTo>
                    <a:pt x="647780" y="657240"/>
                  </a:lnTo>
                  <a:lnTo>
                    <a:pt x="659718" y="657240"/>
                  </a:lnTo>
                  <a:lnTo>
                    <a:pt x="675933" y="640734"/>
                  </a:lnTo>
                  <a:lnTo>
                    <a:pt x="631330" y="596918"/>
                  </a:lnTo>
                  <a:close/>
                </a:path>
                <a:path w="688340" h="676910">
                  <a:moveTo>
                    <a:pt x="23690" y="0"/>
                  </a:moveTo>
                  <a:lnTo>
                    <a:pt x="0" y="24117"/>
                  </a:lnTo>
                  <a:lnTo>
                    <a:pt x="607642" y="621036"/>
                  </a:lnTo>
                  <a:lnTo>
                    <a:pt x="640156" y="629284"/>
                  </a:lnTo>
                  <a:lnTo>
                    <a:pt x="631330" y="596918"/>
                  </a:lnTo>
                  <a:lnTo>
                    <a:pt x="236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62414" y="4255511"/>
              <a:ext cx="946785" cy="338455"/>
            </a:xfrm>
            <a:custGeom>
              <a:avLst/>
              <a:gdLst/>
              <a:ahLst/>
              <a:cxnLst/>
              <a:rect l="l" t="t" r="r" b="b"/>
              <a:pathLst>
                <a:path w="946784" h="338454">
                  <a:moveTo>
                    <a:pt x="946565" y="0"/>
                  </a:moveTo>
                  <a:lnTo>
                    <a:pt x="0" y="0"/>
                  </a:lnTo>
                  <a:lnTo>
                    <a:pt x="0" y="338059"/>
                  </a:lnTo>
                  <a:lnTo>
                    <a:pt x="946565" y="338059"/>
                  </a:lnTo>
                  <a:lnTo>
                    <a:pt x="946565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451145" y="4244243"/>
              <a:ext cx="969644" cy="360680"/>
            </a:xfrm>
            <a:custGeom>
              <a:avLst/>
              <a:gdLst/>
              <a:ahLst/>
              <a:cxnLst/>
              <a:rect l="l" t="t" r="r" b="b"/>
              <a:pathLst>
                <a:path w="969645" h="360679">
                  <a:moveTo>
                    <a:pt x="964057" y="0"/>
                  </a:moveTo>
                  <a:lnTo>
                    <a:pt x="5044" y="0"/>
                  </a:lnTo>
                  <a:lnTo>
                    <a:pt x="0" y="5044"/>
                  </a:lnTo>
                  <a:lnTo>
                    <a:pt x="0" y="355551"/>
                  </a:lnTo>
                  <a:lnTo>
                    <a:pt x="5044" y="360596"/>
                  </a:lnTo>
                  <a:lnTo>
                    <a:pt x="964057" y="360596"/>
                  </a:lnTo>
                  <a:lnTo>
                    <a:pt x="969102" y="355551"/>
                  </a:lnTo>
                  <a:lnTo>
                    <a:pt x="969102" y="349327"/>
                  </a:lnTo>
                  <a:lnTo>
                    <a:pt x="22537" y="349327"/>
                  </a:lnTo>
                  <a:lnTo>
                    <a:pt x="11268" y="338058"/>
                  </a:lnTo>
                  <a:lnTo>
                    <a:pt x="22537" y="338058"/>
                  </a:lnTo>
                  <a:lnTo>
                    <a:pt x="22537" y="22537"/>
                  </a:lnTo>
                  <a:lnTo>
                    <a:pt x="11268" y="22537"/>
                  </a:lnTo>
                  <a:lnTo>
                    <a:pt x="22537" y="11268"/>
                  </a:lnTo>
                  <a:lnTo>
                    <a:pt x="969102" y="11268"/>
                  </a:lnTo>
                  <a:lnTo>
                    <a:pt x="969102" y="5044"/>
                  </a:lnTo>
                  <a:lnTo>
                    <a:pt x="964057" y="0"/>
                  </a:lnTo>
                  <a:close/>
                </a:path>
                <a:path w="969645" h="360679">
                  <a:moveTo>
                    <a:pt x="22537" y="338058"/>
                  </a:moveTo>
                  <a:lnTo>
                    <a:pt x="11268" y="338058"/>
                  </a:lnTo>
                  <a:lnTo>
                    <a:pt x="22537" y="349327"/>
                  </a:lnTo>
                  <a:lnTo>
                    <a:pt x="22537" y="338058"/>
                  </a:lnTo>
                  <a:close/>
                </a:path>
                <a:path w="969645" h="360679">
                  <a:moveTo>
                    <a:pt x="946565" y="338058"/>
                  </a:moveTo>
                  <a:lnTo>
                    <a:pt x="22537" y="338058"/>
                  </a:lnTo>
                  <a:lnTo>
                    <a:pt x="22537" y="349327"/>
                  </a:lnTo>
                  <a:lnTo>
                    <a:pt x="946565" y="349327"/>
                  </a:lnTo>
                  <a:lnTo>
                    <a:pt x="946565" y="33805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946565" y="349327"/>
                  </a:lnTo>
                  <a:lnTo>
                    <a:pt x="957834" y="338058"/>
                  </a:lnTo>
                  <a:lnTo>
                    <a:pt x="969102" y="338058"/>
                  </a:lnTo>
                  <a:lnTo>
                    <a:pt x="969102" y="22537"/>
                  </a:lnTo>
                  <a:lnTo>
                    <a:pt x="957834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338058"/>
                  </a:moveTo>
                  <a:lnTo>
                    <a:pt x="957834" y="338058"/>
                  </a:lnTo>
                  <a:lnTo>
                    <a:pt x="946565" y="349327"/>
                  </a:lnTo>
                  <a:lnTo>
                    <a:pt x="969102" y="349327"/>
                  </a:lnTo>
                  <a:lnTo>
                    <a:pt x="969102" y="338058"/>
                  </a:lnTo>
                  <a:close/>
                </a:path>
                <a:path w="969645" h="360679">
                  <a:moveTo>
                    <a:pt x="22537" y="11268"/>
                  </a:moveTo>
                  <a:lnTo>
                    <a:pt x="11268" y="22537"/>
                  </a:lnTo>
                  <a:lnTo>
                    <a:pt x="22537" y="22537"/>
                  </a:lnTo>
                  <a:lnTo>
                    <a:pt x="22537" y="11268"/>
                  </a:lnTo>
                  <a:close/>
                </a:path>
                <a:path w="969645" h="360679">
                  <a:moveTo>
                    <a:pt x="946565" y="11268"/>
                  </a:moveTo>
                  <a:lnTo>
                    <a:pt x="22537" y="11268"/>
                  </a:lnTo>
                  <a:lnTo>
                    <a:pt x="22537" y="22537"/>
                  </a:lnTo>
                  <a:lnTo>
                    <a:pt x="946565" y="22537"/>
                  </a:lnTo>
                  <a:lnTo>
                    <a:pt x="946565" y="11268"/>
                  </a:lnTo>
                  <a:close/>
                </a:path>
                <a:path w="969645" h="360679">
                  <a:moveTo>
                    <a:pt x="969102" y="11268"/>
                  </a:moveTo>
                  <a:lnTo>
                    <a:pt x="946565" y="11268"/>
                  </a:lnTo>
                  <a:lnTo>
                    <a:pt x="957834" y="22537"/>
                  </a:lnTo>
                  <a:lnTo>
                    <a:pt x="969102" y="22537"/>
                  </a:lnTo>
                  <a:lnTo>
                    <a:pt x="969102" y="11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16987" y="4387087"/>
              <a:ext cx="3094990" cy="1169035"/>
            </a:xfrm>
            <a:custGeom>
              <a:avLst/>
              <a:gdLst/>
              <a:ahLst/>
              <a:cxnLst/>
              <a:rect l="l" t="t" r="r" b="b"/>
              <a:pathLst>
                <a:path w="3094990" h="1169035">
                  <a:moveTo>
                    <a:pt x="2989990" y="72310"/>
                  </a:moveTo>
                  <a:lnTo>
                    <a:pt x="6837" y="1140382"/>
                  </a:lnTo>
                  <a:lnTo>
                    <a:pt x="17092" y="1169026"/>
                  </a:lnTo>
                  <a:lnTo>
                    <a:pt x="2967508" y="112676"/>
                  </a:lnTo>
                  <a:lnTo>
                    <a:pt x="2999883" y="74154"/>
                  </a:lnTo>
                  <a:lnTo>
                    <a:pt x="2989990" y="72310"/>
                  </a:lnTo>
                  <a:close/>
                </a:path>
                <a:path w="3094990" h="1169035">
                  <a:moveTo>
                    <a:pt x="2950415" y="64934"/>
                  </a:moveTo>
                  <a:lnTo>
                    <a:pt x="0" y="1121285"/>
                  </a:lnTo>
                  <a:lnTo>
                    <a:pt x="3418" y="1130833"/>
                  </a:lnTo>
                  <a:lnTo>
                    <a:pt x="2970204" y="68623"/>
                  </a:lnTo>
                  <a:lnTo>
                    <a:pt x="2950415" y="64934"/>
                  </a:lnTo>
                  <a:close/>
                </a:path>
                <a:path w="3094990" h="1169035">
                  <a:moveTo>
                    <a:pt x="3084387" y="52421"/>
                  </a:moveTo>
                  <a:lnTo>
                    <a:pt x="3045540" y="52421"/>
                  </a:lnTo>
                  <a:lnTo>
                    <a:pt x="3055795" y="81066"/>
                  </a:lnTo>
                  <a:lnTo>
                    <a:pt x="2967508" y="112676"/>
                  </a:lnTo>
                  <a:lnTo>
                    <a:pt x="2914536" y="175705"/>
                  </a:lnTo>
                  <a:lnTo>
                    <a:pt x="2909712" y="184543"/>
                  </a:lnTo>
                  <a:lnTo>
                    <a:pt x="2908687" y="194209"/>
                  </a:lnTo>
                  <a:lnTo>
                    <a:pt x="2911362" y="203554"/>
                  </a:lnTo>
                  <a:lnTo>
                    <a:pt x="2917635" y="211429"/>
                  </a:lnTo>
                  <a:lnTo>
                    <a:pt x="2926472" y="216253"/>
                  </a:lnTo>
                  <a:lnTo>
                    <a:pt x="2936138" y="217278"/>
                  </a:lnTo>
                  <a:lnTo>
                    <a:pt x="2945483" y="214604"/>
                  </a:lnTo>
                  <a:lnTo>
                    <a:pt x="2953358" y="208330"/>
                  </a:lnTo>
                  <a:lnTo>
                    <a:pt x="3084387" y="52421"/>
                  </a:lnTo>
                  <a:close/>
                </a:path>
                <a:path w="3094990" h="1169035">
                  <a:moveTo>
                    <a:pt x="2999883" y="74154"/>
                  </a:moveTo>
                  <a:lnTo>
                    <a:pt x="2967508" y="112676"/>
                  </a:lnTo>
                  <a:lnTo>
                    <a:pt x="3052858" y="82118"/>
                  </a:lnTo>
                  <a:lnTo>
                    <a:pt x="3042613" y="82118"/>
                  </a:lnTo>
                  <a:lnTo>
                    <a:pt x="2999883" y="74154"/>
                  </a:lnTo>
                  <a:close/>
                </a:path>
                <a:path w="3094990" h="1169035">
                  <a:moveTo>
                    <a:pt x="3033521" y="56724"/>
                  </a:moveTo>
                  <a:lnTo>
                    <a:pt x="3006357" y="66450"/>
                  </a:lnTo>
                  <a:lnTo>
                    <a:pt x="2999883" y="74154"/>
                  </a:lnTo>
                  <a:lnTo>
                    <a:pt x="3042613" y="82118"/>
                  </a:lnTo>
                  <a:lnTo>
                    <a:pt x="3033521" y="56724"/>
                  </a:lnTo>
                  <a:close/>
                </a:path>
                <a:path w="3094990" h="1169035">
                  <a:moveTo>
                    <a:pt x="3045540" y="52421"/>
                  </a:moveTo>
                  <a:lnTo>
                    <a:pt x="3033521" y="56724"/>
                  </a:lnTo>
                  <a:lnTo>
                    <a:pt x="3042613" y="82118"/>
                  </a:lnTo>
                  <a:lnTo>
                    <a:pt x="3052858" y="82118"/>
                  </a:lnTo>
                  <a:lnTo>
                    <a:pt x="3055795" y="81066"/>
                  </a:lnTo>
                  <a:lnTo>
                    <a:pt x="3045540" y="52421"/>
                  </a:lnTo>
                  <a:close/>
                </a:path>
                <a:path w="3094990" h="1169035">
                  <a:moveTo>
                    <a:pt x="3006357" y="66450"/>
                  </a:moveTo>
                  <a:lnTo>
                    <a:pt x="2989990" y="72310"/>
                  </a:lnTo>
                  <a:lnTo>
                    <a:pt x="2999883" y="74154"/>
                  </a:lnTo>
                  <a:lnTo>
                    <a:pt x="3006357" y="66450"/>
                  </a:lnTo>
                  <a:close/>
                </a:path>
                <a:path w="3094990" h="1169035">
                  <a:moveTo>
                    <a:pt x="3019306" y="51042"/>
                  </a:moveTo>
                  <a:lnTo>
                    <a:pt x="2970204" y="68623"/>
                  </a:lnTo>
                  <a:lnTo>
                    <a:pt x="2989990" y="72310"/>
                  </a:lnTo>
                  <a:lnTo>
                    <a:pt x="3006357" y="66450"/>
                  </a:lnTo>
                  <a:lnTo>
                    <a:pt x="3019306" y="51042"/>
                  </a:lnTo>
                  <a:close/>
                </a:path>
                <a:path w="3094990" h="1169035">
                  <a:moveTo>
                    <a:pt x="3038703" y="33324"/>
                  </a:moveTo>
                  <a:lnTo>
                    <a:pt x="2950415" y="64934"/>
                  </a:lnTo>
                  <a:lnTo>
                    <a:pt x="2970204" y="68623"/>
                  </a:lnTo>
                  <a:lnTo>
                    <a:pt x="3019306" y="51042"/>
                  </a:lnTo>
                  <a:lnTo>
                    <a:pt x="3027847" y="40880"/>
                  </a:lnTo>
                  <a:lnTo>
                    <a:pt x="3041408" y="40880"/>
                  </a:lnTo>
                  <a:lnTo>
                    <a:pt x="3038703" y="33324"/>
                  </a:lnTo>
                  <a:close/>
                </a:path>
                <a:path w="3094990" h="1169035">
                  <a:moveTo>
                    <a:pt x="3030102" y="47177"/>
                  </a:moveTo>
                  <a:lnTo>
                    <a:pt x="3019306" y="51042"/>
                  </a:lnTo>
                  <a:lnTo>
                    <a:pt x="3006357" y="66450"/>
                  </a:lnTo>
                  <a:lnTo>
                    <a:pt x="3033521" y="56724"/>
                  </a:lnTo>
                  <a:lnTo>
                    <a:pt x="3030102" y="47177"/>
                  </a:lnTo>
                  <a:close/>
                </a:path>
                <a:path w="3094990" h="1169035">
                  <a:moveTo>
                    <a:pt x="2878767" y="0"/>
                  </a:moveTo>
                  <a:lnTo>
                    <a:pt x="2868700" y="150"/>
                  </a:lnTo>
                  <a:lnTo>
                    <a:pt x="2859782" y="4015"/>
                  </a:lnTo>
                  <a:lnTo>
                    <a:pt x="2852963" y="10942"/>
                  </a:lnTo>
                  <a:lnTo>
                    <a:pt x="2849196" y="20279"/>
                  </a:lnTo>
                  <a:lnTo>
                    <a:pt x="2849347" y="30346"/>
                  </a:lnTo>
                  <a:lnTo>
                    <a:pt x="2853212" y="39264"/>
                  </a:lnTo>
                  <a:lnTo>
                    <a:pt x="2860139" y="46083"/>
                  </a:lnTo>
                  <a:lnTo>
                    <a:pt x="2869476" y="49850"/>
                  </a:lnTo>
                  <a:lnTo>
                    <a:pt x="2950415" y="64934"/>
                  </a:lnTo>
                  <a:lnTo>
                    <a:pt x="3038703" y="33324"/>
                  </a:lnTo>
                  <a:lnTo>
                    <a:pt x="3057576" y="33324"/>
                  </a:lnTo>
                  <a:lnTo>
                    <a:pt x="2878767" y="0"/>
                  </a:lnTo>
                  <a:close/>
                </a:path>
                <a:path w="3094990" h="1169035">
                  <a:moveTo>
                    <a:pt x="3057576" y="33324"/>
                  </a:moveTo>
                  <a:lnTo>
                    <a:pt x="3038703" y="33324"/>
                  </a:lnTo>
                  <a:lnTo>
                    <a:pt x="3042122" y="42873"/>
                  </a:lnTo>
                  <a:lnTo>
                    <a:pt x="3030102" y="47177"/>
                  </a:lnTo>
                  <a:lnTo>
                    <a:pt x="3033521" y="56724"/>
                  </a:lnTo>
                  <a:lnTo>
                    <a:pt x="3045540" y="52421"/>
                  </a:lnTo>
                  <a:lnTo>
                    <a:pt x="3084387" y="52421"/>
                  </a:lnTo>
                  <a:lnTo>
                    <a:pt x="3094633" y="40231"/>
                  </a:lnTo>
                  <a:lnTo>
                    <a:pt x="3057576" y="33324"/>
                  </a:lnTo>
                  <a:close/>
                </a:path>
                <a:path w="3094990" h="1169035">
                  <a:moveTo>
                    <a:pt x="3027847" y="40880"/>
                  </a:moveTo>
                  <a:lnTo>
                    <a:pt x="3019306" y="51042"/>
                  </a:lnTo>
                  <a:lnTo>
                    <a:pt x="3030102" y="47177"/>
                  </a:lnTo>
                  <a:lnTo>
                    <a:pt x="3027847" y="40880"/>
                  </a:lnTo>
                  <a:close/>
                </a:path>
                <a:path w="3094990" h="1169035">
                  <a:moveTo>
                    <a:pt x="3041408" y="40880"/>
                  </a:moveTo>
                  <a:lnTo>
                    <a:pt x="3027847" y="40880"/>
                  </a:lnTo>
                  <a:lnTo>
                    <a:pt x="3030102" y="47177"/>
                  </a:lnTo>
                  <a:lnTo>
                    <a:pt x="3042122" y="42873"/>
                  </a:lnTo>
                  <a:lnTo>
                    <a:pt x="3041408" y="4088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080990" y="2487840"/>
              <a:ext cx="1516380" cy="3249295"/>
            </a:xfrm>
            <a:custGeom>
              <a:avLst/>
              <a:gdLst/>
              <a:ahLst/>
              <a:cxnLst/>
              <a:rect l="l" t="t" r="r" b="b"/>
              <a:pathLst>
                <a:path w="1516379" h="3249295">
                  <a:moveTo>
                    <a:pt x="26568" y="2828772"/>
                  </a:moveTo>
                  <a:lnTo>
                    <a:pt x="21590" y="2826143"/>
                  </a:lnTo>
                  <a:lnTo>
                    <a:pt x="11074" y="2846082"/>
                  </a:lnTo>
                  <a:lnTo>
                    <a:pt x="16065" y="2848699"/>
                  </a:lnTo>
                  <a:lnTo>
                    <a:pt x="26568" y="2828772"/>
                  </a:lnTo>
                  <a:close/>
                </a:path>
                <a:path w="1516379" h="3249295">
                  <a:moveTo>
                    <a:pt x="44958" y="2793873"/>
                  </a:moveTo>
                  <a:lnTo>
                    <a:pt x="39979" y="2791244"/>
                  </a:lnTo>
                  <a:lnTo>
                    <a:pt x="29464" y="2811183"/>
                  </a:lnTo>
                  <a:lnTo>
                    <a:pt x="34455" y="2813812"/>
                  </a:lnTo>
                  <a:lnTo>
                    <a:pt x="44958" y="2793873"/>
                  </a:lnTo>
                  <a:close/>
                </a:path>
                <a:path w="1516379" h="3249295">
                  <a:moveTo>
                    <a:pt x="63347" y="2758986"/>
                  </a:moveTo>
                  <a:lnTo>
                    <a:pt x="58369" y="2756357"/>
                  </a:lnTo>
                  <a:lnTo>
                    <a:pt x="47853" y="2776296"/>
                  </a:lnTo>
                  <a:lnTo>
                    <a:pt x="52844" y="2778925"/>
                  </a:lnTo>
                  <a:lnTo>
                    <a:pt x="63347" y="2758986"/>
                  </a:lnTo>
                  <a:close/>
                </a:path>
                <a:path w="1516379" h="3249295">
                  <a:moveTo>
                    <a:pt x="75869" y="2819692"/>
                  </a:moveTo>
                  <a:lnTo>
                    <a:pt x="74231" y="2817050"/>
                  </a:lnTo>
                  <a:lnTo>
                    <a:pt x="72491" y="2816656"/>
                  </a:lnTo>
                  <a:lnTo>
                    <a:pt x="8851" y="2856344"/>
                  </a:lnTo>
                  <a:lnTo>
                    <a:pt x="5626" y="2781414"/>
                  </a:lnTo>
                  <a:lnTo>
                    <a:pt x="4318" y="2780207"/>
                  </a:lnTo>
                  <a:lnTo>
                    <a:pt x="1206" y="2780334"/>
                  </a:lnTo>
                  <a:lnTo>
                    <a:pt x="0" y="2781655"/>
                  </a:lnTo>
                  <a:lnTo>
                    <a:pt x="3632" y="2866237"/>
                  </a:lnTo>
                  <a:lnTo>
                    <a:pt x="11760" y="2861170"/>
                  </a:lnTo>
                  <a:lnTo>
                    <a:pt x="75476" y="2821432"/>
                  </a:lnTo>
                  <a:lnTo>
                    <a:pt x="75869" y="2819692"/>
                  </a:lnTo>
                  <a:close/>
                </a:path>
                <a:path w="1516379" h="3249295">
                  <a:moveTo>
                    <a:pt x="81737" y="2724099"/>
                  </a:moveTo>
                  <a:lnTo>
                    <a:pt x="76758" y="2721470"/>
                  </a:lnTo>
                  <a:lnTo>
                    <a:pt x="66243" y="2741409"/>
                  </a:lnTo>
                  <a:lnTo>
                    <a:pt x="71234" y="2744038"/>
                  </a:lnTo>
                  <a:lnTo>
                    <a:pt x="81737" y="2724099"/>
                  </a:lnTo>
                  <a:close/>
                </a:path>
                <a:path w="1516379" h="3249295">
                  <a:moveTo>
                    <a:pt x="100126" y="2689199"/>
                  </a:moveTo>
                  <a:lnTo>
                    <a:pt x="95148" y="2686583"/>
                  </a:lnTo>
                  <a:lnTo>
                    <a:pt x="84632" y="2706509"/>
                  </a:lnTo>
                  <a:lnTo>
                    <a:pt x="89623" y="2709138"/>
                  </a:lnTo>
                  <a:lnTo>
                    <a:pt x="100126" y="2689199"/>
                  </a:lnTo>
                  <a:close/>
                </a:path>
                <a:path w="1516379" h="3249295">
                  <a:moveTo>
                    <a:pt x="118516" y="2654312"/>
                  </a:moveTo>
                  <a:lnTo>
                    <a:pt x="113538" y="2651683"/>
                  </a:lnTo>
                  <a:lnTo>
                    <a:pt x="103022" y="2671622"/>
                  </a:lnTo>
                  <a:lnTo>
                    <a:pt x="108013" y="2674251"/>
                  </a:lnTo>
                  <a:lnTo>
                    <a:pt x="118516" y="2654312"/>
                  </a:lnTo>
                  <a:close/>
                </a:path>
                <a:path w="1516379" h="3249295">
                  <a:moveTo>
                    <a:pt x="136906" y="2619425"/>
                  </a:moveTo>
                  <a:lnTo>
                    <a:pt x="131927" y="2616797"/>
                  </a:lnTo>
                  <a:lnTo>
                    <a:pt x="121412" y="2636736"/>
                  </a:lnTo>
                  <a:lnTo>
                    <a:pt x="126403" y="2639364"/>
                  </a:lnTo>
                  <a:lnTo>
                    <a:pt x="136906" y="2619425"/>
                  </a:lnTo>
                  <a:close/>
                </a:path>
                <a:path w="1516379" h="3249295">
                  <a:moveTo>
                    <a:pt x="155295" y="2584539"/>
                  </a:moveTo>
                  <a:lnTo>
                    <a:pt x="150317" y="2581910"/>
                  </a:lnTo>
                  <a:lnTo>
                    <a:pt x="139801" y="2601849"/>
                  </a:lnTo>
                  <a:lnTo>
                    <a:pt x="144792" y="2604478"/>
                  </a:lnTo>
                  <a:lnTo>
                    <a:pt x="155295" y="2584539"/>
                  </a:lnTo>
                  <a:close/>
                </a:path>
                <a:path w="1516379" h="3249295">
                  <a:moveTo>
                    <a:pt x="173685" y="2549639"/>
                  </a:moveTo>
                  <a:lnTo>
                    <a:pt x="168706" y="2547023"/>
                  </a:lnTo>
                  <a:lnTo>
                    <a:pt x="158191" y="2566949"/>
                  </a:lnTo>
                  <a:lnTo>
                    <a:pt x="163182" y="2569578"/>
                  </a:lnTo>
                  <a:lnTo>
                    <a:pt x="173685" y="2549639"/>
                  </a:lnTo>
                  <a:close/>
                </a:path>
                <a:path w="1516379" h="3249295">
                  <a:moveTo>
                    <a:pt x="174294" y="3182099"/>
                  </a:moveTo>
                  <a:lnTo>
                    <a:pt x="169227" y="3179648"/>
                  </a:lnTo>
                  <a:lnTo>
                    <a:pt x="159397" y="3199930"/>
                  </a:lnTo>
                  <a:lnTo>
                    <a:pt x="164465" y="3202381"/>
                  </a:lnTo>
                  <a:lnTo>
                    <a:pt x="174294" y="3182099"/>
                  </a:lnTo>
                  <a:close/>
                </a:path>
                <a:path w="1516379" h="3249295">
                  <a:moveTo>
                    <a:pt x="191503" y="3146615"/>
                  </a:moveTo>
                  <a:lnTo>
                    <a:pt x="186423" y="3144151"/>
                  </a:lnTo>
                  <a:lnTo>
                    <a:pt x="176593" y="3164433"/>
                  </a:lnTo>
                  <a:lnTo>
                    <a:pt x="181660" y="3166897"/>
                  </a:lnTo>
                  <a:lnTo>
                    <a:pt x="191503" y="3146615"/>
                  </a:lnTo>
                  <a:close/>
                </a:path>
                <a:path w="1516379" h="3249295">
                  <a:moveTo>
                    <a:pt x="192074" y="2514752"/>
                  </a:moveTo>
                  <a:lnTo>
                    <a:pt x="187096" y="2512123"/>
                  </a:lnTo>
                  <a:lnTo>
                    <a:pt x="176580" y="2532062"/>
                  </a:lnTo>
                  <a:lnTo>
                    <a:pt x="181571" y="2534691"/>
                  </a:lnTo>
                  <a:lnTo>
                    <a:pt x="192074" y="2514752"/>
                  </a:lnTo>
                  <a:close/>
                </a:path>
                <a:path w="1516379" h="3249295">
                  <a:moveTo>
                    <a:pt x="208699" y="3111119"/>
                  </a:moveTo>
                  <a:lnTo>
                    <a:pt x="203631" y="3108668"/>
                  </a:lnTo>
                  <a:lnTo>
                    <a:pt x="193802" y="3128949"/>
                  </a:lnTo>
                  <a:lnTo>
                    <a:pt x="198869" y="3131401"/>
                  </a:lnTo>
                  <a:lnTo>
                    <a:pt x="208699" y="3111119"/>
                  </a:lnTo>
                  <a:close/>
                </a:path>
                <a:path w="1516379" h="3249295">
                  <a:moveTo>
                    <a:pt x="209486" y="3199790"/>
                  </a:moveTo>
                  <a:lnTo>
                    <a:pt x="207759" y="3197212"/>
                  </a:lnTo>
                  <a:lnTo>
                    <a:pt x="206006" y="3196869"/>
                  </a:lnTo>
                  <a:lnTo>
                    <a:pt x="148386" y="3235553"/>
                  </a:lnTo>
                  <a:lnTo>
                    <a:pt x="157086" y="3217595"/>
                  </a:lnTo>
                  <a:lnTo>
                    <a:pt x="152019" y="3215132"/>
                  </a:lnTo>
                  <a:lnTo>
                    <a:pt x="145910" y="3227743"/>
                  </a:lnTo>
                  <a:lnTo>
                    <a:pt x="145910" y="3237217"/>
                  </a:lnTo>
                  <a:lnTo>
                    <a:pt x="143738" y="3238677"/>
                  </a:lnTo>
                  <a:lnTo>
                    <a:pt x="143535" y="3236074"/>
                  </a:lnTo>
                  <a:lnTo>
                    <a:pt x="145910" y="3237217"/>
                  </a:lnTo>
                  <a:lnTo>
                    <a:pt x="145910" y="3227743"/>
                  </a:lnTo>
                  <a:lnTo>
                    <a:pt x="143306" y="3233102"/>
                  </a:lnTo>
                  <a:lnTo>
                    <a:pt x="137985" y="3163900"/>
                  </a:lnTo>
                  <a:lnTo>
                    <a:pt x="136639" y="3162731"/>
                  </a:lnTo>
                  <a:lnTo>
                    <a:pt x="133540" y="3162973"/>
                  </a:lnTo>
                  <a:lnTo>
                    <a:pt x="132372" y="3164332"/>
                  </a:lnTo>
                  <a:lnTo>
                    <a:pt x="138861" y="3248736"/>
                  </a:lnTo>
                  <a:lnTo>
                    <a:pt x="146672" y="3243491"/>
                  </a:lnTo>
                  <a:lnTo>
                    <a:pt x="155041" y="3237877"/>
                  </a:lnTo>
                  <a:lnTo>
                    <a:pt x="209143" y="3201543"/>
                  </a:lnTo>
                  <a:lnTo>
                    <a:pt x="209486" y="3199790"/>
                  </a:lnTo>
                  <a:close/>
                </a:path>
                <a:path w="1516379" h="3249295">
                  <a:moveTo>
                    <a:pt x="210464" y="2479865"/>
                  </a:moveTo>
                  <a:lnTo>
                    <a:pt x="205486" y="2477236"/>
                  </a:lnTo>
                  <a:lnTo>
                    <a:pt x="194970" y="2497175"/>
                  </a:lnTo>
                  <a:lnTo>
                    <a:pt x="199961" y="2499804"/>
                  </a:lnTo>
                  <a:lnTo>
                    <a:pt x="210464" y="2479865"/>
                  </a:lnTo>
                  <a:close/>
                </a:path>
                <a:path w="1516379" h="3249295">
                  <a:moveTo>
                    <a:pt x="225907" y="3075635"/>
                  </a:moveTo>
                  <a:lnTo>
                    <a:pt x="220840" y="3073171"/>
                  </a:lnTo>
                  <a:lnTo>
                    <a:pt x="210997" y="3093453"/>
                  </a:lnTo>
                  <a:lnTo>
                    <a:pt x="216077" y="3095917"/>
                  </a:lnTo>
                  <a:lnTo>
                    <a:pt x="225907" y="3075635"/>
                  </a:lnTo>
                  <a:close/>
                </a:path>
                <a:path w="1516379" h="3249295">
                  <a:moveTo>
                    <a:pt x="228854" y="2444978"/>
                  </a:moveTo>
                  <a:lnTo>
                    <a:pt x="223875" y="2442349"/>
                  </a:lnTo>
                  <a:lnTo>
                    <a:pt x="213360" y="2462288"/>
                  </a:lnTo>
                  <a:lnTo>
                    <a:pt x="218351" y="2464905"/>
                  </a:lnTo>
                  <a:lnTo>
                    <a:pt x="228854" y="2444978"/>
                  </a:lnTo>
                  <a:close/>
                </a:path>
                <a:path w="1516379" h="3249295">
                  <a:moveTo>
                    <a:pt x="243103" y="3040138"/>
                  </a:moveTo>
                  <a:lnTo>
                    <a:pt x="238036" y="3037687"/>
                  </a:lnTo>
                  <a:lnTo>
                    <a:pt x="228206" y="3057969"/>
                  </a:lnTo>
                  <a:lnTo>
                    <a:pt x="233273" y="3060420"/>
                  </a:lnTo>
                  <a:lnTo>
                    <a:pt x="243103" y="3040138"/>
                  </a:lnTo>
                  <a:close/>
                </a:path>
                <a:path w="1516379" h="3249295">
                  <a:moveTo>
                    <a:pt x="247243" y="2410079"/>
                  </a:moveTo>
                  <a:lnTo>
                    <a:pt x="242265" y="2407450"/>
                  </a:lnTo>
                  <a:lnTo>
                    <a:pt x="231749" y="2427389"/>
                  </a:lnTo>
                  <a:lnTo>
                    <a:pt x="236740" y="2430018"/>
                  </a:lnTo>
                  <a:lnTo>
                    <a:pt x="247243" y="2410079"/>
                  </a:lnTo>
                  <a:close/>
                </a:path>
                <a:path w="1516379" h="3249295">
                  <a:moveTo>
                    <a:pt x="260311" y="3004655"/>
                  </a:moveTo>
                  <a:lnTo>
                    <a:pt x="255244" y="3002191"/>
                  </a:lnTo>
                  <a:lnTo>
                    <a:pt x="245414" y="3022473"/>
                  </a:lnTo>
                  <a:lnTo>
                    <a:pt x="250482" y="3024936"/>
                  </a:lnTo>
                  <a:lnTo>
                    <a:pt x="260311" y="3004655"/>
                  </a:lnTo>
                  <a:close/>
                </a:path>
                <a:path w="1516379" h="3249295">
                  <a:moveTo>
                    <a:pt x="265633" y="2375192"/>
                  </a:moveTo>
                  <a:lnTo>
                    <a:pt x="260654" y="2372563"/>
                  </a:lnTo>
                  <a:lnTo>
                    <a:pt x="250139" y="2392502"/>
                  </a:lnTo>
                  <a:lnTo>
                    <a:pt x="255130" y="2395131"/>
                  </a:lnTo>
                  <a:lnTo>
                    <a:pt x="265633" y="2375192"/>
                  </a:lnTo>
                  <a:close/>
                </a:path>
                <a:path w="1516379" h="3249295">
                  <a:moveTo>
                    <a:pt x="277520" y="2969158"/>
                  </a:moveTo>
                  <a:lnTo>
                    <a:pt x="272440" y="2966707"/>
                  </a:lnTo>
                  <a:lnTo>
                    <a:pt x="262610" y="2986989"/>
                  </a:lnTo>
                  <a:lnTo>
                    <a:pt x="267690" y="2989440"/>
                  </a:lnTo>
                  <a:lnTo>
                    <a:pt x="277520" y="2969158"/>
                  </a:lnTo>
                  <a:close/>
                </a:path>
                <a:path w="1516379" h="3249295">
                  <a:moveTo>
                    <a:pt x="284022" y="2340305"/>
                  </a:moveTo>
                  <a:lnTo>
                    <a:pt x="279044" y="2337676"/>
                  </a:lnTo>
                  <a:lnTo>
                    <a:pt x="268528" y="2357615"/>
                  </a:lnTo>
                  <a:lnTo>
                    <a:pt x="273519" y="2360244"/>
                  </a:lnTo>
                  <a:lnTo>
                    <a:pt x="284022" y="2340305"/>
                  </a:lnTo>
                  <a:close/>
                </a:path>
                <a:path w="1516379" h="3249295">
                  <a:moveTo>
                    <a:pt x="294716" y="2933674"/>
                  </a:moveTo>
                  <a:lnTo>
                    <a:pt x="289648" y="2931210"/>
                  </a:lnTo>
                  <a:lnTo>
                    <a:pt x="279819" y="2951492"/>
                  </a:lnTo>
                  <a:lnTo>
                    <a:pt x="284886" y="2953956"/>
                  </a:lnTo>
                  <a:lnTo>
                    <a:pt x="294716" y="2933674"/>
                  </a:lnTo>
                  <a:close/>
                </a:path>
                <a:path w="1516379" h="3249295">
                  <a:moveTo>
                    <a:pt x="302412" y="2305405"/>
                  </a:moveTo>
                  <a:lnTo>
                    <a:pt x="297434" y="2302789"/>
                  </a:lnTo>
                  <a:lnTo>
                    <a:pt x="286918" y="2322715"/>
                  </a:lnTo>
                  <a:lnTo>
                    <a:pt x="291909" y="2325344"/>
                  </a:lnTo>
                  <a:lnTo>
                    <a:pt x="302412" y="2305405"/>
                  </a:lnTo>
                  <a:close/>
                </a:path>
                <a:path w="1516379" h="3249295">
                  <a:moveTo>
                    <a:pt x="311924" y="2898178"/>
                  </a:moveTo>
                  <a:lnTo>
                    <a:pt x="306857" y="2895727"/>
                  </a:lnTo>
                  <a:lnTo>
                    <a:pt x="297027" y="2915996"/>
                  </a:lnTo>
                  <a:lnTo>
                    <a:pt x="302094" y="2918460"/>
                  </a:lnTo>
                  <a:lnTo>
                    <a:pt x="311924" y="2898178"/>
                  </a:lnTo>
                  <a:close/>
                </a:path>
                <a:path w="1516379" h="3249295">
                  <a:moveTo>
                    <a:pt x="320802" y="2270518"/>
                  </a:moveTo>
                  <a:lnTo>
                    <a:pt x="315823" y="2267889"/>
                  </a:lnTo>
                  <a:lnTo>
                    <a:pt x="305308" y="2287828"/>
                  </a:lnTo>
                  <a:lnTo>
                    <a:pt x="310299" y="2290457"/>
                  </a:lnTo>
                  <a:lnTo>
                    <a:pt x="320802" y="2270518"/>
                  </a:lnTo>
                  <a:close/>
                </a:path>
                <a:path w="1516379" h="3249295">
                  <a:moveTo>
                    <a:pt x="329120" y="2862694"/>
                  </a:moveTo>
                  <a:lnTo>
                    <a:pt x="324053" y="2860230"/>
                  </a:lnTo>
                  <a:lnTo>
                    <a:pt x="314223" y="2880512"/>
                  </a:lnTo>
                  <a:lnTo>
                    <a:pt x="319290" y="2882963"/>
                  </a:lnTo>
                  <a:lnTo>
                    <a:pt x="329120" y="2862694"/>
                  </a:lnTo>
                  <a:close/>
                </a:path>
                <a:path w="1516379" h="3249295">
                  <a:moveTo>
                    <a:pt x="339191" y="2235631"/>
                  </a:moveTo>
                  <a:lnTo>
                    <a:pt x="334213" y="2233003"/>
                  </a:lnTo>
                  <a:lnTo>
                    <a:pt x="323697" y="2252942"/>
                  </a:lnTo>
                  <a:lnTo>
                    <a:pt x="328688" y="2255570"/>
                  </a:lnTo>
                  <a:lnTo>
                    <a:pt x="339191" y="2235631"/>
                  </a:lnTo>
                  <a:close/>
                </a:path>
                <a:path w="1516379" h="3249295">
                  <a:moveTo>
                    <a:pt x="346329" y="2827197"/>
                  </a:moveTo>
                  <a:lnTo>
                    <a:pt x="341261" y="2824746"/>
                  </a:lnTo>
                  <a:lnTo>
                    <a:pt x="331431" y="2845016"/>
                  </a:lnTo>
                  <a:lnTo>
                    <a:pt x="336499" y="2847479"/>
                  </a:lnTo>
                  <a:lnTo>
                    <a:pt x="346329" y="2827197"/>
                  </a:lnTo>
                  <a:close/>
                </a:path>
                <a:path w="1516379" h="3249295">
                  <a:moveTo>
                    <a:pt x="357581" y="2200745"/>
                  </a:moveTo>
                  <a:lnTo>
                    <a:pt x="352602" y="2198116"/>
                  </a:lnTo>
                  <a:lnTo>
                    <a:pt x="342087" y="2218055"/>
                  </a:lnTo>
                  <a:lnTo>
                    <a:pt x="347078" y="2220671"/>
                  </a:lnTo>
                  <a:lnTo>
                    <a:pt x="357581" y="2200745"/>
                  </a:lnTo>
                  <a:close/>
                </a:path>
                <a:path w="1516379" h="3249295">
                  <a:moveTo>
                    <a:pt x="363537" y="2791714"/>
                  </a:moveTo>
                  <a:lnTo>
                    <a:pt x="358457" y="2789250"/>
                  </a:lnTo>
                  <a:lnTo>
                    <a:pt x="348627" y="2809532"/>
                  </a:lnTo>
                  <a:lnTo>
                    <a:pt x="353707" y="2811983"/>
                  </a:lnTo>
                  <a:lnTo>
                    <a:pt x="363537" y="2791714"/>
                  </a:lnTo>
                  <a:close/>
                </a:path>
                <a:path w="1516379" h="3249295">
                  <a:moveTo>
                    <a:pt x="375970" y="2165845"/>
                  </a:moveTo>
                  <a:lnTo>
                    <a:pt x="370992" y="2163216"/>
                  </a:lnTo>
                  <a:lnTo>
                    <a:pt x="360476" y="2183155"/>
                  </a:lnTo>
                  <a:lnTo>
                    <a:pt x="365467" y="2185784"/>
                  </a:lnTo>
                  <a:lnTo>
                    <a:pt x="375970" y="2165845"/>
                  </a:lnTo>
                  <a:close/>
                </a:path>
                <a:path w="1516379" h="3249295">
                  <a:moveTo>
                    <a:pt x="380733" y="2756217"/>
                  </a:moveTo>
                  <a:lnTo>
                    <a:pt x="375666" y="2753766"/>
                  </a:lnTo>
                  <a:lnTo>
                    <a:pt x="365836" y="2774035"/>
                  </a:lnTo>
                  <a:lnTo>
                    <a:pt x="370903" y="2776499"/>
                  </a:lnTo>
                  <a:lnTo>
                    <a:pt x="380733" y="2756217"/>
                  </a:lnTo>
                  <a:close/>
                </a:path>
                <a:path w="1516379" h="3249295">
                  <a:moveTo>
                    <a:pt x="394360" y="2130958"/>
                  </a:moveTo>
                  <a:lnTo>
                    <a:pt x="389382" y="2128329"/>
                  </a:lnTo>
                  <a:lnTo>
                    <a:pt x="378866" y="2148268"/>
                  </a:lnTo>
                  <a:lnTo>
                    <a:pt x="383857" y="2150897"/>
                  </a:lnTo>
                  <a:lnTo>
                    <a:pt x="394360" y="2130958"/>
                  </a:lnTo>
                  <a:close/>
                </a:path>
                <a:path w="1516379" h="3249295">
                  <a:moveTo>
                    <a:pt x="397941" y="2720733"/>
                  </a:moveTo>
                  <a:lnTo>
                    <a:pt x="392874" y="2718270"/>
                  </a:lnTo>
                  <a:lnTo>
                    <a:pt x="383044" y="2738551"/>
                  </a:lnTo>
                  <a:lnTo>
                    <a:pt x="388112" y="2741003"/>
                  </a:lnTo>
                  <a:lnTo>
                    <a:pt x="397941" y="2720733"/>
                  </a:lnTo>
                  <a:close/>
                </a:path>
                <a:path w="1516379" h="3249295">
                  <a:moveTo>
                    <a:pt x="412750" y="2096071"/>
                  </a:moveTo>
                  <a:lnTo>
                    <a:pt x="407771" y="2093442"/>
                  </a:lnTo>
                  <a:lnTo>
                    <a:pt x="397256" y="2113381"/>
                  </a:lnTo>
                  <a:lnTo>
                    <a:pt x="402247" y="2116010"/>
                  </a:lnTo>
                  <a:lnTo>
                    <a:pt x="412750" y="2096071"/>
                  </a:lnTo>
                  <a:close/>
                </a:path>
                <a:path w="1516379" h="3249295">
                  <a:moveTo>
                    <a:pt x="415137" y="2685237"/>
                  </a:moveTo>
                  <a:lnTo>
                    <a:pt x="410070" y="2682773"/>
                  </a:lnTo>
                  <a:lnTo>
                    <a:pt x="400240" y="2703055"/>
                  </a:lnTo>
                  <a:lnTo>
                    <a:pt x="405307" y="2705519"/>
                  </a:lnTo>
                  <a:lnTo>
                    <a:pt x="415137" y="2685237"/>
                  </a:lnTo>
                  <a:close/>
                </a:path>
                <a:path w="1516379" h="3249295">
                  <a:moveTo>
                    <a:pt x="431139" y="2061171"/>
                  </a:moveTo>
                  <a:lnTo>
                    <a:pt x="426161" y="2058555"/>
                  </a:lnTo>
                  <a:lnTo>
                    <a:pt x="415645" y="2078482"/>
                  </a:lnTo>
                  <a:lnTo>
                    <a:pt x="420636" y="2081110"/>
                  </a:lnTo>
                  <a:lnTo>
                    <a:pt x="431139" y="2061171"/>
                  </a:lnTo>
                  <a:close/>
                </a:path>
                <a:path w="1516379" h="3249295">
                  <a:moveTo>
                    <a:pt x="432346" y="2649753"/>
                  </a:moveTo>
                  <a:lnTo>
                    <a:pt x="427278" y="2647289"/>
                  </a:lnTo>
                  <a:lnTo>
                    <a:pt x="417449" y="2667571"/>
                  </a:lnTo>
                  <a:lnTo>
                    <a:pt x="422516" y="2670022"/>
                  </a:lnTo>
                  <a:lnTo>
                    <a:pt x="432346" y="2649753"/>
                  </a:lnTo>
                  <a:close/>
                </a:path>
                <a:path w="1516379" h="3249295">
                  <a:moveTo>
                    <a:pt x="449529" y="2026285"/>
                  </a:moveTo>
                  <a:lnTo>
                    <a:pt x="444550" y="2023656"/>
                  </a:lnTo>
                  <a:lnTo>
                    <a:pt x="434035" y="2043595"/>
                  </a:lnTo>
                  <a:lnTo>
                    <a:pt x="439026" y="2046224"/>
                  </a:lnTo>
                  <a:lnTo>
                    <a:pt x="449529" y="2026285"/>
                  </a:lnTo>
                  <a:close/>
                </a:path>
                <a:path w="1516379" h="3249295">
                  <a:moveTo>
                    <a:pt x="449554" y="2614257"/>
                  </a:moveTo>
                  <a:lnTo>
                    <a:pt x="444487" y="2611793"/>
                  </a:lnTo>
                  <a:lnTo>
                    <a:pt x="434644" y="2632075"/>
                  </a:lnTo>
                  <a:lnTo>
                    <a:pt x="439724" y="2634538"/>
                  </a:lnTo>
                  <a:lnTo>
                    <a:pt x="449554" y="2614257"/>
                  </a:lnTo>
                  <a:close/>
                </a:path>
                <a:path w="1516379" h="3249295">
                  <a:moveTo>
                    <a:pt x="466750" y="2578760"/>
                  </a:moveTo>
                  <a:lnTo>
                    <a:pt x="461683" y="2576309"/>
                  </a:lnTo>
                  <a:lnTo>
                    <a:pt x="451853" y="2596591"/>
                  </a:lnTo>
                  <a:lnTo>
                    <a:pt x="456920" y="2599042"/>
                  </a:lnTo>
                  <a:lnTo>
                    <a:pt x="466750" y="2578760"/>
                  </a:lnTo>
                  <a:close/>
                </a:path>
                <a:path w="1516379" h="3249295">
                  <a:moveTo>
                    <a:pt x="467918" y="1991398"/>
                  </a:moveTo>
                  <a:lnTo>
                    <a:pt x="462940" y="1988769"/>
                  </a:lnTo>
                  <a:lnTo>
                    <a:pt x="452424" y="2008708"/>
                  </a:lnTo>
                  <a:lnTo>
                    <a:pt x="457415" y="2011337"/>
                  </a:lnTo>
                  <a:lnTo>
                    <a:pt x="467918" y="1991398"/>
                  </a:lnTo>
                  <a:close/>
                </a:path>
                <a:path w="1516379" h="3249295">
                  <a:moveTo>
                    <a:pt x="483958" y="2543276"/>
                  </a:moveTo>
                  <a:lnTo>
                    <a:pt x="478891" y="2540812"/>
                  </a:lnTo>
                  <a:lnTo>
                    <a:pt x="469061" y="2561094"/>
                  </a:lnTo>
                  <a:lnTo>
                    <a:pt x="474129" y="2563558"/>
                  </a:lnTo>
                  <a:lnTo>
                    <a:pt x="483958" y="2543276"/>
                  </a:lnTo>
                  <a:close/>
                </a:path>
                <a:path w="1516379" h="3249295">
                  <a:moveTo>
                    <a:pt x="486308" y="1956498"/>
                  </a:moveTo>
                  <a:lnTo>
                    <a:pt x="481330" y="1953882"/>
                  </a:lnTo>
                  <a:lnTo>
                    <a:pt x="470814" y="1973821"/>
                  </a:lnTo>
                  <a:lnTo>
                    <a:pt x="475805" y="1976437"/>
                  </a:lnTo>
                  <a:lnTo>
                    <a:pt x="486308" y="1956498"/>
                  </a:lnTo>
                  <a:close/>
                </a:path>
                <a:path w="1516379" h="3249295">
                  <a:moveTo>
                    <a:pt x="501167" y="2507780"/>
                  </a:moveTo>
                  <a:lnTo>
                    <a:pt x="496087" y="2505329"/>
                  </a:lnTo>
                  <a:lnTo>
                    <a:pt x="486257" y="2525611"/>
                  </a:lnTo>
                  <a:lnTo>
                    <a:pt x="491337" y="2528062"/>
                  </a:lnTo>
                  <a:lnTo>
                    <a:pt x="501167" y="2507780"/>
                  </a:lnTo>
                  <a:close/>
                </a:path>
                <a:path w="1516379" h="3249295">
                  <a:moveTo>
                    <a:pt x="504698" y="1921611"/>
                  </a:moveTo>
                  <a:lnTo>
                    <a:pt x="499719" y="1918982"/>
                  </a:lnTo>
                  <a:lnTo>
                    <a:pt x="489204" y="1938921"/>
                  </a:lnTo>
                  <a:lnTo>
                    <a:pt x="494195" y="1941550"/>
                  </a:lnTo>
                  <a:lnTo>
                    <a:pt x="504698" y="1921611"/>
                  </a:lnTo>
                  <a:close/>
                </a:path>
                <a:path w="1516379" h="3249295">
                  <a:moveTo>
                    <a:pt x="518363" y="2472296"/>
                  </a:moveTo>
                  <a:lnTo>
                    <a:pt x="513295" y="2469832"/>
                  </a:lnTo>
                  <a:lnTo>
                    <a:pt x="503466" y="2490114"/>
                  </a:lnTo>
                  <a:lnTo>
                    <a:pt x="508533" y="2492578"/>
                  </a:lnTo>
                  <a:lnTo>
                    <a:pt x="518363" y="2472296"/>
                  </a:lnTo>
                  <a:close/>
                </a:path>
                <a:path w="1516379" h="3249295">
                  <a:moveTo>
                    <a:pt x="523087" y="1886724"/>
                  </a:moveTo>
                  <a:lnTo>
                    <a:pt x="518109" y="1884095"/>
                  </a:lnTo>
                  <a:lnTo>
                    <a:pt x="507593" y="1904034"/>
                  </a:lnTo>
                  <a:lnTo>
                    <a:pt x="512584" y="1906663"/>
                  </a:lnTo>
                  <a:lnTo>
                    <a:pt x="523087" y="1886724"/>
                  </a:lnTo>
                  <a:close/>
                </a:path>
                <a:path w="1516379" h="3249295">
                  <a:moveTo>
                    <a:pt x="535571" y="2436799"/>
                  </a:moveTo>
                  <a:lnTo>
                    <a:pt x="530504" y="2434348"/>
                  </a:lnTo>
                  <a:lnTo>
                    <a:pt x="520674" y="2454630"/>
                  </a:lnTo>
                  <a:lnTo>
                    <a:pt x="525741" y="2457081"/>
                  </a:lnTo>
                  <a:lnTo>
                    <a:pt x="535571" y="2436799"/>
                  </a:lnTo>
                  <a:close/>
                </a:path>
                <a:path w="1516379" h="3249295">
                  <a:moveTo>
                    <a:pt x="541477" y="1851837"/>
                  </a:moveTo>
                  <a:lnTo>
                    <a:pt x="536498" y="1849208"/>
                  </a:lnTo>
                  <a:lnTo>
                    <a:pt x="525983" y="1869147"/>
                  </a:lnTo>
                  <a:lnTo>
                    <a:pt x="530974" y="1871764"/>
                  </a:lnTo>
                  <a:lnTo>
                    <a:pt x="541477" y="1851837"/>
                  </a:lnTo>
                  <a:close/>
                </a:path>
                <a:path w="1516379" h="3249295">
                  <a:moveTo>
                    <a:pt x="552767" y="2401316"/>
                  </a:moveTo>
                  <a:lnTo>
                    <a:pt x="547700" y="2398852"/>
                  </a:lnTo>
                  <a:lnTo>
                    <a:pt x="537870" y="2419134"/>
                  </a:lnTo>
                  <a:lnTo>
                    <a:pt x="542937" y="2421598"/>
                  </a:lnTo>
                  <a:lnTo>
                    <a:pt x="552767" y="2401316"/>
                  </a:lnTo>
                  <a:close/>
                </a:path>
                <a:path w="1516379" h="3249295">
                  <a:moveTo>
                    <a:pt x="559866" y="1816938"/>
                  </a:moveTo>
                  <a:lnTo>
                    <a:pt x="554888" y="1814309"/>
                  </a:lnTo>
                  <a:lnTo>
                    <a:pt x="544372" y="1834248"/>
                  </a:lnTo>
                  <a:lnTo>
                    <a:pt x="549363" y="1836877"/>
                  </a:lnTo>
                  <a:lnTo>
                    <a:pt x="559866" y="1816938"/>
                  </a:lnTo>
                  <a:close/>
                </a:path>
                <a:path w="1516379" h="3249295">
                  <a:moveTo>
                    <a:pt x="569976" y="2365819"/>
                  </a:moveTo>
                  <a:lnTo>
                    <a:pt x="564908" y="2363368"/>
                  </a:lnTo>
                  <a:lnTo>
                    <a:pt x="555078" y="2383650"/>
                  </a:lnTo>
                  <a:lnTo>
                    <a:pt x="560146" y="2386101"/>
                  </a:lnTo>
                  <a:lnTo>
                    <a:pt x="569976" y="2365819"/>
                  </a:lnTo>
                  <a:close/>
                </a:path>
                <a:path w="1516379" h="3249295">
                  <a:moveTo>
                    <a:pt x="578256" y="1782051"/>
                  </a:moveTo>
                  <a:lnTo>
                    <a:pt x="573278" y="1779422"/>
                  </a:lnTo>
                  <a:lnTo>
                    <a:pt x="562762" y="1799361"/>
                  </a:lnTo>
                  <a:lnTo>
                    <a:pt x="567753" y="1801990"/>
                  </a:lnTo>
                  <a:lnTo>
                    <a:pt x="578256" y="1782051"/>
                  </a:lnTo>
                  <a:close/>
                </a:path>
                <a:path w="1516379" h="3249295">
                  <a:moveTo>
                    <a:pt x="587184" y="2330335"/>
                  </a:moveTo>
                  <a:lnTo>
                    <a:pt x="582117" y="2327872"/>
                  </a:lnTo>
                  <a:lnTo>
                    <a:pt x="572274" y="2348153"/>
                  </a:lnTo>
                  <a:lnTo>
                    <a:pt x="577354" y="2350617"/>
                  </a:lnTo>
                  <a:lnTo>
                    <a:pt x="587184" y="2330335"/>
                  </a:lnTo>
                  <a:close/>
                </a:path>
                <a:path w="1516379" h="3249295">
                  <a:moveTo>
                    <a:pt x="596646" y="1747164"/>
                  </a:moveTo>
                  <a:lnTo>
                    <a:pt x="591667" y="1744535"/>
                  </a:lnTo>
                  <a:lnTo>
                    <a:pt x="581152" y="1764474"/>
                  </a:lnTo>
                  <a:lnTo>
                    <a:pt x="586143" y="1767103"/>
                  </a:lnTo>
                  <a:lnTo>
                    <a:pt x="596646" y="1747164"/>
                  </a:lnTo>
                  <a:close/>
                </a:path>
                <a:path w="1516379" h="3249295">
                  <a:moveTo>
                    <a:pt x="604380" y="2294839"/>
                  </a:moveTo>
                  <a:lnTo>
                    <a:pt x="599313" y="2292388"/>
                  </a:lnTo>
                  <a:lnTo>
                    <a:pt x="589483" y="2312670"/>
                  </a:lnTo>
                  <a:lnTo>
                    <a:pt x="594550" y="2315121"/>
                  </a:lnTo>
                  <a:lnTo>
                    <a:pt x="604380" y="2294839"/>
                  </a:lnTo>
                  <a:close/>
                </a:path>
                <a:path w="1516379" h="3249295">
                  <a:moveTo>
                    <a:pt x="615035" y="1712264"/>
                  </a:moveTo>
                  <a:lnTo>
                    <a:pt x="610057" y="1709648"/>
                  </a:lnTo>
                  <a:lnTo>
                    <a:pt x="599541" y="1729574"/>
                  </a:lnTo>
                  <a:lnTo>
                    <a:pt x="604532" y="1732203"/>
                  </a:lnTo>
                  <a:lnTo>
                    <a:pt x="615035" y="1712264"/>
                  </a:lnTo>
                  <a:close/>
                </a:path>
                <a:path w="1516379" h="3249295">
                  <a:moveTo>
                    <a:pt x="621588" y="2259355"/>
                  </a:moveTo>
                  <a:lnTo>
                    <a:pt x="616521" y="2256891"/>
                  </a:lnTo>
                  <a:lnTo>
                    <a:pt x="606691" y="2277173"/>
                  </a:lnTo>
                  <a:lnTo>
                    <a:pt x="611759" y="2279637"/>
                  </a:lnTo>
                  <a:lnTo>
                    <a:pt x="621588" y="2259355"/>
                  </a:lnTo>
                  <a:close/>
                </a:path>
                <a:path w="1516379" h="3249295">
                  <a:moveTo>
                    <a:pt x="633425" y="1677377"/>
                  </a:moveTo>
                  <a:lnTo>
                    <a:pt x="628446" y="1674749"/>
                  </a:lnTo>
                  <a:lnTo>
                    <a:pt x="617931" y="1694688"/>
                  </a:lnTo>
                  <a:lnTo>
                    <a:pt x="622922" y="1697316"/>
                  </a:lnTo>
                  <a:lnTo>
                    <a:pt x="633425" y="1677377"/>
                  </a:lnTo>
                  <a:close/>
                </a:path>
                <a:path w="1516379" h="3249295">
                  <a:moveTo>
                    <a:pt x="638797" y="2223859"/>
                  </a:moveTo>
                  <a:lnTo>
                    <a:pt x="633717" y="2221407"/>
                  </a:lnTo>
                  <a:lnTo>
                    <a:pt x="623887" y="2241689"/>
                  </a:lnTo>
                  <a:lnTo>
                    <a:pt x="628954" y="2244140"/>
                  </a:lnTo>
                  <a:lnTo>
                    <a:pt x="638797" y="2223859"/>
                  </a:lnTo>
                  <a:close/>
                </a:path>
                <a:path w="1516379" h="3249295">
                  <a:moveTo>
                    <a:pt x="651814" y="1642491"/>
                  </a:moveTo>
                  <a:lnTo>
                    <a:pt x="646836" y="1639862"/>
                  </a:lnTo>
                  <a:lnTo>
                    <a:pt x="636320" y="1659801"/>
                  </a:lnTo>
                  <a:lnTo>
                    <a:pt x="641311" y="1662430"/>
                  </a:lnTo>
                  <a:lnTo>
                    <a:pt x="651814" y="1642491"/>
                  </a:lnTo>
                  <a:close/>
                </a:path>
                <a:path w="1516379" h="3249295">
                  <a:moveTo>
                    <a:pt x="655993" y="2188375"/>
                  </a:moveTo>
                  <a:lnTo>
                    <a:pt x="650925" y="2185911"/>
                  </a:lnTo>
                  <a:lnTo>
                    <a:pt x="641096" y="2206193"/>
                  </a:lnTo>
                  <a:lnTo>
                    <a:pt x="646163" y="2208657"/>
                  </a:lnTo>
                  <a:lnTo>
                    <a:pt x="655993" y="2188375"/>
                  </a:lnTo>
                  <a:close/>
                </a:path>
                <a:path w="1516379" h="3249295">
                  <a:moveTo>
                    <a:pt x="670204" y="1607604"/>
                  </a:moveTo>
                  <a:lnTo>
                    <a:pt x="665226" y="1604975"/>
                  </a:lnTo>
                  <a:lnTo>
                    <a:pt x="654710" y="1624914"/>
                  </a:lnTo>
                  <a:lnTo>
                    <a:pt x="659701" y="1627530"/>
                  </a:lnTo>
                  <a:lnTo>
                    <a:pt x="670204" y="1607604"/>
                  </a:lnTo>
                  <a:close/>
                </a:path>
                <a:path w="1516379" h="3249295">
                  <a:moveTo>
                    <a:pt x="673201" y="2152878"/>
                  </a:moveTo>
                  <a:lnTo>
                    <a:pt x="668134" y="2150427"/>
                  </a:lnTo>
                  <a:lnTo>
                    <a:pt x="658304" y="2170696"/>
                  </a:lnTo>
                  <a:lnTo>
                    <a:pt x="663371" y="2173160"/>
                  </a:lnTo>
                  <a:lnTo>
                    <a:pt x="673201" y="2152878"/>
                  </a:lnTo>
                  <a:close/>
                </a:path>
                <a:path w="1516379" h="3249295">
                  <a:moveTo>
                    <a:pt x="688594" y="1572704"/>
                  </a:moveTo>
                  <a:lnTo>
                    <a:pt x="683615" y="1570075"/>
                  </a:lnTo>
                  <a:lnTo>
                    <a:pt x="673100" y="1590014"/>
                  </a:lnTo>
                  <a:lnTo>
                    <a:pt x="678091" y="1592643"/>
                  </a:lnTo>
                  <a:lnTo>
                    <a:pt x="688594" y="1572704"/>
                  </a:lnTo>
                  <a:close/>
                </a:path>
                <a:path w="1516379" h="3249295">
                  <a:moveTo>
                    <a:pt x="690397" y="2117394"/>
                  </a:moveTo>
                  <a:lnTo>
                    <a:pt x="685330" y="2114931"/>
                  </a:lnTo>
                  <a:lnTo>
                    <a:pt x="675500" y="2135213"/>
                  </a:lnTo>
                  <a:lnTo>
                    <a:pt x="680567" y="2137664"/>
                  </a:lnTo>
                  <a:lnTo>
                    <a:pt x="690397" y="2117394"/>
                  </a:lnTo>
                  <a:close/>
                </a:path>
                <a:path w="1516379" h="3249295">
                  <a:moveTo>
                    <a:pt x="706983" y="1537817"/>
                  </a:moveTo>
                  <a:lnTo>
                    <a:pt x="702005" y="1535188"/>
                  </a:lnTo>
                  <a:lnTo>
                    <a:pt x="691489" y="1555127"/>
                  </a:lnTo>
                  <a:lnTo>
                    <a:pt x="696480" y="1557756"/>
                  </a:lnTo>
                  <a:lnTo>
                    <a:pt x="706983" y="1537817"/>
                  </a:lnTo>
                  <a:close/>
                </a:path>
                <a:path w="1516379" h="3249295">
                  <a:moveTo>
                    <a:pt x="707605" y="2081898"/>
                  </a:moveTo>
                  <a:lnTo>
                    <a:pt x="702538" y="2079447"/>
                  </a:lnTo>
                  <a:lnTo>
                    <a:pt x="692708" y="2099729"/>
                  </a:lnTo>
                  <a:lnTo>
                    <a:pt x="697776" y="2102180"/>
                  </a:lnTo>
                  <a:lnTo>
                    <a:pt x="707605" y="2081898"/>
                  </a:lnTo>
                  <a:close/>
                </a:path>
                <a:path w="1516379" h="3249295">
                  <a:moveTo>
                    <a:pt x="724814" y="2046414"/>
                  </a:moveTo>
                  <a:lnTo>
                    <a:pt x="719734" y="2043950"/>
                  </a:lnTo>
                  <a:lnTo>
                    <a:pt x="709904" y="2064232"/>
                  </a:lnTo>
                  <a:lnTo>
                    <a:pt x="714984" y="2066683"/>
                  </a:lnTo>
                  <a:lnTo>
                    <a:pt x="724814" y="2046414"/>
                  </a:lnTo>
                  <a:close/>
                </a:path>
                <a:path w="1516379" h="3249295">
                  <a:moveTo>
                    <a:pt x="725373" y="1502930"/>
                  </a:moveTo>
                  <a:lnTo>
                    <a:pt x="720394" y="1500301"/>
                  </a:lnTo>
                  <a:lnTo>
                    <a:pt x="709879" y="1520240"/>
                  </a:lnTo>
                  <a:lnTo>
                    <a:pt x="714870" y="1522869"/>
                  </a:lnTo>
                  <a:lnTo>
                    <a:pt x="725373" y="1502930"/>
                  </a:lnTo>
                  <a:close/>
                </a:path>
                <a:path w="1516379" h="3249295">
                  <a:moveTo>
                    <a:pt x="742010" y="2010918"/>
                  </a:moveTo>
                  <a:lnTo>
                    <a:pt x="736942" y="2008466"/>
                  </a:lnTo>
                  <a:lnTo>
                    <a:pt x="727113" y="2028736"/>
                  </a:lnTo>
                  <a:lnTo>
                    <a:pt x="732180" y="2031199"/>
                  </a:lnTo>
                  <a:lnTo>
                    <a:pt x="742010" y="2010918"/>
                  </a:lnTo>
                  <a:close/>
                </a:path>
                <a:path w="1516379" h="3249295">
                  <a:moveTo>
                    <a:pt x="743762" y="1468031"/>
                  </a:moveTo>
                  <a:lnTo>
                    <a:pt x="738784" y="1465414"/>
                  </a:lnTo>
                  <a:lnTo>
                    <a:pt x="728268" y="1485341"/>
                  </a:lnTo>
                  <a:lnTo>
                    <a:pt x="733259" y="1487970"/>
                  </a:lnTo>
                  <a:lnTo>
                    <a:pt x="743762" y="1468031"/>
                  </a:lnTo>
                  <a:close/>
                </a:path>
                <a:path w="1516379" h="3249295">
                  <a:moveTo>
                    <a:pt x="759218" y="1975434"/>
                  </a:moveTo>
                  <a:lnTo>
                    <a:pt x="754151" y="1972970"/>
                  </a:lnTo>
                  <a:lnTo>
                    <a:pt x="744321" y="1993252"/>
                  </a:lnTo>
                  <a:lnTo>
                    <a:pt x="749388" y="1995703"/>
                  </a:lnTo>
                  <a:lnTo>
                    <a:pt x="759218" y="1975434"/>
                  </a:lnTo>
                  <a:close/>
                </a:path>
                <a:path w="1516379" h="3249295">
                  <a:moveTo>
                    <a:pt x="762152" y="1433144"/>
                  </a:moveTo>
                  <a:lnTo>
                    <a:pt x="757174" y="1430515"/>
                  </a:lnTo>
                  <a:lnTo>
                    <a:pt x="746658" y="1450454"/>
                  </a:lnTo>
                  <a:lnTo>
                    <a:pt x="751649" y="1453083"/>
                  </a:lnTo>
                  <a:lnTo>
                    <a:pt x="762152" y="1433144"/>
                  </a:lnTo>
                  <a:close/>
                </a:path>
                <a:path w="1516379" h="3249295">
                  <a:moveTo>
                    <a:pt x="776414" y="1939937"/>
                  </a:moveTo>
                  <a:lnTo>
                    <a:pt x="771347" y="1937486"/>
                  </a:lnTo>
                  <a:lnTo>
                    <a:pt x="761517" y="1957755"/>
                  </a:lnTo>
                  <a:lnTo>
                    <a:pt x="766584" y="1960219"/>
                  </a:lnTo>
                  <a:lnTo>
                    <a:pt x="776414" y="1939937"/>
                  </a:lnTo>
                  <a:close/>
                </a:path>
                <a:path w="1516379" h="3249295">
                  <a:moveTo>
                    <a:pt x="780542" y="1398257"/>
                  </a:moveTo>
                  <a:lnTo>
                    <a:pt x="775563" y="1395628"/>
                  </a:lnTo>
                  <a:lnTo>
                    <a:pt x="765048" y="1415567"/>
                  </a:lnTo>
                  <a:lnTo>
                    <a:pt x="770039" y="1418196"/>
                  </a:lnTo>
                  <a:lnTo>
                    <a:pt x="780542" y="1398257"/>
                  </a:lnTo>
                  <a:close/>
                </a:path>
                <a:path w="1516379" h="3249295">
                  <a:moveTo>
                    <a:pt x="793623" y="1904441"/>
                  </a:moveTo>
                  <a:lnTo>
                    <a:pt x="788555" y="1901990"/>
                  </a:lnTo>
                  <a:lnTo>
                    <a:pt x="778725" y="1922272"/>
                  </a:lnTo>
                  <a:lnTo>
                    <a:pt x="783793" y="1924723"/>
                  </a:lnTo>
                  <a:lnTo>
                    <a:pt x="793623" y="1904441"/>
                  </a:lnTo>
                  <a:close/>
                </a:path>
                <a:path w="1516379" h="3249295">
                  <a:moveTo>
                    <a:pt x="798931" y="1363370"/>
                  </a:moveTo>
                  <a:lnTo>
                    <a:pt x="793953" y="1360741"/>
                  </a:lnTo>
                  <a:lnTo>
                    <a:pt x="783437" y="1380680"/>
                  </a:lnTo>
                  <a:lnTo>
                    <a:pt x="788428" y="1383296"/>
                  </a:lnTo>
                  <a:lnTo>
                    <a:pt x="798931" y="1363370"/>
                  </a:lnTo>
                  <a:close/>
                </a:path>
                <a:path w="1516379" h="3249295">
                  <a:moveTo>
                    <a:pt x="810831" y="1868957"/>
                  </a:moveTo>
                  <a:lnTo>
                    <a:pt x="805751" y="1866506"/>
                  </a:lnTo>
                  <a:lnTo>
                    <a:pt x="795921" y="1886775"/>
                  </a:lnTo>
                  <a:lnTo>
                    <a:pt x="801001" y="1889239"/>
                  </a:lnTo>
                  <a:lnTo>
                    <a:pt x="810831" y="1868957"/>
                  </a:lnTo>
                  <a:close/>
                </a:path>
                <a:path w="1516379" h="3249295">
                  <a:moveTo>
                    <a:pt x="817321" y="1328470"/>
                  </a:moveTo>
                  <a:lnTo>
                    <a:pt x="812342" y="1325841"/>
                  </a:lnTo>
                  <a:lnTo>
                    <a:pt x="801827" y="1345780"/>
                  </a:lnTo>
                  <a:lnTo>
                    <a:pt x="806818" y="1348409"/>
                  </a:lnTo>
                  <a:lnTo>
                    <a:pt x="817321" y="1328470"/>
                  </a:lnTo>
                  <a:close/>
                </a:path>
                <a:path w="1516379" h="3249295">
                  <a:moveTo>
                    <a:pt x="828027" y="1833473"/>
                  </a:moveTo>
                  <a:lnTo>
                    <a:pt x="822960" y="1831009"/>
                  </a:lnTo>
                  <a:lnTo>
                    <a:pt x="813130" y="1851291"/>
                  </a:lnTo>
                  <a:lnTo>
                    <a:pt x="818197" y="1853742"/>
                  </a:lnTo>
                  <a:lnTo>
                    <a:pt x="828027" y="1833473"/>
                  </a:lnTo>
                  <a:close/>
                </a:path>
                <a:path w="1516379" h="3249295">
                  <a:moveTo>
                    <a:pt x="835710" y="1293583"/>
                  </a:moveTo>
                  <a:lnTo>
                    <a:pt x="830732" y="1290955"/>
                  </a:lnTo>
                  <a:lnTo>
                    <a:pt x="820216" y="1310894"/>
                  </a:lnTo>
                  <a:lnTo>
                    <a:pt x="825207" y="1313522"/>
                  </a:lnTo>
                  <a:lnTo>
                    <a:pt x="835710" y="1293583"/>
                  </a:lnTo>
                  <a:close/>
                </a:path>
                <a:path w="1516379" h="3249295">
                  <a:moveTo>
                    <a:pt x="845235" y="1797977"/>
                  </a:moveTo>
                  <a:lnTo>
                    <a:pt x="840168" y="1795513"/>
                  </a:lnTo>
                  <a:lnTo>
                    <a:pt x="830338" y="1815795"/>
                  </a:lnTo>
                  <a:lnTo>
                    <a:pt x="835406" y="1818259"/>
                  </a:lnTo>
                  <a:lnTo>
                    <a:pt x="845235" y="1797977"/>
                  </a:lnTo>
                  <a:close/>
                </a:path>
                <a:path w="1516379" h="3249295">
                  <a:moveTo>
                    <a:pt x="854100" y="1258697"/>
                  </a:moveTo>
                  <a:lnTo>
                    <a:pt x="849122" y="1256068"/>
                  </a:lnTo>
                  <a:lnTo>
                    <a:pt x="838606" y="1276007"/>
                  </a:lnTo>
                  <a:lnTo>
                    <a:pt x="843597" y="1278636"/>
                  </a:lnTo>
                  <a:lnTo>
                    <a:pt x="854100" y="1258697"/>
                  </a:lnTo>
                  <a:close/>
                </a:path>
                <a:path w="1516379" h="3249295">
                  <a:moveTo>
                    <a:pt x="862444" y="1762480"/>
                  </a:moveTo>
                  <a:lnTo>
                    <a:pt x="857364" y="1760029"/>
                  </a:lnTo>
                  <a:lnTo>
                    <a:pt x="847534" y="1780311"/>
                  </a:lnTo>
                  <a:lnTo>
                    <a:pt x="852601" y="1782762"/>
                  </a:lnTo>
                  <a:lnTo>
                    <a:pt x="862444" y="1762480"/>
                  </a:lnTo>
                  <a:close/>
                </a:path>
                <a:path w="1516379" h="3249295">
                  <a:moveTo>
                    <a:pt x="872490" y="1223797"/>
                  </a:moveTo>
                  <a:lnTo>
                    <a:pt x="867511" y="1221168"/>
                  </a:lnTo>
                  <a:lnTo>
                    <a:pt x="856996" y="1241107"/>
                  </a:lnTo>
                  <a:lnTo>
                    <a:pt x="861987" y="1243736"/>
                  </a:lnTo>
                  <a:lnTo>
                    <a:pt x="872490" y="1223797"/>
                  </a:lnTo>
                  <a:close/>
                </a:path>
                <a:path w="1516379" h="3249295">
                  <a:moveTo>
                    <a:pt x="879640" y="1726996"/>
                  </a:moveTo>
                  <a:lnTo>
                    <a:pt x="874572" y="1724533"/>
                  </a:lnTo>
                  <a:lnTo>
                    <a:pt x="864743" y="1744814"/>
                  </a:lnTo>
                  <a:lnTo>
                    <a:pt x="869810" y="1747278"/>
                  </a:lnTo>
                  <a:lnTo>
                    <a:pt x="879640" y="1726996"/>
                  </a:lnTo>
                  <a:close/>
                </a:path>
                <a:path w="1516379" h="3249295">
                  <a:moveTo>
                    <a:pt x="890879" y="1188910"/>
                  </a:moveTo>
                  <a:lnTo>
                    <a:pt x="885901" y="1186281"/>
                  </a:lnTo>
                  <a:lnTo>
                    <a:pt x="875398" y="1206220"/>
                  </a:lnTo>
                  <a:lnTo>
                    <a:pt x="880376" y="1208849"/>
                  </a:lnTo>
                  <a:lnTo>
                    <a:pt x="890879" y="1188910"/>
                  </a:lnTo>
                  <a:close/>
                </a:path>
                <a:path w="1516379" h="3249295">
                  <a:moveTo>
                    <a:pt x="896848" y="1691500"/>
                  </a:moveTo>
                  <a:lnTo>
                    <a:pt x="891781" y="1689049"/>
                  </a:lnTo>
                  <a:lnTo>
                    <a:pt x="881938" y="1709331"/>
                  </a:lnTo>
                  <a:lnTo>
                    <a:pt x="887018" y="1711782"/>
                  </a:lnTo>
                  <a:lnTo>
                    <a:pt x="896848" y="1691500"/>
                  </a:lnTo>
                  <a:close/>
                </a:path>
                <a:path w="1516379" h="3249295">
                  <a:moveTo>
                    <a:pt x="909269" y="1154023"/>
                  </a:moveTo>
                  <a:lnTo>
                    <a:pt x="904290" y="1151394"/>
                  </a:lnTo>
                  <a:lnTo>
                    <a:pt x="893775" y="1171333"/>
                  </a:lnTo>
                  <a:lnTo>
                    <a:pt x="898766" y="1173962"/>
                  </a:lnTo>
                  <a:lnTo>
                    <a:pt x="909269" y="1154023"/>
                  </a:lnTo>
                  <a:close/>
                </a:path>
                <a:path w="1516379" h="3249295">
                  <a:moveTo>
                    <a:pt x="914044" y="1656016"/>
                  </a:moveTo>
                  <a:lnTo>
                    <a:pt x="908977" y="1653552"/>
                  </a:lnTo>
                  <a:lnTo>
                    <a:pt x="899147" y="1673834"/>
                  </a:lnTo>
                  <a:lnTo>
                    <a:pt x="904214" y="1676298"/>
                  </a:lnTo>
                  <a:lnTo>
                    <a:pt x="914044" y="1656016"/>
                  </a:lnTo>
                  <a:close/>
                </a:path>
                <a:path w="1516379" h="3249295">
                  <a:moveTo>
                    <a:pt x="927658" y="1119124"/>
                  </a:moveTo>
                  <a:lnTo>
                    <a:pt x="922680" y="1116507"/>
                  </a:lnTo>
                  <a:lnTo>
                    <a:pt x="912164" y="1136434"/>
                  </a:lnTo>
                  <a:lnTo>
                    <a:pt x="917155" y="1139063"/>
                  </a:lnTo>
                  <a:lnTo>
                    <a:pt x="927658" y="1119124"/>
                  </a:lnTo>
                  <a:close/>
                </a:path>
                <a:path w="1516379" h="3249295">
                  <a:moveTo>
                    <a:pt x="931252" y="1620520"/>
                  </a:moveTo>
                  <a:lnTo>
                    <a:pt x="926185" y="1618068"/>
                  </a:lnTo>
                  <a:lnTo>
                    <a:pt x="916355" y="1638350"/>
                  </a:lnTo>
                  <a:lnTo>
                    <a:pt x="921423" y="1640801"/>
                  </a:lnTo>
                  <a:lnTo>
                    <a:pt x="931252" y="1620520"/>
                  </a:lnTo>
                  <a:close/>
                </a:path>
                <a:path w="1516379" h="3249295">
                  <a:moveTo>
                    <a:pt x="946048" y="1084237"/>
                  </a:moveTo>
                  <a:lnTo>
                    <a:pt x="941070" y="1081608"/>
                  </a:lnTo>
                  <a:lnTo>
                    <a:pt x="930567" y="1101547"/>
                  </a:lnTo>
                  <a:lnTo>
                    <a:pt x="935545" y="1104176"/>
                  </a:lnTo>
                  <a:lnTo>
                    <a:pt x="946048" y="1084237"/>
                  </a:lnTo>
                  <a:close/>
                </a:path>
                <a:path w="1516379" h="3249295">
                  <a:moveTo>
                    <a:pt x="948461" y="1585036"/>
                  </a:moveTo>
                  <a:lnTo>
                    <a:pt x="943381" y="1582572"/>
                  </a:lnTo>
                  <a:lnTo>
                    <a:pt x="933551" y="1602854"/>
                  </a:lnTo>
                  <a:lnTo>
                    <a:pt x="938631" y="1605318"/>
                  </a:lnTo>
                  <a:lnTo>
                    <a:pt x="948461" y="1585036"/>
                  </a:lnTo>
                  <a:close/>
                </a:path>
                <a:path w="1516379" h="3249295">
                  <a:moveTo>
                    <a:pt x="964438" y="1049350"/>
                  </a:moveTo>
                  <a:lnTo>
                    <a:pt x="959459" y="1046721"/>
                  </a:lnTo>
                  <a:lnTo>
                    <a:pt x="948944" y="1066660"/>
                  </a:lnTo>
                  <a:lnTo>
                    <a:pt x="953935" y="1069289"/>
                  </a:lnTo>
                  <a:lnTo>
                    <a:pt x="964438" y="1049350"/>
                  </a:lnTo>
                  <a:close/>
                </a:path>
                <a:path w="1516379" h="3249295">
                  <a:moveTo>
                    <a:pt x="965657" y="1549539"/>
                  </a:moveTo>
                  <a:lnTo>
                    <a:pt x="960589" y="1547088"/>
                  </a:lnTo>
                  <a:lnTo>
                    <a:pt x="950760" y="1567370"/>
                  </a:lnTo>
                  <a:lnTo>
                    <a:pt x="955827" y="1569821"/>
                  </a:lnTo>
                  <a:lnTo>
                    <a:pt x="965657" y="1549539"/>
                  </a:lnTo>
                  <a:close/>
                </a:path>
                <a:path w="1516379" h="3249295">
                  <a:moveTo>
                    <a:pt x="982827" y="1014463"/>
                  </a:moveTo>
                  <a:lnTo>
                    <a:pt x="977849" y="1011834"/>
                  </a:lnTo>
                  <a:lnTo>
                    <a:pt x="967333" y="1031773"/>
                  </a:lnTo>
                  <a:lnTo>
                    <a:pt x="972324" y="1034389"/>
                  </a:lnTo>
                  <a:lnTo>
                    <a:pt x="982827" y="1014463"/>
                  </a:lnTo>
                  <a:close/>
                </a:path>
                <a:path w="1516379" h="3249295">
                  <a:moveTo>
                    <a:pt x="982865" y="1514055"/>
                  </a:moveTo>
                  <a:lnTo>
                    <a:pt x="977798" y="1511592"/>
                  </a:lnTo>
                  <a:lnTo>
                    <a:pt x="967968" y="1531874"/>
                  </a:lnTo>
                  <a:lnTo>
                    <a:pt x="973035" y="1534337"/>
                  </a:lnTo>
                  <a:lnTo>
                    <a:pt x="982865" y="1514055"/>
                  </a:lnTo>
                  <a:close/>
                </a:path>
                <a:path w="1516379" h="3249295">
                  <a:moveTo>
                    <a:pt x="1000061" y="1478559"/>
                  </a:moveTo>
                  <a:lnTo>
                    <a:pt x="994994" y="1476108"/>
                  </a:lnTo>
                  <a:lnTo>
                    <a:pt x="985164" y="1496390"/>
                  </a:lnTo>
                  <a:lnTo>
                    <a:pt x="990231" y="1498841"/>
                  </a:lnTo>
                  <a:lnTo>
                    <a:pt x="1000061" y="1478559"/>
                  </a:lnTo>
                  <a:close/>
                </a:path>
                <a:path w="1516379" h="3249295">
                  <a:moveTo>
                    <a:pt x="1001217" y="979563"/>
                  </a:moveTo>
                  <a:lnTo>
                    <a:pt x="996238" y="976934"/>
                  </a:lnTo>
                  <a:lnTo>
                    <a:pt x="985735" y="996873"/>
                  </a:lnTo>
                  <a:lnTo>
                    <a:pt x="990714" y="999502"/>
                  </a:lnTo>
                  <a:lnTo>
                    <a:pt x="1001217" y="979563"/>
                  </a:lnTo>
                  <a:close/>
                </a:path>
                <a:path w="1516379" h="3249295">
                  <a:moveTo>
                    <a:pt x="1017270" y="1443075"/>
                  </a:moveTo>
                  <a:lnTo>
                    <a:pt x="1012202" y="1440611"/>
                  </a:lnTo>
                  <a:lnTo>
                    <a:pt x="1002372" y="1460893"/>
                  </a:lnTo>
                  <a:lnTo>
                    <a:pt x="1007440" y="1463357"/>
                  </a:lnTo>
                  <a:lnTo>
                    <a:pt x="1017270" y="1443075"/>
                  </a:lnTo>
                  <a:close/>
                </a:path>
                <a:path w="1516379" h="3249295">
                  <a:moveTo>
                    <a:pt x="1019606" y="944676"/>
                  </a:moveTo>
                  <a:lnTo>
                    <a:pt x="1014628" y="942047"/>
                  </a:lnTo>
                  <a:lnTo>
                    <a:pt x="1004125" y="961986"/>
                  </a:lnTo>
                  <a:lnTo>
                    <a:pt x="1009103" y="964615"/>
                  </a:lnTo>
                  <a:lnTo>
                    <a:pt x="1019606" y="944676"/>
                  </a:lnTo>
                  <a:close/>
                </a:path>
                <a:path w="1516379" h="3249295">
                  <a:moveTo>
                    <a:pt x="1034478" y="1407579"/>
                  </a:moveTo>
                  <a:lnTo>
                    <a:pt x="1029411" y="1405128"/>
                  </a:lnTo>
                  <a:lnTo>
                    <a:pt x="1019568" y="1425409"/>
                  </a:lnTo>
                  <a:lnTo>
                    <a:pt x="1024648" y="1427861"/>
                  </a:lnTo>
                  <a:lnTo>
                    <a:pt x="1034478" y="1407579"/>
                  </a:lnTo>
                  <a:close/>
                </a:path>
                <a:path w="1516379" h="3249295">
                  <a:moveTo>
                    <a:pt x="1037996" y="909789"/>
                  </a:moveTo>
                  <a:lnTo>
                    <a:pt x="1033018" y="907161"/>
                  </a:lnTo>
                  <a:lnTo>
                    <a:pt x="1022502" y="927100"/>
                  </a:lnTo>
                  <a:lnTo>
                    <a:pt x="1027493" y="929728"/>
                  </a:lnTo>
                  <a:lnTo>
                    <a:pt x="1037996" y="909789"/>
                  </a:lnTo>
                  <a:close/>
                </a:path>
                <a:path w="1516379" h="3249295">
                  <a:moveTo>
                    <a:pt x="1051674" y="1372095"/>
                  </a:moveTo>
                  <a:lnTo>
                    <a:pt x="1046607" y="1369631"/>
                  </a:lnTo>
                  <a:lnTo>
                    <a:pt x="1036777" y="1389913"/>
                  </a:lnTo>
                  <a:lnTo>
                    <a:pt x="1041844" y="1392377"/>
                  </a:lnTo>
                  <a:lnTo>
                    <a:pt x="1051674" y="1372095"/>
                  </a:lnTo>
                  <a:close/>
                </a:path>
                <a:path w="1516379" h="3249295">
                  <a:moveTo>
                    <a:pt x="1056386" y="874890"/>
                  </a:moveTo>
                  <a:lnTo>
                    <a:pt x="1051407" y="872274"/>
                  </a:lnTo>
                  <a:lnTo>
                    <a:pt x="1040904" y="892200"/>
                  </a:lnTo>
                  <a:lnTo>
                    <a:pt x="1045883" y="894829"/>
                  </a:lnTo>
                  <a:lnTo>
                    <a:pt x="1056386" y="874890"/>
                  </a:lnTo>
                  <a:close/>
                </a:path>
                <a:path w="1516379" h="3249295">
                  <a:moveTo>
                    <a:pt x="1068882" y="1336598"/>
                  </a:moveTo>
                  <a:lnTo>
                    <a:pt x="1063815" y="1334147"/>
                  </a:lnTo>
                  <a:lnTo>
                    <a:pt x="1053985" y="1354429"/>
                  </a:lnTo>
                  <a:lnTo>
                    <a:pt x="1059053" y="1356880"/>
                  </a:lnTo>
                  <a:lnTo>
                    <a:pt x="1068882" y="1336598"/>
                  </a:lnTo>
                  <a:close/>
                </a:path>
                <a:path w="1516379" h="3249295">
                  <a:moveTo>
                    <a:pt x="1074775" y="840003"/>
                  </a:moveTo>
                  <a:lnTo>
                    <a:pt x="1069797" y="837374"/>
                  </a:lnTo>
                  <a:lnTo>
                    <a:pt x="1059294" y="857313"/>
                  </a:lnTo>
                  <a:lnTo>
                    <a:pt x="1064272" y="859942"/>
                  </a:lnTo>
                  <a:lnTo>
                    <a:pt x="1074775" y="840003"/>
                  </a:lnTo>
                  <a:close/>
                </a:path>
                <a:path w="1516379" h="3249295">
                  <a:moveTo>
                    <a:pt x="1086091" y="1301115"/>
                  </a:moveTo>
                  <a:lnTo>
                    <a:pt x="1081011" y="1298651"/>
                  </a:lnTo>
                  <a:lnTo>
                    <a:pt x="1071181" y="1318933"/>
                  </a:lnTo>
                  <a:lnTo>
                    <a:pt x="1076261" y="1321396"/>
                  </a:lnTo>
                  <a:lnTo>
                    <a:pt x="1086091" y="1301115"/>
                  </a:lnTo>
                  <a:close/>
                </a:path>
                <a:path w="1516379" h="3249295">
                  <a:moveTo>
                    <a:pt x="1093165" y="805116"/>
                  </a:moveTo>
                  <a:lnTo>
                    <a:pt x="1088186" y="802487"/>
                  </a:lnTo>
                  <a:lnTo>
                    <a:pt x="1077671" y="822426"/>
                  </a:lnTo>
                  <a:lnTo>
                    <a:pt x="1082662" y="825055"/>
                  </a:lnTo>
                  <a:lnTo>
                    <a:pt x="1093165" y="805116"/>
                  </a:lnTo>
                  <a:close/>
                </a:path>
                <a:path w="1516379" h="3249295">
                  <a:moveTo>
                    <a:pt x="1103287" y="1265618"/>
                  </a:moveTo>
                  <a:lnTo>
                    <a:pt x="1098219" y="1263167"/>
                  </a:lnTo>
                  <a:lnTo>
                    <a:pt x="1088390" y="1283449"/>
                  </a:lnTo>
                  <a:lnTo>
                    <a:pt x="1093457" y="1285900"/>
                  </a:lnTo>
                  <a:lnTo>
                    <a:pt x="1103287" y="1265618"/>
                  </a:lnTo>
                  <a:close/>
                </a:path>
                <a:path w="1516379" h="3249295">
                  <a:moveTo>
                    <a:pt x="1111554" y="770229"/>
                  </a:moveTo>
                  <a:lnTo>
                    <a:pt x="1106576" y="767600"/>
                  </a:lnTo>
                  <a:lnTo>
                    <a:pt x="1096073" y="787539"/>
                  </a:lnTo>
                  <a:lnTo>
                    <a:pt x="1101051" y="790155"/>
                  </a:lnTo>
                  <a:lnTo>
                    <a:pt x="1111554" y="770229"/>
                  </a:lnTo>
                  <a:close/>
                </a:path>
                <a:path w="1516379" h="3249295">
                  <a:moveTo>
                    <a:pt x="1120495" y="1230134"/>
                  </a:moveTo>
                  <a:lnTo>
                    <a:pt x="1115428" y="1227670"/>
                  </a:lnTo>
                  <a:lnTo>
                    <a:pt x="1105598" y="1247952"/>
                  </a:lnTo>
                  <a:lnTo>
                    <a:pt x="1110665" y="1250416"/>
                  </a:lnTo>
                  <a:lnTo>
                    <a:pt x="1120495" y="1230134"/>
                  </a:lnTo>
                  <a:close/>
                </a:path>
                <a:path w="1516379" h="3249295">
                  <a:moveTo>
                    <a:pt x="1129944" y="735330"/>
                  </a:moveTo>
                  <a:lnTo>
                    <a:pt x="1124966" y="732701"/>
                  </a:lnTo>
                  <a:lnTo>
                    <a:pt x="1114463" y="752640"/>
                  </a:lnTo>
                  <a:lnTo>
                    <a:pt x="1119441" y="755269"/>
                  </a:lnTo>
                  <a:lnTo>
                    <a:pt x="1129944" y="735330"/>
                  </a:lnTo>
                  <a:close/>
                </a:path>
                <a:path w="1516379" h="3249295">
                  <a:moveTo>
                    <a:pt x="1137691" y="1194638"/>
                  </a:moveTo>
                  <a:lnTo>
                    <a:pt x="1132624" y="1192187"/>
                  </a:lnTo>
                  <a:lnTo>
                    <a:pt x="1122794" y="1212469"/>
                  </a:lnTo>
                  <a:lnTo>
                    <a:pt x="1127861" y="1214920"/>
                  </a:lnTo>
                  <a:lnTo>
                    <a:pt x="1137691" y="1194638"/>
                  </a:lnTo>
                  <a:close/>
                </a:path>
                <a:path w="1516379" h="3249295">
                  <a:moveTo>
                    <a:pt x="1148334" y="700443"/>
                  </a:moveTo>
                  <a:lnTo>
                    <a:pt x="1143355" y="697814"/>
                  </a:lnTo>
                  <a:lnTo>
                    <a:pt x="1132852" y="717753"/>
                  </a:lnTo>
                  <a:lnTo>
                    <a:pt x="1137831" y="720382"/>
                  </a:lnTo>
                  <a:lnTo>
                    <a:pt x="1148334" y="700443"/>
                  </a:lnTo>
                  <a:close/>
                </a:path>
                <a:path w="1516379" h="3249295">
                  <a:moveTo>
                    <a:pt x="1154899" y="1159154"/>
                  </a:moveTo>
                  <a:lnTo>
                    <a:pt x="1149832" y="1156690"/>
                  </a:lnTo>
                  <a:lnTo>
                    <a:pt x="1140002" y="1176972"/>
                  </a:lnTo>
                  <a:lnTo>
                    <a:pt x="1145070" y="1179436"/>
                  </a:lnTo>
                  <a:lnTo>
                    <a:pt x="1154899" y="1159154"/>
                  </a:lnTo>
                  <a:close/>
                </a:path>
                <a:path w="1516379" h="3249295">
                  <a:moveTo>
                    <a:pt x="1166723" y="665556"/>
                  </a:moveTo>
                  <a:lnTo>
                    <a:pt x="1161745" y="662927"/>
                  </a:lnTo>
                  <a:lnTo>
                    <a:pt x="1151242" y="682866"/>
                  </a:lnTo>
                  <a:lnTo>
                    <a:pt x="1156220" y="685495"/>
                  </a:lnTo>
                  <a:lnTo>
                    <a:pt x="1166723" y="665556"/>
                  </a:lnTo>
                  <a:close/>
                </a:path>
                <a:path w="1516379" h="3249295">
                  <a:moveTo>
                    <a:pt x="1172108" y="1123657"/>
                  </a:moveTo>
                  <a:lnTo>
                    <a:pt x="1167028" y="1121206"/>
                  </a:lnTo>
                  <a:lnTo>
                    <a:pt x="1157198" y="1141476"/>
                  </a:lnTo>
                  <a:lnTo>
                    <a:pt x="1162278" y="1143939"/>
                  </a:lnTo>
                  <a:lnTo>
                    <a:pt x="1172108" y="1123657"/>
                  </a:lnTo>
                  <a:close/>
                </a:path>
                <a:path w="1516379" h="3249295">
                  <a:moveTo>
                    <a:pt x="1185113" y="630656"/>
                  </a:moveTo>
                  <a:lnTo>
                    <a:pt x="1180134" y="628040"/>
                  </a:lnTo>
                  <a:lnTo>
                    <a:pt x="1169631" y="647966"/>
                  </a:lnTo>
                  <a:lnTo>
                    <a:pt x="1174610" y="650595"/>
                  </a:lnTo>
                  <a:lnTo>
                    <a:pt x="1185113" y="630656"/>
                  </a:lnTo>
                  <a:close/>
                </a:path>
                <a:path w="1516379" h="3249295">
                  <a:moveTo>
                    <a:pt x="1189304" y="1088174"/>
                  </a:moveTo>
                  <a:lnTo>
                    <a:pt x="1184236" y="1085710"/>
                  </a:lnTo>
                  <a:lnTo>
                    <a:pt x="1174407" y="1105992"/>
                  </a:lnTo>
                  <a:lnTo>
                    <a:pt x="1179474" y="1108456"/>
                  </a:lnTo>
                  <a:lnTo>
                    <a:pt x="1189304" y="1088174"/>
                  </a:lnTo>
                  <a:close/>
                </a:path>
                <a:path w="1516379" h="3249295">
                  <a:moveTo>
                    <a:pt x="1203502" y="595769"/>
                  </a:moveTo>
                  <a:lnTo>
                    <a:pt x="1198524" y="593140"/>
                  </a:lnTo>
                  <a:lnTo>
                    <a:pt x="1188021" y="613079"/>
                  </a:lnTo>
                  <a:lnTo>
                    <a:pt x="1192999" y="615708"/>
                  </a:lnTo>
                  <a:lnTo>
                    <a:pt x="1203502" y="595769"/>
                  </a:lnTo>
                  <a:close/>
                </a:path>
                <a:path w="1516379" h="3249295">
                  <a:moveTo>
                    <a:pt x="1206512" y="1052677"/>
                  </a:moveTo>
                  <a:lnTo>
                    <a:pt x="1201445" y="1050226"/>
                  </a:lnTo>
                  <a:lnTo>
                    <a:pt x="1191615" y="1070508"/>
                  </a:lnTo>
                  <a:lnTo>
                    <a:pt x="1196682" y="1072959"/>
                  </a:lnTo>
                  <a:lnTo>
                    <a:pt x="1206512" y="1052677"/>
                  </a:lnTo>
                  <a:close/>
                </a:path>
                <a:path w="1516379" h="3249295">
                  <a:moveTo>
                    <a:pt x="1221892" y="560882"/>
                  </a:moveTo>
                  <a:lnTo>
                    <a:pt x="1216914" y="558253"/>
                  </a:lnTo>
                  <a:lnTo>
                    <a:pt x="1206411" y="578192"/>
                  </a:lnTo>
                  <a:lnTo>
                    <a:pt x="1211389" y="580821"/>
                  </a:lnTo>
                  <a:lnTo>
                    <a:pt x="1221892" y="560882"/>
                  </a:lnTo>
                  <a:close/>
                </a:path>
                <a:path w="1516379" h="3249295">
                  <a:moveTo>
                    <a:pt x="1223708" y="1017193"/>
                  </a:moveTo>
                  <a:lnTo>
                    <a:pt x="1218641" y="1014730"/>
                  </a:lnTo>
                  <a:lnTo>
                    <a:pt x="1208811" y="1035011"/>
                  </a:lnTo>
                  <a:lnTo>
                    <a:pt x="1213878" y="1037463"/>
                  </a:lnTo>
                  <a:lnTo>
                    <a:pt x="1223708" y="1017193"/>
                  </a:lnTo>
                  <a:close/>
                </a:path>
                <a:path w="1516379" h="3249295">
                  <a:moveTo>
                    <a:pt x="1240294" y="525995"/>
                  </a:moveTo>
                  <a:lnTo>
                    <a:pt x="1235303" y="523367"/>
                  </a:lnTo>
                  <a:lnTo>
                    <a:pt x="1224800" y="543306"/>
                  </a:lnTo>
                  <a:lnTo>
                    <a:pt x="1229779" y="545922"/>
                  </a:lnTo>
                  <a:lnTo>
                    <a:pt x="1240294" y="525995"/>
                  </a:lnTo>
                  <a:close/>
                </a:path>
                <a:path w="1516379" h="3249295">
                  <a:moveTo>
                    <a:pt x="1240917" y="981697"/>
                  </a:moveTo>
                  <a:lnTo>
                    <a:pt x="1235849" y="979246"/>
                  </a:lnTo>
                  <a:lnTo>
                    <a:pt x="1226019" y="999515"/>
                  </a:lnTo>
                  <a:lnTo>
                    <a:pt x="1231087" y="1001979"/>
                  </a:lnTo>
                  <a:lnTo>
                    <a:pt x="1240917" y="981697"/>
                  </a:lnTo>
                  <a:close/>
                </a:path>
                <a:path w="1516379" h="3249295">
                  <a:moveTo>
                    <a:pt x="1258125" y="946213"/>
                  </a:moveTo>
                  <a:lnTo>
                    <a:pt x="1253045" y="943749"/>
                  </a:lnTo>
                  <a:lnTo>
                    <a:pt x="1243215" y="964031"/>
                  </a:lnTo>
                  <a:lnTo>
                    <a:pt x="1248295" y="966482"/>
                  </a:lnTo>
                  <a:lnTo>
                    <a:pt x="1258125" y="946213"/>
                  </a:lnTo>
                  <a:close/>
                </a:path>
                <a:path w="1516379" h="3249295">
                  <a:moveTo>
                    <a:pt x="1258671" y="491096"/>
                  </a:moveTo>
                  <a:lnTo>
                    <a:pt x="1253693" y="488467"/>
                  </a:lnTo>
                  <a:lnTo>
                    <a:pt x="1243190" y="508406"/>
                  </a:lnTo>
                  <a:lnTo>
                    <a:pt x="1248168" y="511035"/>
                  </a:lnTo>
                  <a:lnTo>
                    <a:pt x="1258671" y="491096"/>
                  </a:lnTo>
                  <a:close/>
                </a:path>
                <a:path w="1516379" h="3249295">
                  <a:moveTo>
                    <a:pt x="1275321" y="910717"/>
                  </a:moveTo>
                  <a:lnTo>
                    <a:pt x="1270254" y="908253"/>
                  </a:lnTo>
                  <a:lnTo>
                    <a:pt x="1260424" y="928535"/>
                  </a:lnTo>
                  <a:lnTo>
                    <a:pt x="1265491" y="930998"/>
                  </a:lnTo>
                  <a:lnTo>
                    <a:pt x="1275321" y="910717"/>
                  </a:lnTo>
                  <a:close/>
                </a:path>
                <a:path w="1516379" h="3249295">
                  <a:moveTo>
                    <a:pt x="1277061" y="456209"/>
                  </a:moveTo>
                  <a:lnTo>
                    <a:pt x="1272082" y="453580"/>
                  </a:lnTo>
                  <a:lnTo>
                    <a:pt x="1261579" y="473519"/>
                  </a:lnTo>
                  <a:lnTo>
                    <a:pt x="1266558" y="476148"/>
                  </a:lnTo>
                  <a:lnTo>
                    <a:pt x="1277061" y="456209"/>
                  </a:lnTo>
                  <a:close/>
                </a:path>
                <a:path w="1516379" h="3249295">
                  <a:moveTo>
                    <a:pt x="1292529" y="875220"/>
                  </a:moveTo>
                  <a:lnTo>
                    <a:pt x="1287462" y="872769"/>
                  </a:lnTo>
                  <a:lnTo>
                    <a:pt x="1277632" y="893051"/>
                  </a:lnTo>
                  <a:lnTo>
                    <a:pt x="1282700" y="895502"/>
                  </a:lnTo>
                  <a:lnTo>
                    <a:pt x="1292529" y="875220"/>
                  </a:lnTo>
                  <a:close/>
                </a:path>
                <a:path w="1516379" h="3249295">
                  <a:moveTo>
                    <a:pt x="1295463" y="421322"/>
                  </a:moveTo>
                  <a:lnTo>
                    <a:pt x="1290472" y="418693"/>
                  </a:lnTo>
                  <a:lnTo>
                    <a:pt x="1279969" y="438632"/>
                  </a:lnTo>
                  <a:lnTo>
                    <a:pt x="1284947" y="441261"/>
                  </a:lnTo>
                  <a:lnTo>
                    <a:pt x="1295463" y="421322"/>
                  </a:lnTo>
                  <a:close/>
                </a:path>
                <a:path w="1516379" h="3249295">
                  <a:moveTo>
                    <a:pt x="1309738" y="839736"/>
                  </a:moveTo>
                  <a:lnTo>
                    <a:pt x="1304658" y="837285"/>
                  </a:lnTo>
                  <a:lnTo>
                    <a:pt x="1294828" y="857554"/>
                  </a:lnTo>
                  <a:lnTo>
                    <a:pt x="1299895" y="860018"/>
                  </a:lnTo>
                  <a:lnTo>
                    <a:pt x="1309738" y="839736"/>
                  </a:lnTo>
                  <a:close/>
                </a:path>
                <a:path w="1516379" h="3249295">
                  <a:moveTo>
                    <a:pt x="1313840" y="386422"/>
                  </a:moveTo>
                  <a:lnTo>
                    <a:pt x="1308862" y="383794"/>
                  </a:lnTo>
                  <a:lnTo>
                    <a:pt x="1298359" y="403733"/>
                  </a:lnTo>
                  <a:lnTo>
                    <a:pt x="1303337" y="406361"/>
                  </a:lnTo>
                  <a:lnTo>
                    <a:pt x="1313840" y="386422"/>
                  </a:lnTo>
                  <a:close/>
                </a:path>
                <a:path w="1516379" h="3249295">
                  <a:moveTo>
                    <a:pt x="1326934" y="804240"/>
                  </a:moveTo>
                  <a:lnTo>
                    <a:pt x="1321866" y="801789"/>
                  </a:lnTo>
                  <a:lnTo>
                    <a:pt x="1312037" y="822071"/>
                  </a:lnTo>
                  <a:lnTo>
                    <a:pt x="1317104" y="824522"/>
                  </a:lnTo>
                  <a:lnTo>
                    <a:pt x="1326934" y="804240"/>
                  </a:lnTo>
                  <a:close/>
                </a:path>
                <a:path w="1516379" h="3249295">
                  <a:moveTo>
                    <a:pt x="1332230" y="351536"/>
                  </a:moveTo>
                  <a:lnTo>
                    <a:pt x="1327251" y="348907"/>
                  </a:lnTo>
                  <a:lnTo>
                    <a:pt x="1316748" y="368846"/>
                  </a:lnTo>
                  <a:lnTo>
                    <a:pt x="1321727" y="371475"/>
                  </a:lnTo>
                  <a:lnTo>
                    <a:pt x="1332230" y="351536"/>
                  </a:lnTo>
                  <a:close/>
                </a:path>
                <a:path w="1516379" h="3249295">
                  <a:moveTo>
                    <a:pt x="1344142" y="768756"/>
                  </a:moveTo>
                  <a:lnTo>
                    <a:pt x="1339075" y="766292"/>
                  </a:lnTo>
                  <a:lnTo>
                    <a:pt x="1329232" y="786574"/>
                  </a:lnTo>
                  <a:lnTo>
                    <a:pt x="1334312" y="789038"/>
                  </a:lnTo>
                  <a:lnTo>
                    <a:pt x="1344142" y="768756"/>
                  </a:lnTo>
                  <a:close/>
                </a:path>
                <a:path w="1516379" h="3249295">
                  <a:moveTo>
                    <a:pt x="1350632" y="316649"/>
                  </a:moveTo>
                  <a:lnTo>
                    <a:pt x="1345641" y="314020"/>
                  </a:lnTo>
                  <a:lnTo>
                    <a:pt x="1335138" y="333959"/>
                  </a:lnTo>
                  <a:lnTo>
                    <a:pt x="1340116" y="336588"/>
                  </a:lnTo>
                  <a:lnTo>
                    <a:pt x="1350632" y="316649"/>
                  </a:lnTo>
                  <a:close/>
                </a:path>
                <a:path w="1516379" h="3249295">
                  <a:moveTo>
                    <a:pt x="1361338" y="733259"/>
                  </a:moveTo>
                  <a:lnTo>
                    <a:pt x="1356271" y="730808"/>
                  </a:lnTo>
                  <a:lnTo>
                    <a:pt x="1346441" y="751090"/>
                  </a:lnTo>
                  <a:lnTo>
                    <a:pt x="1351508" y="753541"/>
                  </a:lnTo>
                  <a:lnTo>
                    <a:pt x="1361338" y="733259"/>
                  </a:lnTo>
                  <a:close/>
                </a:path>
                <a:path w="1516379" h="3249295">
                  <a:moveTo>
                    <a:pt x="1369021" y="281749"/>
                  </a:moveTo>
                  <a:lnTo>
                    <a:pt x="1364030" y="279133"/>
                  </a:lnTo>
                  <a:lnTo>
                    <a:pt x="1353527" y="299072"/>
                  </a:lnTo>
                  <a:lnTo>
                    <a:pt x="1358506" y="301688"/>
                  </a:lnTo>
                  <a:lnTo>
                    <a:pt x="1369021" y="281749"/>
                  </a:lnTo>
                  <a:close/>
                </a:path>
                <a:path w="1516379" h="3249295">
                  <a:moveTo>
                    <a:pt x="1378546" y="697776"/>
                  </a:moveTo>
                  <a:lnTo>
                    <a:pt x="1373479" y="695312"/>
                  </a:lnTo>
                  <a:lnTo>
                    <a:pt x="1363649" y="715594"/>
                  </a:lnTo>
                  <a:lnTo>
                    <a:pt x="1368717" y="718058"/>
                  </a:lnTo>
                  <a:lnTo>
                    <a:pt x="1378546" y="697776"/>
                  </a:lnTo>
                  <a:close/>
                </a:path>
                <a:path w="1516379" h="3249295">
                  <a:moveTo>
                    <a:pt x="1387398" y="246862"/>
                  </a:moveTo>
                  <a:lnTo>
                    <a:pt x="1382420" y="244233"/>
                  </a:lnTo>
                  <a:lnTo>
                    <a:pt x="1371917" y="264172"/>
                  </a:lnTo>
                  <a:lnTo>
                    <a:pt x="1376895" y="266801"/>
                  </a:lnTo>
                  <a:lnTo>
                    <a:pt x="1387398" y="246862"/>
                  </a:lnTo>
                  <a:close/>
                </a:path>
                <a:path w="1516379" h="3249295">
                  <a:moveTo>
                    <a:pt x="1395755" y="662279"/>
                  </a:moveTo>
                  <a:lnTo>
                    <a:pt x="1390675" y="659828"/>
                  </a:lnTo>
                  <a:lnTo>
                    <a:pt x="1380845" y="680110"/>
                  </a:lnTo>
                  <a:lnTo>
                    <a:pt x="1385925" y="682561"/>
                  </a:lnTo>
                  <a:lnTo>
                    <a:pt x="1395755" y="662279"/>
                  </a:lnTo>
                  <a:close/>
                </a:path>
                <a:path w="1516379" h="3249295">
                  <a:moveTo>
                    <a:pt x="1405801" y="211975"/>
                  </a:moveTo>
                  <a:lnTo>
                    <a:pt x="1400810" y="209346"/>
                  </a:lnTo>
                  <a:lnTo>
                    <a:pt x="1390307" y="229285"/>
                  </a:lnTo>
                  <a:lnTo>
                    <a:pt x="1395285" y="231914"/>
                  </a:lnTo>
                  <a:lnTo>
                    <a:pt x="1405801" y="211975"/>
                  </a:lnTo>
                  <a:close/>
                </a:path>
                <a:path w="1516379" h="3249295">
                  <a:moveTo>
                    <a:pt x="1412951" y="626795"/>
                  </a:moveTo>
                  <a:lnTo>
                    <a:pt x="1407883" y="624332"/>
                  </a:lnTo>
                  <a:lnTo>
                    <a:pt x="1398054" y="644613"/>
                  </a:lnTo>
                  <a:lnTo>
                    <a:pt x="1403121" y="647077"/>
                  </a:lnTo>
                  <a:lnTo>
                    <a:pt x="1412951" y="626795"/>
                  </a:lnTo>
                  <a:close/>
                </a:path>
                <a:path w="1516379" h="3249295">
                  <a:moveTo>
                    <a:pt x="1424190" y="177088"/>
                  </a:moveTo>
                  <a:lnTo>
                    <a:pt x="1419199" y="174459"/>
                  </a:lnTo>
                  <a:lnTo>
                    <a:pt x="1408696" y="194398"/>
                  </a:lnTo>
                  <a:lnTo>
                    <a:pt x="1413675" y="197015"/>
                  </a:lnTo>
                  <a:lnTo>
                    <a:pt x="1424190" y="177088"/>
                  </a:lnTo>
                  <a:close/>
                </a:path>
                <a:path w="1516379" h="3249295">
                  <a:moveTo>
                    <a:pt x="1430159" y="591299"/>
                  </a:moveTo>
                  <a:lnTo>
                    <a:pt x="1425079" y="588848"/>
                  </a:lnTo>
                  <a:lnTo>
                    <a:pt x="1415262" y="609130"/>
                  </a:lnTo>
                  <a:lnTo>
                    <a:pt x="1420329" y="611581"/>
                  </a:lnTo>
                  <a:lnTo>
                    <a:pt x="1430159" y="591299"/>
                  </a:lnTo>
                  <a:close/>
                </a:path>
                <a:path w="1516379" h="3249295">
                  <a:moveTo>
                    <a:pt x="1442580" y="142189"/>
                  </a:moveTo>
                  <a:lnTo>
                    <a:pt x="1437589" y="139573"/>
                  </a:lnTo>
                  <a:lnTo>
                    <a:pt x="1427086" y="159499"/>
                  </a:lnTo>
                  <a:lnTo>
                    <a:pt x="1432064" y="162128"/>
                  </a:lnTo>
                  <a:lnTo>
                    <a:pt x="1442580" y="142189"/>
                  </a:lnTo>
                  <a:close/>
                </a:path>
                <a:path w="1516379" h="3249295">
                  <a:moveTo>
                    <a:pt x="1447355" y="555815"/>
                  </a:moveTo>
                  <a:lnTo>
                    <a:pt x="1442288" y="553351"/>
                  </a:lnTo>
                  <a:lnTo>
                    <a:pt x="1432458" y="573633"/>
                  </a:lnTo>
                  <a:lnTo>
                    <a:pt x="1437525" y="576097"/>
                  </a:lnTo>
                  <a:lnTo>
                    <a:pt x="1447355" y="555815"/>
                  </a:lnTo>
                  <a:close/>
                </a:path>
                <a:path w="1516379" h="3249295">
                  <a:moveTo>
                    <a:pt x="1460969" y="107302"/>
                  </a:moveTo>
                  <a:lnTo>
                    <a:pt x="1455978" y="104673"/>
                  </a:lnTo>
                  <a:lnTo>
                    <a:pt x="1445475" y="124612"/>
                  </a:lnTo>
                  <a:lnTo>
                    <a:pt x="1450454" y="127241"/>
                  </a:lnTo>
                  <a:lnTo>
                    <a:pt x="1460969" y="107302"/>
                  </a:lnTo>
                  <a:close/>
                </a:path>
                <a:path w="1516379" h="3249295">
                  <a:moveTo>
                    <a:pt x="1464564" y="520319"/>
                  </a:moveTo>
                  <a:lnTo>
                    <a:pt x="1459496" y="517867"/>
                  </a:lnTo>
                  <a:lnTo>
                    <a:pt x="1449666" y="538149"/>
                  </a:lnTo>
                  <a:lnTo>
                    <a:pt x="1454734" y="540600"/>
                  </a:lnTo>
                  <a:lnTo>
                    <a:pt x="1464564" y="520319"/>
                  </a:lnTo>
                  <a:close/>
                </a:path>
                <a:path w="1516379" h="3249295">
                  <a:moveTo>
                    <a:pt x="1479359" y="72415"/>
                  </a:moveTo>
                  <a:lnTo>
                    <a:pt x="1474368" y="69786"/>
                  </a:lnTo>
                  <a:lnTo>
                    <a:pt x="1463852" y="89725"/>
                  </a:lnTo>
                  <a:lnTo>
                    <a:pt x="1468843" y="92354"/>
                  </a:lnTo>
                  <a:lnTo>
                    <a:pt x="1479359" y="72415"/>
                  </a:lnTo>
                  <a:close/>
                </a:path>
                <a:path w="1516379" h="3249295">
                  <a:moveTo>
                    <a:pt x="1481772" y="484835"/>
                  </a:moveTo>
                  <a:lnTo>
                    <a:pt x="1476692" y="482371"/>
                  </a:lnTo>
                  <a:lnTo>
                    <a:pt x="1466862" y="502653"/>
                  </a:lnTo>
                  <a:lnTo>
                    <a:pt x="1471942" y="505117"/>
                  </a:lnTo>
                  <a:lnTo>
                    <a:pt x="1481772" y="484835"/>
                  </a:lnTo>
                  <a:close/>
                </a:path>
                <a:path w="1516379" h="3249295">
                  <a:moveTo>
                    <a:pt x="1497736" y="37515"/>
                  </a:moveTo>
                  <a:lnTo>
                    <a:pt x="1492758" y="34899"/>
                  </a:lnTo>
                  <a:lnTo>
                    <a:pt x="1482255" y="54838"/>
                  </a:lnTo>
                  <a:lnTo>
                    <a:pt x="1487233" y="57454"/>
                  </a:lnTo>
                  <a:lnTo>
                    <a:pt x="1497736" y="37515"/>
                  </a:lnTo>
                  <a:close/>
                </a:path>
                <a:path w="1516379" h="3249295">
                  <a:moveTo>
                    <a:pt x="1498968" y="449338"/>
                  </a:moveTo>
                  <a:lnTo>
                    <a:pt x="1493901" y="446887"/>
                  </a:lnTo>
                  <a:lnTo>
                    <a:pt x="1484071" y="467169"/>
                  </a:lnTo>
                  <a:lnTo>
                    <a:pt x="1489138" y="469620"/>
                  </a:lnTo>
                  <a:lnTo>
                    <a:pt x="1498968" y="449338"/>
                  </a:lnTo>
                  <a:close/>
                </a:path>
                <a:path w="1516379" h="3249295">
                  <a:moveTo>
                    <a:pt x="1516126" y="2628"/>
                  </a:moveTo>
                  <a:lnTo>
                    <a:pt x="1511147" y="0"/>
                  </a:lnTo>
                  <a:lnTo>
                    <a:pt x="1500644" y="19939"/>
                  </a:lnTo>
                  <a:lnTo>
                    <a:pt x="1505623" y="22567"/>
                  </a:lnTo>
                  <a:lnTo>
                    <a:pt x="1516126" y="2628"/>
                  </a:lnTo>
                  <a:close/>
                </a:path>
                <a:path w="1516379" h="3249295">
                  <a:moveTo>
                    <a:pt x="1516176" y="413854"/>
                  </a:moveTo>
                  <a:lnTo>
                    <a:pt x="1511109" y="411391"/>
                  </a:lnTo>
                  <a:lnTo>
                    <a:pt x="1501279" y="431673"/>
                  </a:lnTo>
                  <a:lnTo>
                    <a:pt x="1506347" y="434136"/>
                  </a:lnTo>
                  <a:lnTo>
                    <a:pt x="1516176" y="413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79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8030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3295" algn="l"/>
              </a:tabLst>
            </a:pPr>
            <a:r>
              <a:rPr spc="-10" dirty="0"/>
              <a:t>Sharing</a:t>
            </a:r>
            <a:r>
              <a:rPr dirty="0"/>
              <a:t>	through</a:t>
            </a:r>
            <a:r>
              <a:rPr spc="-55" dirty="0"/>
              <a:t> </a:t>
            </a:r>
            <a:r>
              <a:rPr dirty="0"/>
              <a:t>Mapped</a:t>
            </a:r>
            <a:r>
              <a:rPr spc="-40" dirty="0"/>
              <a:t> </a:t>
            </a:r>
            <a:r>
              <a:rPr spc="-10" dirty="0"/>
              <a:t>Files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490" y="1233959"/>
            <a:ext cx="1293234" cy="20457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26766" y="2403006"/>
            <a:ext cx="34861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b="1" spc="-20" dirty="0">
                <a:latin typeface="Calibri"/>
                <a:cs typeface="Calibri"/>
              </a:rPr>
              <a:t>File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33799" y="1479224"/>
            <a:ext cx="1137285" cy="4314825"/>
          </a:xfrm>
          <a:custGeom>
            <a:avLst/>
            <a:gdLst/>
            <a:ahLst/>
            <a:cxnLst/>
            <a:rect l="l" t="t" r="r" b="b"/>
            <a:pathLst>
              <a:path w="1137284" h="4314825">
                <a:moveTo>
                  <a:pt x="0" y="0"/>
                </a:moveTo>
                <a:lnTo>
                  <a:pt x="1137155" y="0"/>
                </a:lnTo>
                <a:lnTo>
                  <a:pt x="1137155" y="4314500"/>
                </a:lnTo>
                <a:lnTo>
                  <a:pt x="0" y="4314500"/>
                </a:lnTo>
                <a:lnTo>
                  <a:pt x="0" y="0"/>
                </a:lnTo>
                <a:close/>
              </a:path>
            </a:pathLst>
          </a:custGeom>
          <a:ln w="1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69806" y="1360614"/>
            <a:ext cx="65786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Calibri"/>
                <a:cs typeface="Calibri"/>
              </a:rPr>
              <a:t>0x000…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6563" y="5574776"/>
            <a:ext cx="62801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Calibri"/>
                <a:cs typeface="Calibri"/>
              </a:rPr>
              <a:t>0xFFF…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2989" y="1613007"/>
            <a:ext cx="1003935" cy="602615"/>
          </a:xfrm>
          <a:prstGeom prst="rect">
            <a:avLst/>
          </a:prstGeom>
          <a:solidFill>
            <a:srgbClr val="86A644"/>
          </a:solidFill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75"/>
              </a:spcBef>
            </a:pPr>
            <a:r>
              <a:rPr sz="1550" spc="-10" dirty="0">
                <a:latin typeface="Calibri"/>
                <a:cs typeface="Calibri"/>
              </a:rPr>
              <a:t>instructions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22989" y="2215031"/>
            <a:ext cx="1003935" cy="468630"/>
          </a:xfrm>
          <a:prstGeom prst="rect">
            <a:avLst/>
          </a:prstGeom>
          <a:solidFill>
            <a:srgbClr val="86A644"/>
          </a:solidFill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775"/>
              </a:spcBef>
            </a:pPr>
            <a:r>
              <a:rPr sz="1550" spc="-20" dirty="0">
                <a:latin typeface="Calibri"/>
                <a:cs typeface="Calibri"/>
              </a:rPr>
              <a:t>data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2989" y="2683272"/>
            <a:ext cx="1003935" cy="468630"/>
          </a:xfrm>
          <a:custGeom>
            <a:avLst/>
            <a:gdLst/>
            <a:ahLst/>
            <a:cxnLst/>
            <a:rect l="l" t="t" r="r" b="b"/>
            <a:pathLst>
              <a:path w="1003934" h="468630">
                <a:moveTo>
                  <a:pt x="1003372" y="0"/>
                </a:moveTo>
                <a:lnTo>
                  <a:pt x="0" y="0"/>
                </a:lnTo>
                <a:lnTo>
                  <a:pt x="0" y="468240"/>
                </a:lnTo>
                <a:lnTo>
                  <a:pt x="1003372" y="468240"/>
                </a:lnTo>
                <a:lnTo>
                  <a:pt x="1003372" y="0"/>
                </a:lnTo>
                <a:close/>
              </a:path>
            </a:pathLst>
          </a:custGeom>
          <a:solidFill>
            <a:srgbClr val="86A6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22989" y="2683271"/>
            <a:ext cx="1003935" cy="468630"/>
          </a:xfrm>
          <a:prstGeom prst="rect">
            <a:avLst/>
          </a:prstGeom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775"/>
              </a:spcBef>
            </a:pPr>
            <a:r>
              <a:rPr sz="1550" spc="-20" dirty="0">
                <a:latin typeface="Calibri"/>
                <a:cs typeface="Calibri"/>
              </a:rPr>
              <a:t>heap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50719" y="4433458"/>
            <a:ext cx="1015365" cy="480059"/>
            <a:chOff x="7750719" y="4433458"/>
            <a:chExt cx="1015365" cy="480059"/>
          </a:xfrm>
        </p:grpSpPr>
        <p:sp>
          <p:nvSpPr>
            <p:cNvPr id="14" name="object 14"/>
            <p:cNvSpPr/>
            <p:nvPr/>
          </p:nvSpPr>
          <p:spPr>
            <a:xfrm>
              <a:off x="7756434" y="4439172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4" h="468629">
                  <a:moveTo>
                    <a:pt x="1003372" y="0"/>
                  </a:moveTo>
                  <a:lnTo>
                    <a:pt x="0" y="0"/>
                  </a:lnTo>
                  <a:lnTo>
                    <a:pt x="0" y="468240"/>
                  </a:lnTo>
                  <a:lnTo>
                    <a:pt x="1003372" y="468240"/>
                  </a:lnTo>
                  <a:lnTo>
                    <a:pt x="1003372" y="0"/>
                  </a:lnTo>
                  <a:close/>
                </a:path>
              </a:pathLst>
            </a:custGeom>
            <a:solidFill>
              <a:srgbClr val="86A6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56434" y="4439173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4" h="468629">
                  <a:moveTo>
                    <a:pt x="0" y="0"/>
                  </a:moveTo>
                  <a:lnTo>
                    <a:pt x="1003372" y="0"/>
                  </a:lnTo>
                  <a:lnTo>
                    <a:pt x="1003372" y="468240"/>
                  </a:lnTo>
                  <a:lnTo>
                    <a:pt x="0" y="468240"/>
                  </a:lnTo>
                  <a:lnTo>
                    <a:pt x="0" y="0"/>
                  </a:lnTo>
                  <a:close/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62009" y="4521236"/>
            <a:ext cx="998219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130"/>
              </a:spcBef>
            </a:pPr>
            <a:r>
              <a:rPr sz="1550" spc="-20" dirty="0">
                <a:latin typeface="Calibri"/>
                <a:cs typeface="Calibri"/>
              </a:rPr>
              <a:t>stack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27748" y="2683271"/>
            <a:ext cx="1483360" cy="3016250"/>
            <a:chOff x="7527748" y="2683271"/>
            <a:chExt cx="1483360" cy="3016250"/>
          </a:xfrm>
        </p:grpSpPr>
        <p:sp>
          <p:nvSpPr>
            <p:cNvPr id="18" name="object 18"/>
            <p:cNvSpPr/>
            <p:nvPr/>
          </p:nvSpPr>
          <p:spPr>
            <a:xfrm>
              <a:off x="8524887" y="2683281"/>
              <a:ext cx="124460" cy="2224405"/>
            </a:xfrm>
            <a:custGeom>
              <a:avLst/>
              <a:gdLst/>
              <a:ahLst/>
              <a:cxnLst/>
              <a:rect l="l" t="t" r="r" b="b"/>
              <a:pathLst>
                <a:path w="124459" h="2224404">
                  <a:moveTo>
                    <a:pt x="90779" y="323570"/>
                  </a:moveTo>
                  <a:lnTo>
                    <a:pt x="89877" y="320154"/>
                  </a:lnTo>
                  <a:lnTo>
                    <a:pt x="84556" y="317055"/>
                  </a:lnTo>
                  <a:lnTo>
                    <a:pt x="81140" y="317944"/>
                  </a:lnTo>
                  <a:lnTo>
                    <a:pt x="50965" y="369684"/>
                  </a:lnTo>
                  <a:lnTo>
                    <a:pt x="50965" y="0"/>
                  </a:lnTo>
                  <a:lnTo>
                    <a:pt x="39814" y="0"/>
                  </a:lnTo>
                  <a:lnTo>
                    <a:pt x="39814" y="369684"/>
                  </a:lnTo>
                  <a:lnTo>
                    <a:pt x="9626" y="317944"/>
                  </a:lnTo>
                  <a:lnTo>
                    <a:pt x="6223" y="317055"/>
                  </a:lnTo>
                  <a:lnTo>
                    <a:pt x="901" y="320154"/>
                  </a:lnTo>
                  <a:lnTo>
                    <a:pt x="0" y="323570"/>
                  </a:lnTo>
                  <a:lnTo>
                    <a:pt x="45389" y="401370"/>
                  </a:lnTo>
                  <a:lnTo>
                    <a:pt x="51841" y="390309"/>
                  </a:lnTo>
                  <a:lnTo>
                    <a:pt x="90779" y="323570"/>
                  </a:lnTo>
                  <a:close/>
                </a:path>
                <a:path w="124459" h="2224404">
                  <a:moveTo>
                    <a:pt x="124218" y="1900567"/>
                  </a:moveTo>
                  <a:lnTo>
                    <a:pt x="85280" y="1833829"/>
                  </a:lnTo>
                  <a:lnTo>
                    <a:pt x="78828" y="1822767"/>
                  </a:lnTo>
                  <a:lnTo>
                    <a:pt x="33451" y="1900567"/>
                  </a:lnTo>
                  <a:lnTo>
                    <a:pt x="34353" y="1903984"/>
                  </a:lnTo>
                  <a:lnTo>
                    <a:pt x="39662" y="1907082"/>
                  </a:lnTo>
                  <a:lnTo>
                    <a:pt x="43078" y="1906181"/>
                  </a:lnTo>
                  <a:lnTo>
                    <a:pt x="73253" y="1854441"/>
                  </a:lnTo>
                  <a:lnTo>
                    <a:pt x="73253" y="2224138"/>
                  </a:lnTo>
                  <a:lnTo>
                    <a:pt x="84404" y="2224138"/>
                  </a:lnTo>
                  <a:lnTo>
                    <a:pt x="84404" y="1854441"/>
                  </a:lnTo>
                  <a:lnTo>
                    <a:pt x="114592" y="1906181"/>
                  </a:lnTo>
                  <a:lnTo>
                    <a:pt x="118008" y="1907082"/>
                  </a:lnTo>
                  <a:lnTo>
                    <a:pt x="123317" y="1903984"/>
                  </a:lnTo>
                  <a:lnTo>
                    <a:pt x="124218" y="1900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33463" y="5091365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29">
                  <a:moveTo>
                    <a:pt x="1471612" y="0"/>
                  </a:moveTo>
                  <a:lnTo>
                    <a:pt x="0" y="0"/>
                  </a:lnTo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33463" y="5091365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29">
                  <a:moveTo>
                    <a:pt x="0" y="0"/>
                  </a:moveTo>
                  <a:lnTo>
                    <a:pt x="1471612" y="0"/>
                  </a:lnTo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34137" y="5225147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4" h="468629">
                  <a:moveTo>
                    <a:pt x="1003372" y="0"/>
                  </a:moveTo>
                  <a:lnTo>
                    <a:pt x="0" y="0"/>
                  </a:lnTo>
                  <a:lnTo>
                    <a:pt x="0" y="468240"/>
                  </a:lnTo>
                  <a:lnTo>
                    <a:pt x="1003372" y="468240"/>
                  </a:lnTo>
                  <a:lnTo>
                    <a:pt x="1003372" y="0"/>
                  </a:lnTo>
                  <a:close/>
                </a:path>
              </a:pathLst>
            </a:custGeom>
            <a:solidFill>
              <a:srgbClr val="86A6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34137" y="5225148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4" h="468629">
                  <a:moveTo>
                    <a:pt x="0" y="0"/>
                  </a:moveTo>
                  <a:lnTo>
                    <a:pt x="1003372" y="0"/>
                  </a:lnTo>
                  <a:lnTo>
                    <a:pt x="1003372" y="468240"/>
                  </a:lnTo>
                  <a:lnTo>
                    <a:pt x="0" y="468240"/>
                  </a:lnTo>
                  <a:lnTo>
                    <a:pt x="0" y="0"/>
                  </a:lnTo>
                  <a:close/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39712" y="5307210"/>
            <a:ext cx="998219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30"/>
              </a:spcBef>
            </a:pPr>
            <a:r>
              <a:rPr sz="1550" spc="-25" dirty="0">
                <a:latin typeface="Calibri"/>
                <a:cs typeface="Calibri"/>
              </a:rPr>
              <a:t>OS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22176" y="1440205"/>
            <a:ext cx="1137285" cy="4309110"/>
          </a:xfrm>
          <a:custGeom>
            <a:avLst/>
            <a:gdLst/>
            <a:ahLst/>
            <a:cxnLst/>
            <a:rect l="l" t="t" r="r" b="b"/>
            <a:pathLst>
              <a:path w="1137285" h="4309110">
                <a:moveTo>
                  <a:pt x="0" y="0"/>
                </a:moveTo>
                <a:lnTo>
                  <a:pt x="1137155" y="0"/>
                </a:lnTo>
                <a:lnTo>
                  <a:pt x="1137155" y="4308925"/>
                </a:lnTo>
                <a:lnTo>
                  <a:pt x="0" y="4308925"/>
                </a:lnTo>
                <a:lnTo>
                  <a:pt x="0" y="0"/>
                </a:lnTo>
                <a:close/>
              </a:path>
            </a:pathLst>
          </a:custGeom>
          <a:ln w="1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58897" y="1321594"/>
            <a:ext cx="65786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Calibri"/>
                <a:cs typeface="Calibri"/>
              </a:rPr>
              <a:t>0x000…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25654" y="5535757"/>
            <a:ext cx="62801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Calibri"/>
                <a:cs typeface="Calibri"/>
              </a:rPr>
              <a:t>0xFFF…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11365" y="1573988"/>
            <a:ext cx="1003935" cy="602615"/>
          </a:xfrm>
          <a:prstGeom prst="rect">
            <a:avLst/>
          </a:prstGeom>
          <a:solidFill>
            <a:srgbClr val="B7DEE8"/>
          </a:solidFill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75"/>
              </a:spcBef>
            </a:pPr>
            <a:r>
              <a:rPr sz="1550" spc="-10" dirty="0">
                <a:latin typeface="Calibri"/>
                <a:cs typeface="Calibri"/>
              </a:rPr>
              <a:t>instructions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11365" y="2176011"/>
            <a:ext cx="1003935" cy="468630"/>
          </a:xfrm>
          <a:prstGeom prst="rect">
            <a:avLst/>
          </a:prstGeom>
          <a:solidFill>
            <a:srgbClr val="B7DEE8"/>
          </a:solidFill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775"/>
              </a:spcBef>
            </a:pPr>
            <a:r>
              <a:rPr sz="1550" spc="-20" dirty="0">
                <a:latin typeface="Calibri"/>
                <a:cs typeface="Calibri"/>
              </a:rPr>
              <a:t>data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11365" y="2644251"/>
            <a:ext cx="1003935" cy="468630"/>
          </a:xfrm>
          <a:custGeom>
            <a:avLst/>
            <a:gdLst/>
            <a:ahLst/>
            <a:cxnLst/>
            <a:rect l="l" t="t" r="r" b="b"/>
            <a:pathLst>
              <a:path w="1003935" h="468630">
                <a:moveTo>
                  <a:pt x="1003372" y="0"/>
                </a:moveTo>
                <a:lnTo>
                  <a:pt x="0" y="0"/>
                </a:lnTo>
                <a:lnTo>
                  <a:pt x="0" y="468240"/>
                </a:lnTo>
                <a:lnTo>
                  <a:pt x="1003372" y="468240"/>
                </a:lnTo>
                <a:lnTo>
                  <a:pt x="10033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11365" y="2644251"/>
            <a:ext cx="1003935" cy="468630"/>
          </a:xfrm>
          <a:prstGeom prst="rect">
            <a:avLst/>
          </a:prstGeom>
          <a:ln w="11148">
            <a:solidFill>
              <a:srgbClr val="00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775"/>
              </a:spcBef>
            </a:pPr>
            <a:r>
              <a:rPr sz="1550" spc="-20" dirty="0">
                <a:latin typeface="Calibri"/>
                <a:cs typeface="Calibri"/>
              </a:rPr>
              <a:t>heap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39095" y="4394437"/>
            <a:ext cx="1015365" cy="480059"/>
            <a:chOff x="2639095" y="4394437"/>
            <a:chExt cx="1015365" cy="480059"/>
          </a:xfrm>
        </p:grpSpPr>
        <p:sp>
          <p:nvSpPr>
            <p:cNvPr id="32" name="object 32"/>
            <p:cNvSpPr/>
            <p:nvPr/>
          </p:nvSpPr>
          <p:spPr>
            <a:xfrm>
              <a:off x="2644810" y="4400153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5" h="468629">
                  <a:moveTo>
                    <a:pt x="1003372" y="0"/>
                  </a:moveTo>
                  <a:lnTo>
                    <a:pt x="0" y="0"/>
                  </a:lnTo>
                  <a:lnTo>
                    <a:pt x="0" y="468240"/>
                  </a:lnTo>
                  <a:lnTo>
                    <a:pt x="1003372" y="468240"/>
                  </a:lnTo>
                  <a:lnTo>
                    <a:pt x="1003372" y="0"/>
                  </a:lnTo>
                  <a:close/>
                </a:path>
              </a:pathLst>
            </a:custGeom>
            <a:solidFill>
              <a:srgbClr val="B7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44810" y="4400152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5" h="468629">
                  <a:moveTo>
                    <a:pt x="0" y="0"/>
                  </a:moveTo>
                  <a:lnTo>
                    <a:pt x="1003372" y="0"/>
                  </a:lnTo>
                  <a:lnTo>
                    <a:pt x="1003372" y="468240"/>
                  </a:lnTo>
                  <a:lnTo>
                    <a:pt x="0" y="468240"/>
                  </a:lnTo>
                  <a:lnTo>
                    <a:pt x="0" y="0"/>
                  </a:lnTo>
                  <a:close/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650384" y="4482216"/>
            <a:ext cx="998219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30"/>
              </a:spcBef>
            </a:pPr>
            <a:r>
              <a:rPr sz="1550" spc="-20" dirty="0">
                <a:latin typeface="Calibri"/>
                <a:cs typeface="Calibri"/>
              </a:rPr>
              <a:t>stack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16124" y="2644251"/>
            <a:ext cx="1483360" cy="3016250"/>
            <a:chOff x="2416124" y="2644251"/>
            <a:chExt cx="1483360" cy="3016250"/>
          </a:xfrm>
        </p:grpSpPr>
        <p:sp>
          <p:nvSpPr>
            <p:cNvPr id="36" name="object 36"/>
            <p:cNvSpPr/>
            <p:nvPr/>
          </p:nvSpPr>
          <p:spPr>
            <a:xfrm>
              <a:off x="3413264" y="2644254"/>
              <a:ext cx="124460" cy="2224405"/>
            </a:xfrm>
            <a:custGeom>
              <a:avLst/>
              <a:gdLst/>
              <a:ahLst/>
              <a:cxnLst/>
              <a:rect l="l" t="t" r="r" b="b"/>
              <a:pathLst>
                <a:path w="124460" h="2224404">
                  <a:moveTo>
                    <a:pt x="90779" y="323570"/>
                  </a:moveTo>
                  <a:lnTo>
                    <a:pt x="89877" y="320154"/>
                  </a:lnTo>
                  <a:lnTo>
                    <a:pt x="84556" y="317055"/>
                  </a:lnTo>
                  <a:lnTo>
                    <a:pt x="81140" y="317957"/>
                  </a:lnTo>
                  <a:lnTo>
                    <a:pt x="50965" y="369697"/>
                  </a:lnTo>
                  <a:lnTo>
                    <a:pt x="50965" y="0"/>
                  </a:lnTo>
                  <a:lnTo>
                    <a:pt x="39814" y="0"/>
                  </a:lnTo>
                  <a:lnTo>
                    <a:pt x="39814" y="369697"/>
                  </a:lnTo>
                  <a:lnTo>
                    <a:pt x="9626" y="317957"/>
                  </a:lnTo>
                  <a:lnTo>
                    <a:pt x="6223" y="317055"/>
                  </a:lnTo>
                  <a:lnTo>
                    <a:pt x="901" y="320154"/>
                  </a:lnTo>
                  <a:lnTo>
                    <a:pt x="0" y="323570"/>
                  </a:lnTo>
                  <a:lnTo>
                    <a:pt x="45389" y="401383"/>
                  </a:lnTo>
                  <a:lnTo>
                    <a:pt x="51841" y="390321"/>
                  </a:lnTo>
                  <a:lnTo>
                    <a:pt x="90779" y="323570"/>
                  </a:lnTo>
                  <a:close/>
                </a:path>
                <a:path w="124460" h="2224404">
                  <a:moveTo>
                    <a:pt x="124218" y="1900580"/>
                  </a:moveTo>
                  <a:lnTo>
                    <a:pt x="85280" y="1833829"/>
                  </a:lnTo>
                  <a:lnTo>
                    <a:pt x="78828" y="1822767"/>
                  </a:lnTo>
                  <a:lnTo>
                    <a:pt x="33451" y="1900580"/>
                  </a:lnTo>
                  <a:lnTo>
                    <a:pt x="34340" y="1903984"/>
                  </a:lnTo>
                  <a:lnTo>
                    <a:pt x="39662" y="1907095"/>
                  </a:lnTo>
                  <a:lnTo>
                    <a:pt x="43078" y="1906193"/>
                  </a:lnTo>
                  <a:lnTo>
                    <a:pt x="73253" y="1854454"/>
                  </a:lnTo>
                  <a:lnTo>
                    <a:pt x="73253" y="2224151"/>
                  </a:lnTo>
                  <a:lnTo>
                    <a:pt x="84404" y="2224151"/>
                  </a:lnTo>
                  <a:lnTo>
                    <a:pt x="84404" y="1854454"/>
                  </a:lnTo>
                  <a:lnTo>
                    <a:pt x="114592" y="1906193"/>
                  </a:lnTo>
                  <a:lnTo>
                    <a:pt x="118008" y="1907095"/>
                  </a:lnTo>
                  <a:lnTo>
                    <a:pt x="123317" y="1903984"/>
                  </a:lnTo>
                  <a:lnTo>
                    <a:pt x="124218" y="1900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21839" y="5052344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29">
                  <a:moveTo>
                    <a:pt x="1471612" y="1"/>
                  </a:moveTo>
                  <a:lnTo>
                    <a:pt x="0" y="0"/>
                  </a:lnTo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21839" y="5052344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29">
                  <a:moveTo>
                    <a:pt x="0" y="0"/>
                  </a:moveTo>
                  <a:lnTo>
                    <a:pt x="1471612" y="0"/>
                  </a:lnTo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22514" y="5186127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5" h="468629">
                  <a:moveTo>
                    <a:pt x="1003372" y="0"/>
                  </a:moveTo>
                  <a:lnTo>
                    <a:pt x="0" y="0"/>
                  </a:lnTo>
                  <a:lnTo>
                    <a:pt x="0" y="468240"/>
                  </a:lnTo>
                  <a:lnTo>
                    <a:pt x="1003372" y="468240"/>
                  </a:lnTo>
                  <a:lnTo>
                    <a:pt x="1003372" y="0"/>
                  </a:lnTo>
                  <a:close/>
                </a:path>
              </a:pathLst>
            </a:custGeom>
            <a:solidFill>
              <a:srgbClr val="B7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22514" y="5186127"/>
              <a:ext cx="1003935" cy="468630"/>
            </a:xfrm>
            <a:custGeom>
              <a:avLst/>
              <a:gdLst/>
              <a:ahLst/>
              <a:cxnLst/>
              <a:rect l="l" t="t" r="r" b="b"/>
              <a:pathLst>
                <a:path w="1003935" h="468629">
                  <a:moveTo>
                    <a:pt x="0" y="0"/>
                  </a:moveTo>
                  <a:lnTo>
                    <a:pt x="1003372" y="0"/>
                  </a:lnTo>
                  <a:lnTo>
                    <a:pt x="1003372" y="468240"/>
                  </a:lnTo>
                  <a:lnTo>
                    <a:pt x="0" y="468240"/>
                  </a:lnTo>
                  <a:lnTo>
                    <a:pt x="0" y="0"/>
                  </a:lnTo>
                  <a:close/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628088" y="5268191"/>
            <a:ext cx="998219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38735" algn="ctr">
              <a:lnSpc>
                <a:spcPct val="100000"/>
              </a:lnSpc>
              <a:spcBef>
                <a:spcPts val="130"/>
              </a:spcBef>
            </a:pPr>
            <a:r>
              <a:rPr sz="1550" spc="-25" dirty="0">
                <a:latin typeface="Calibri"/>
                <a:cs typeface="Calibri"/>
              </a:rPr>
              <a:t>OS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600217" y="3257424"/>
            <a:ext cx="6087745" cy="2731770"/>
            <a:chOff x="2600217" y="3257424"/>
            <a:chExt cx="6087745" cy="2731770"/>
          </a:xfrm>
        </p:grpSpPr>
        <p:sp>
          <p:nvSpPr>
            <p:cNvPr id="43" name="object 43"/>
            <p:cNvSpPr/>
            <p:nvPr/>
          </p:nvSpPr>
          <p:spPr>
            <a:xfrm>
              <a:off x="7739711" y="3608604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28563" y="3597455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3"/>
                  </a:lnTo>
                  <a:lnTo>
                    <a:pt x="22297" y="211823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7"/>
                  </a:lnTo>
                  <a:lnTo>
                    <a:pt x="11148" y="22297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3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3"/>
                  </a:lnTo>
                  <a:lnTo>
                    <a:pt x="936480" y="211823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3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7"/>
                  </a:lnTo>
                  <a:lnTo>
                    <a:pt x="947629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3"/>
                  </a:lnTo>
                  <a:lnTo>
                    <a:pt x="958777" y="211823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7"/>
                  </a:lnTo>
                  <a:lnTo>
                    <a:pt x="22297" y="22297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7"/>
                  </a:lnTo>
                  <a:lnTo>
                    <a:pt x="936480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7"/>
                  </a:lnTo>
                  <a:lnTo>
                    <a:pt x="958777" y="22297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39711" y="3786980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28563" y="3775833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2"/>
                  </a:lnTo>
                  <a:lnTo>
                    <a:pt x="22297" y="211822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6"/>
                  </a:lnTo>
                  <a:lnTo>
                    <a:pt x="11148" y="22296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2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2"/>
                  </a:lnTo>
                  <a:lnTo>
                    <a:pt x="936480" y="211822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2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6"/>
                  </a:lnTo>
                  <a:lnTo>
                    <a:pt x="947629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2"/>
                  </a:lnTo>
                  <a:lnTo>
                    <a:pt x="958777" y="211822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6"/>
                  </a:lnTo>
                  <a:lnTo>
                    <a:pt x="22297" y="22296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6"/>
                  </a:lnTo>
                  <a:lnTo>
                    <a:pt x="936480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6"/>
                  </a:lnTo>
                  <a:lnTo>
                    <a:pt x="958777" y="22296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39711" y="3987656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28563" y="3976507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3"/>
                  </a:lnTo>
                  <a:lnTo>
                    <a:pt x="22297" y="211823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7"/>
                  </a:lnTo>
                  <a:lnTo>
                    <a:pt x="11148" y="22297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3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3"/>
                  </a:lnTo>
                  <a:lnTo>
                    <a:pt x="936480" y="211823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3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7"/>
                  </a:lnTo>
                  <a:lnTo>
                    <a:pt x="947629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3"/>
                  </a:lnTo>
                  <a:lnTo>
                    <a:pt x="958777" y="211823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7"/>
                  </a:lnTo>
                  <a:lnTo>
                    <a:pt x="22297" y="22297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7"/>
                  </a:lnTo>
                  <a:lnTo>
                    <a:pt x="936480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7"/>
                  </a:lnTo>
                  <a:lnTo>
                    <a:pt x="958777" y="22297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11365" y="3268571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0217" y="3257424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2"/>
                  </a:lnTo>
                  <a:lnTo>
                    <a:pt x="22297" y="211822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6"/>
                  </a:lnTo>
                  <a:lnTo>
                    <a:pt x="11148" y="22296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2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2"/>
                  </a:lnTo>
                  <a:lnTo>
                    <a:pt x="936480" y="211822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2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6"/>
                  </a:lnTo>
                  <a:lnTo>
                    <a:pt x="947629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2"/>
                  </a:lnTo>
                  <a:lnTo>
                    <a:pt x="958777" y="211822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6"/>
                  </a:lnTo>
                  <a:lnTo>
                    <a:pt x="22297" y="22296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6"/>
                  </a:lnTo>
                  <a:lnTo>
                    <a:pt x="936480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6"/>
                  </a:lnTo>
                  <a:lnTo>
                    <a:pt x="958777" y="22296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11365" y="3446949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00217" y="3435801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3"/>
                  </a:lnTo>
                  <a:lnTo>
                    <a:pt x="22297" y="211823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7"/>
                  </a:lnTo>
                  <a:lnTo>
                    <a:pt x="11148" y="22297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3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3"/>
                  </a:lnTo>
                  <a:lnTo>
                    <a:pt x="936480" y="211823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3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7"/>
                  </a:lnTo>
                  <a:lnTo>
                    <a:pt x="947629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3"/>
                  </a:lnTo>
                  <a:lnTo>
                    <a:pt x="958777" y="211823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7"/>
                  </a:lnTo>
                  <a:lnTo>
                    <a:pt x="22297" y="22297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7"/>
                  </a:lnTo>
                  <a:lnTo>
                    <a:pt x="936480" y="22297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7"/>
                  </a:lnTo>
                  <a:lnTo>
                    <a:pt x="958777" y="22297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11365" y="3647623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0217" y="3636474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2"/>
                  </a:lnTo>
                  <a:lnTo>
                    <a:pt x="0" y="217980"/>
                  </a:lnTo>
                  <a:lnTo>
                    <a:pt x="4991" y="222972"/>
                  </a:lnTo>
                  <a:lnTo>
                    <a:pt x="953786" y="222972"/>
                  </a:lnTo>
                  <a:lnTo>
                    <a:pt x="958777" y="217980"/>
                  </a:lnTo>
                  <a:lnTo>
                    <a:pt x="958777" y="211823"/>
                  </a:lnTo>
                  <a:lnTo>
                    <a:pt x="22297" y="211823"/>
                  </a:lnTo>
                  <a:lnTo>
                    <a:pt x="11148" y="200675"/>
                  </a:lnTo>
                  <a:lnTo>
                    <a:pt x="22297" y="200675"/>
                  </a:lnTo>
                  <a:lnTo>
                    <a:pt x="22297" y="22297"/>
                  </a:lnTo>
                  <a:lnTo>
                    <a:pt x="11148" y="22297"/>
                  </a:lnTo>
                  <a:lnTo>
                    <a:pt x="22297" y="11149"/>
                  </a:lnTo>
                  <a:lnTo>
                    <a:pt x="958777" y="11149"/>
                  </a:lnTo>
                  <a:lnTo>
                    <a:pt x="958777" y="4992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5"/>
                  </a:moveTo>
                  <a:lnTo>
                    <a:pt x="11148" y="200675"/>
                  </a:lnTo>
                  <a:lnTo>
                    <a:pt x="22297" y="211823"/>
                  </a:lnTo>
                  <a:lnTo>
                    <a:pt x="22297" y="200675"/>
                  </a:lnTo>
                  <a:close/>
                </a:path>
                <a:path w="958850" h="223520">
                  <a:moveTo>
                    <a:pt x="936480" y="200675"/>
                  </a:moveTo>
                  <a:lnTo>
                    <a:pt x="22297" y="200675"/>
                  </a:lnTo>
                  <a:lnTo>
                    <a:pt x="22297" y="211823"/>
                  </a:lnTo>
                  <a:lnTo>
                    <a:pt x="936480" y="211823"/>
                  </a:lnTo>
                  <a:lnTo>
                    <a:pt x="936480" y="200675"/>
                  </a:lnTo>
                  <a:close/>
                </a:path>
                <a:path w="958850" h="223520">
                  <a:moveTo>
                    <a:pt x="936480" y="11149"/>
                  </a:moveTo>
                  <a:lnTo>
                    <a:pt x="936480" y="211823"/>
                  </a:lnTo>
                  <a:lnTo>
                    <a:pt x="947629" y="200675"/>
                  </a:lnTo>
                  <a:lnTo>
                    <a:pt x="958777" y="200675"/>
                  </a:lnTo>
                  <a:lnTo>
                    <a:pt x="958777" y="22297"/>
                  </a:lnTo>
                  <a:lnTo>
                    <a:pt x="947629" y="22297"/>
                  </a:lnTo>
                  <a:lnTo>
                    <a:pt x="936480" y="11149"/>
                  </a:lnTo>
                  <a:close/>
                </a:path>
                <a:path w="958850" h="223520">
                  <a:moveTo>
                    <a:pt x="958777" y="200675"/>
                  </a:moveTo>
                  <a:lnTo>
                    <a:pt x="947629" y="200675"/>
                  </a:lnTo>
                  <a:lnTo>
                    <a:pt x="936480" y="211823"/>
                  </a:lnTo>
                  <a:lnTo>
                    <a:pt x="958777" y="211823"/>
                  </a:lnTo>
                  <a:lnTo>
                    <a:pt x="958777" y="200675"/>
                  </a:lnTo>
                  <a:close/>
                </a:path>
                <a:path w="958850" h="223520">
                  <a:moveTo>
                    <a:pt x="22297" y="11149"/>
                  </a:moveTo>
                  <a:lnTo>
                    <a:pt x="11148" y="22297"/>
                  </a:lnTo>
                  <a:lnTo>
                    <a:pt x="22297" y="22297"/>
                  </a:lnTo>
                  <a:lnTo>
                    <a:pt x="22297" y="11149"/>
                  </a:lnTo>
                  <a:close/>
                </a:path>
                <a:path w="958850" h="223520">
                  <a:moveTo>
                    <a:pt x="936480" y="11149"/>
                  </a:moveTo>
                  <a:lnTo>
                    <a:pt x="22297" y="11149"/>
                  </a:lnTo>
                  <a:lnTo>
                    <a:pt x="22297" y="22297"/>
                  </a:lnTo>
                  <a:lnTo>
                    <a:pt x="936480" y="22297"/>
                  </a:lnTo>
                  <a:lnTo>
                    <a:pt x="936480" y="11149"/>
                  </a:lnTo>
                  <a:close/>
                </a:path>
                <a:path w="958850" h="223520">
                  <a:moveTo>
                    <a:pt x="958777" y="11149"/>
                  </a:moveTo>
                  <a:lnTo>
                    <a:pt x="936480" y="11149"/>
                  </a:lnTo>
                  <a:lnTo>
                    <a:pt x="947629" y="22297"/>
                  </a:lnTo>
                  <a:lnTo>
                    <a:pt x="958777" y="22297"/>
                  </a:lnTo>
                  <a:lnTo>
                    <a:pt x="958777" y="11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36518" y="4087993"/>
              <a:ext cx="1137285" cy="1895475"/>
            </a:xfrm>
            <a:custGeom>
              <a:avLst/>
              <a:gdLst/>
              <a:ahLst/>
              <a:cxnLst/>
              <a:rect l="l" t="t" r="r" b="b"/>
              <a:pathLst>
                <a:path w="1137285" h="1895475">
                  <a:moveTo>
                    <a:pt x="0" y="0"/>
                  </a:moveTo>
                  <a:lnTo>
                    <a:pt x="1137155" y="0"/>
                  </a:lnTo>
                  <a:lnTo>
                    <a:pt x="1137155" y="1895258"/>
                  </a:lnTo>
                  <a:lnTo>
                    <a:pt x="0" y="1895258"/>
                  </a:lnTo>
                  <a:lnTo>
                    <a:pt x="0" y="0"/>
                  </a:lnTo>
                  <a:close/>
                </a:path>
              </a:pathLst>
            </a:custGeom>
            <a:ln w="1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36855" y="5124810"/>
              <a:ext cx="936625" cy="201295"/>
            </a:xfrm>
            <a:custGeom>
              <a:avLst/>
              <a:gdLst/>
              <a:ahLst/>
              <a:cxnLst/>
              <a:rect l="l" t="t" r="r" b="b"/>
              <a:pathLst>
                <a:path w="936625" h="201295">
                  <a:moveTo>
                    <a:pt x="936480" y="0"/>
                  </a:moveTo>
                  <a:lnTo>
                    <a:pt x="0" y="0"/>
                  </a:lnTo>
                  <a:lnTo>
                    <a:pt x="0" y="200674"/>
                  </a:lnTo>
                  <a:lnTo>
                    <a:pt x="936480" y="200674"/>
                  </a:lnTo>
                  <a:lnTo>
                    <a:pt x="936480" y="0"/>
                  </a:lnTo>
                  <a:close/>
                </a:path>
              </a:pathLst>
            </a:custGeom>
            <a:solidFill>
              <a:srgbClr val="C3D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25707" y="5113662"/>
              <a:ext cx="958850" cy="223520"/>
            </a:xfrm>
            <a:custGeom>
              <a:avLst/>
              <a:gdLst/>
              <a:ahLst/>
              <a:cxnLst/>
              <a:rect l="l" t="t" r="r" b="b"/>
              <a:pathLst>
                <a:path w="958850" h="223520">
                  <a:moveTo>
                    <a:pt x="953786" y="0"/>
                  </a:moveTo>
                  <a:lnTo>
                    <a:pt x="4991" y="0"/>
                  </a:lnTo>
                  <a:lnTo>
                    <a:pt x="0" y="4991"/>
                  </a:lnTo>
                  <a:lnTo>
                    <a:pt x="0" y="217980"/>
                  </a:lnTo>
                  <a:lnTo>
                    <a:pt x="4991" y="222971"/>
                  </a:lnTo>
                  <a:lnTo>
                    <a:pt x="953786" y="222971"/>
                  </a:lnTo>
                  <a:lnTo>
                    <a:pt x="958777" y="217980"/>
                  </a:lnTo>
                  <a:lnTo>
                    <a:pt x="958777" y="211822"/>
                  </a:lnTo>
                  <a:lnTo>
                    <a:pt x="22297" y="211822"/>
                  </a:lnTo>
                  <a:lnTo>
                    <a:pt x="11148" y="200673"/>
                  </a:lnTo>
                  <a:lnTo>
                    <a:pt x="22297" y="200673"/>
                  </a:lnTo>
                  <a:lnTo>
                    <a:pt x="22297" y="22296"/>
                  </a:lnTo>
                  <a:lnTo>
                    <a:pt x="11148" y="22296"/>
                  </a:lnTo>
                  <a:lnTo>
                    <a:pt x="22297" y="11148"/>
                  </a:lnTo>
                  <a:lnTo>
                    <a:pt x="958777" y="11148"/>
                  </a:lnTo>
                  <a:lnTo>
                    <a:pt x="958777" y="4991"/>
                  </a:lnTo>
                  <a:lnTo>
                    <a:pt x="953786" y="0"/>
                  </a:lnTo>
                  <a:close/>
                </a:path>
                <a:path w="958850" h="223520">
                  <a:moveTo>
                    <a:pt x="22297" y="200673"/>
                  </a:moveTo>
                  <a:lnTo>
                    <a:pt x="11148" y="200673"/>
                  </a:lnTo>
                  <a:lnTo>
                    <a:pt x="22297" y="211822"/>
                  </a:lnTo>
                  <a:lnTo>
                    <a:pt x="22297" y="200673"/>
                  </a:lnTo>
                  <a:close/>
                </a:path>
                <a:path w="958850" h="223520">
                  <a:moveTo>
                    <a:pt x="936480" y="200673"/>
                  </a:moveTo>
                  <a:lnTo>
                    <a:pt x="22297" y="200673"/>
                  </a:lnTo>
                  <a:lnTo>
                    <a:pt x="22297" y="211822"/>
                  </a:lnTo>
                  <a:lnTo>
                    <a:pt x="936480" y="211822"/>
                  </a:lnTo>
                  <a:lnTo>
                    <a:pt x="936480" y="200673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936480" y="211822"/>
                  </a:lnTo>
                  <a:lnTo>
                    <a:pt x="947629" y="200673"/>
                  </a:lnTo>
                  <a:lnTo>
                    <a:pt x="958777" y="200673"/>
                  </a:lnTo>
                  <a:lnTo>
                    <a:pt x="958777" y="22296"/>
                  </a:lnTo>
                  <a:lnTo>
                    <a:pt x="947629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200673"/>
                  </a:moveTo>
                  <a:lnTo>
                    <a:pt x="947629" y="200673"/>
                  </a:lnTo>
                  <a:lnTo>
                    <a:pt x="936480" y="211822"/>
                  </a:lnTo>
                  <a:lnTo>
                    <a:pt x="958777" y="211822"/>
                  </a:lnTo>
                  <a:lnTo>
                    <a:pt x="958777" y="200673"/>
                  </a:lnTo>
                  <a:close/>
                </a:path>
                <a:path w="958850" h="223520">
                  <a:moveTo>
                    <a:pt x="22297" y="11148"/>
                  </a:moveTo>
                  <a:lnTo>
                    <a:pt x="11148" y="22296"/>
                  </a:lnTo>
                  <a:lnTo>
                    <a:pt x="22297" y="22296"/>
                  </a:lnTo>
                  <a:lnTo>
                    <a:pt x="22297" y="11148"/>
                  </a:lnTo>
                  <a:close/>
                </a:path>
                <a:path w="958850" h="223520">
                  <a:moveTo>
                    <a:pt x="936480" y="11148"/>
                  </a:moveTo>
                  <a:lnTo>
                    <a:pt x="22297" y="11148"/>
                  </a:lnTo>
                  <a:lnTo>
                    <a:pt x="22297" y="22296"/>
                  </a:lnTo>
                  <a:lnTo>
                    <a:pt x="936480" y="22296"/>
                  </a:lnTo>
                  <a:lnTo>
                    <a:pt x="936480" y="11148"/>
                  </a:lnTo>
                  <a:close/>
                </a:path>
                <a:path w="958850" h="223520">
                  <a:moveTo>
                    <a:pt x="958777" y="11148"/>
                  </a:moveTo>
                  <a:lnTo>
                    <a:pt x="936480" y="11148"/>
                  </a:lnTo>
                  <a:lnTo>
                    <a:pt x="947629" y="22296"/>
                  </a:lnTo>
                  <a:lnTo>
                    <a:pt x="958777" y="22296"/>
                  </a:lnTo>
                  <a:lnTo>
                    <a:pt x="958777" y="1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251" y="3519415"/>
              <a:ext cx="1783772" cy="167228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547846" y="3547286"/>
              <a:ext cx="1688464" cy="1580515"/>
            </a:xfrm>
            <a:custGeom>
              <a:avLst/>
              <a:gdLst/>
              <a:ahLst/>
              <a:cxnLst/>
              <a:rect l="l" t="t" r="r" b="b"/>
              <a:pathLst>
                <a:path w="1688464" h="1580514">
                  <a:moveTo>
                    <a:pt x="0" y="0"/>
                  </a:moveTo>
                  <a:lnTo>
                    <a:pt x="1688195" y="1580303"/>
                  </a:lnTo>
                </a:path>
              </a:pathLst>
            </a:custGeom>
            <a:ln w="22297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3167" y="3859446"/>
              <a:ext cx="1661138" cy="129880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73335" y="3887319"/>
              <a:ext cx="1565275" cy="1206500"/>
            </a:xfrm>
            <a:custGeom>
              <a:avLst/>
              <a:gdLst/>
              <a:ahLst/>
              <a:cxnLst/>
              <a:rect l="l" t="t" r="r" b="b"/>
              <a:pathLst>
                <a:path w="1565275" h="1206500">
                  <a:moveTo>
                    <a:pt x="1565254" y="0"/>
                  </a:moveTo>
                  <a:lnTo>
                    <a:pt x="0" y="1205943"/>
                  </a:lnTo>
                </a:path>
              </a:pathLst>
            </a:custGeom>
            <a:ln w="22297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428102" y="1132068"/>
            <a:ext cx="5645785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172075" algn="l"/>
              </a:tabLst>
            </a:pPr>
            <a:r>
              <a:rPr sz="1550" dirty="0">
                <a:latin typeface="Calibri"/>
                <a:cs typeface="Calibri"/>
              </a:rPr>
              <a:t>VAS</a:t>
            </a:r>
            <a:r>
              <a:rPr sz="1550" spc="-50" dirty="0">
                <a:latin typeface="Calibri"/>
                <a:cs typeface="Calibri"/>
              </a:rPr>
              <a:t> 1</a:t>
            </a:r>
            <a:r>
              <a:rPr sz="1550" dirty="0">
                <a:latin typeface="Calibri"/>
                <a:cs typeface="Calibri"/>
              </a:rPr>
              <a:t>	VAS</a:t>
            </a:r>
            <a:r>
              <a:rPr sz="1550" spc="-50" dirty="0">
                <a:latin typeface="Calibri"/>
                <a:cs typeface="Calibri"/>
              </a:rPr>
              <a:t> 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204087" y="3740836"/>
            <a:ext cx="725170" cy="266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Calibri"/>
                <a:cs typeface="Calibri"/>
              </a:rPr>
              <a:t>Memory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8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</a:t>
            </a:r>
            <a:r>
              <a:rPr spc="-75" dirty="0"/>
              <a:t> </a:t>
            </a:r>
            <a:r>
              <a:rPr dirty="0"/>
              <a:t>Mapped</a:t>
            </a:r>
            <a:r>
              <a:rPr spc="-60" dirty="0"/>
              <a:t> </a:t>
            </a:r>
            <a:r>
              <a:rPr spc="-10" dirty="0"/>
              <a:t>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6475" y="1109979"/>
            <a:ext cx="2989580" cy="47485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5080" indent="-228600">
              <a:lnSpc>
                <a:spcPct val="102699"/>
              </a:lnSpc>
              <a:spcBef>
                <a:spcPts val="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latin typeface="Dotum"/>
                <a:cs typeface="Dotum"/>
              </a:rPr>
              <a:t>Cache</a:t>
            </a:r>
            <a:r>
              <a:rPr sz="2200" spc="-5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index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80" dirty="0">
                <a:latin typeface="Dotum"/>
                <a:cs typeface="Dotum"/>
              </a:rPr>
              <a:t>selects</a:t>
            </a:r>
            <a:r>
              <a:rPr sz="2200" spc="-45" dirty="0">
                <a:latin typeface="Dotum"/>
                <a:cs typeface="Dotum"/>
              </a:rPr>
              <a:t> </a:t>
            </a:r>
            <a:r>
              <a:rPr sz="2200" spc="-50" dirty="0">
                <a:latin typeface="Dotum"/>
                <a:cs typeface="Dotum"/>
              </a:rPr>
              <a:t>a </a:t>
            </a:r>
            <a:r>
              <a:rPr sz="2200" spc="-80" dirty="0">
                <a:latin typeface="Dotum"/>
                <a:cs typeface="Dotum"/>
              </a:rPr>
              <a:t>cache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block</a:t>
            </a:r>
            <a:endParaRPr sz="2200">
              <a:latin typeface="Dotum"/>
              <a:cs typeface="Dotum"/>
            </a:endParaRPr>
          </a:p>
          <a:p>
            <a:pPr marL="241300" marR="257810" indent="-228600">
              <a:lnSpc>
                <a:spcPct val="98600"/>
              </a:lnSpc>
              <a:spcBef>
                <a:spcPts val="2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latin typeface="Dotum"/>
                <a:cs typeface="Dotum"/>
              </a:rPr>
              <a:t>“Byte</a:t>
            </a:r>
            <a:r>
              <a:rPr sz="2200" spc="-85" dirty="0">
                <a:latin typeface="Dotum"/>
                <a:cs typeface="Dotum"/>
              </a:rPr>
              <a:t> select”</a:t>
            </a:r>
            <a:r>
              <a:rPr sz="2200" spc="-80" dirty="0">
                <a:latin typeface="Dotum"/>
                <a:cs typeface="Dotum"/>
              </a:rPr>
              <a:t> </a:t>
            </a:r>
            <a:r>
              <a:rPr sz="2200" spc="-70" dirty="0">
                <a:latin typeface="Dotum"/>
                <a:cs typeface="Dotum"/>
              </a:rPr>
              <a:t>selects </a:t>
            </a:r>
            <a:r>
              <a:rPr sz="2200" dirty="0">
                <a:latin typeface="Dotum"/>
                <a:cs typeface="Dotum"/>
              </a:rPr>
              <a:t>byte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100" dirty="0">
                <a:latin typeface="Dotum"/>
                <a:cs typeface="Dotum"/>
              </a:rPr>
              <a:t>within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cache block</a:t>
            </a:r>
            <a:endParaRPr sz="2200">
              <a:latin typeface="Dotum"/>
              <a:cs typeface="Dotum"/>
            </a:endParaRPr>
          </a:p>
          <a:p>
            <a:pPr marL="698500" marR="483234" lvl="1" indent="-228600">
              <a:lnSpc>
                <a:spcPct val="101099"/>
              </a:lnSpc>
              <a:spcBef>
                <a:spcPts val="2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30" dirty="0">
                <a:latin typeface="Dotum"/>
                <a:cs typeface="Dotum"/>
              </a:rPr>
              <a:t>Example: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Block Size=32B</a:t>
            </a:r>
            <a:r>
              <a:rPr sz="1900" spc="-100" dirty="0">
                <a:latin typeface="Dotum"/>
                <a:cs typeface="Dotum"/>
              </a:rPr>
              <a:t> </a:t>
            </a:r>
            <a:r>
              <a:rPr sz="1900" spc="-35" dirty="0">
                <a:latin typeface="Dotum"/>
                <a:cs typeface="Dotum"/>
              </a:rPr>
              <a:t>blocks</a:t>
            </a:r>
            <a:endParaRPr sz="1900">
              <a:latin typeface="Dotum"/>
              <a:cs typeface="Dotum"/>
            </a:endParaRPr>
          </a:p>
          <a:p>
            <a:pPr marL="241300" marR="74930" indent="-228600">
              <a:lnSpc>
                <a:spcPct val="100499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latin typeface="Dotum"/>
                <a:cs typeface="Dotum"/>
              </a:rPr>
              <a:t>Cache</a:t>
            </a:r>
            <a:r>
              <a:rPr sz="2200" spc="-95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tag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fully </a:t>
            </a:r>
            <a:r>
              <a:rPr sz="2200" dirty="0">
                <a:latin typeface="Dotum"/>
                <a:cs typeface="Dotum"/>
              </a:rPr>
              <a:t>identifies</a:t>
            </a:r>
            <a:r>
              <a:rPr sz="2200" spc="-85" dirty="0">
                <a:latin typeface="Dotum"/>
                <a:cs typeface="Dotum"/>
              </a:rPr>
              <a:t> </a:t>
            </a:r>
            <a:r>
              <a:rPr sz="2200" spc="50" dirty="0">
                <a:latin typeface="Dotum"/>
                <a:cs typeface="Dotum"/>
              </a:rPr>
              <a:t>the</a:t>
            </a:r>
            <a:r>
              <a:rPr sz="2200" spc="-90" dirty="0">
                <a:latin typeface="Dotum"/>
                <a:cs typeface="Dotum"/>
              </a:rPr>
              <a:t> </a:t>
            </a:r>
            <a:r>
              <a:rPr sz="2200" spc="-60" dirty="0">
                <a:latin typeface="Dotum"/>
                <a:cs typeface="Dotum"/>
              </a:rPr>
              <a:t>cached </a:t>
            </a:r>
            <a:r>
              <a:rPr sz="2200" spc="-20" dirty="0">
                <a:latin typeface="Dotum"/>
                <a:cs typeface="Dotum"/>
              </a:rPr>
              <a:t>data</a:t>
            </a:r>
            <a:endParaRPr sz="2200">
              <a:latin typeface="Dotum"/>
              <a:cs typeface="Dotum"/>
            </a:endParaRPr>
          </a:p>
          <a:p>
            <a:pPr marL="241300" marR="508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Dotum"/>
                <a:cs typeface="Dotum"/>
              </a:rPr>
              <a:t>Data</a:t>
            </a:r>
            <a:r>
              <a:rPr sz="2200" spc="-130" dirty="0">
                <a:latin typeface="Dotum"/>
                <a:cs typeface="Dotum"/>
              </a:rPr>
              <a:t> </a:t>
            </a:r>
            <a:r>
              <a:rPr sz="2200" spc="120" dirty="0">
                <a:latin typeface="Dotum"/>
                <a:cs typeface="Dotum"/>
              </a:rPr>
              <a:t>with</a:t>
            </a:r>
            <a:r>
              <a:rPr sz="2200" spc="-125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same </a:t>
            </a:r>
            <a:r>
              <a:rPr sz="2200" spc="-110" dirty="0">
                <a:latin typeface="Dotum"/>
                <a:cs typeface="Dotum"/>
              </a:rPr>
              <a:t>“cache</a:t>
            </a:r>
            <a:r>
              <a:rPr sz="2200" spc="-114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index”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shares </a:t>
            </a:r>
            <a:r>
              <a:rPr sz="2200" spc="50" dirty="0">
                <a:latin typeface="Dotum"/>
                <a:cs typeface="Dotum"/>
              </a:rPr>
              <a:t>the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100" dirty="0">
                <a:latin typeface="Dotum"/>
                <a:cs typeface="Dotum"/>
              </a:rPr>
              <a:t>same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80" dirty="0">
                <a:latin typeface="Dotum"/>
                <a:cs typeface="Dotum"/>
              </a:rPr>
              <a:t>cache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10" dirty="0">
                <a:latin typeface="Dotum"/>
                <a:cs typeface="Dotum"/>
              </a:rPr>
              <a:t>entry</a:t>
            </a:r>
            <a:endParaRPr sz="22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Dotum"/>
                <a:cs typeface="Dotum"/>
              </a:rPr>
              <a:t>Conflict</a:t>
            </a:r>
            <a:r>
              <a:rPr sz="1900" spc="-105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misses</a:t>
            </a:r>
            <a:endParaRPr sz="19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93124" y="3238500"/>
            <a:ext cx="6426200" cy="1752600"/>
            <a:chOff x="1893124" y="3238500"/>
            <a:chExt cx="6426200" cy="1752600"/>
          </a:xfrm>
        </p:grpSpPr>
        <p:sp>
          <p:nvSpPr>
            <p:cNvPr id="6" name="object 6"/>
            <p:cNvSpPr/>
            <p:nvPr/>
          </p:nvSpPr>
          <p:spPr>
            <a:xfrm>
              <a:off x="1905824" y="3251200"/>
              <a:ext cx="6400800" cy="431800"/>
            </a:xfrm>
            <a:custGeom>
              <a:avLst/>
              <a:gdLst/>
              <a:ahLst/>
              <a:cxnLst/>
              <a:rect l="l" t="t" r="r" b="b"/>
              <a:pathLst>
                <a:path w="6400800" h="431800">
                  <a:moveTo>
                    <a:pt x="0" y="0"/>
                  </a:moveTo>
                  <a:lnTo>
                    <a:pt x="6400800" y="0"/>
                  </a:lnTo>
                  <a:lnTo>
                    <a:pt x="6400800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563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6799" y="3317875"/>
              <a:ext cx="2946400" cy="317500"/>
            </a:xfrm>
            <a:custGeom>
              <a:avLst/>
              <a:gdLst/>
              <a:ahLst/>
              <a:cxnLst/>
              <a:rect l="l" t="t" r="r" b="b"/>
              <a:pathLst>
                <a:path w="2946400" h="317500">
                  <a:moveTo>
                    <a:pt x="2946399" y="0"/>
                  </a:moveTo>
                  <a:lnTo>
                    <a:pt x="0" y="0"/>
                  </a:lnTo>
                  <a:lnTo>
                    <a:pt x="0" y="317500"/>
                  </a:lnTo>
                  <a:lnTo>
                    <a:pt x="2946399" y="317500"/>
                  </a:lnTo>
                  <a:lnTo>
                    <a:pt x="2946399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6799" y="3317875"/>
              <a:ext cx="2946400" cy="317500"/>
            </a:xfrm>
            <a:custGeom>
              <a:avLst/>
              <a:gdLst/>
              <a:ahLst/>
              <a:cxnLst/>
              <a:rect l="l" t="t" r="r" b="b"/>
              <a:pathLst>
                <a:path w="2946400" h="317500">
                  <a:moveTo>
                    <a:pt x="0" y="0"/>
                  </a:moveTo>
                  <a:lnTo>
                    <a:pt x="2946400" y="0"/>
                  </a:lnTo>
                  <a:lnTo>
                    <a:pt x="2946400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8424" y="3324225"/>
              <a:ext cx="15875" cy="285750"/>
            </a:xfrm>
            <a:custGeom>
              <a:avLst/>
              <a:gdLst/>
              <a:ahLst/>
              <a:cxnLst/>
              <a:rect l="l" t="t" r="r" b="b"/>
              <a:pathLst>
                <a:path w="15875" h="285750">
                  <a:moveTo>
                    <a:pt x="0" y="285750"/>
                  </a:moveTo>
                  <a:lnTo>
                    <a:pt x="15875" y="285750"/>
                  </a:lnTo>
                  <a:lnTo>
                    <a:pt x="15875" y="0"/>
                  </a:lnTo>
                  <a:lnTo>
                    <a:pt x="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FF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28649" y="3324225"/>
              <a:ext cx="755650" cy="285750"/>
            </a:xfrm>
            <a:custGeom>
              <a:avLst/>
              <a:gdLst/>
              <a:ahLst/>
              <a:cxnLst/>
              <a:rect l="l" t="t" r="r" b="b"/>
              <a:pathLst>
                <a:path w="755650" h="285750">
                  <a:moveTo>
                    <a:pt x="0" y="0"/>
                  </a:moveTo>
                  <a:lnTo>
                    <a:pt x="755650" y="0"/>
                  </a:lnTo>
                  <a:lnTo>
                    <a:pt x="75565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2774" y="3321050"/>
              <a:ext cx="2794000" cy="1657350"/>
            </a:xfrm>
            <a:custGeom>
              <a:avLst/>
              <a:gdLst/>
              <a:ahLst/>
              <a:cxnLst/>
              <a:rect l="l" t="t" r="r" b="b"/>
              <a:pathLst>
                <a:path w="2794000" h="1657350">
                  <a:moveTo>
                    <a:pt x="0" y="0"/>
                  </a:moveTo>
                  <a:lnTo>
                    <a:pt x="2794000" y="0"/>
                  </a:lnTo>
                  <a:lnTo>
                    <a:pt x="2794000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2774" y="3613150"/>
              <a:ext cx="2794000" cy="0"/>
            </a:xfrm>
            <a:custGeom>
              <a:avLst/>
              <a:gdLst/>
              <a:ahLst/>
              <a:cxnLst/>
              <a:rect l="l" t="t" r="r" b="b"/>
              <a:pathLst>
                <a:path w="2794000">
                  <a:moveTo>
                    <a:pt x="0" y="0"/>
                  </a:moveTo>
                  <a:lnTo>
                    <a:pt x="1263649" y="0"/>
                  </a:lnTo>
                </a:path>
                <a:path w="2794000">
                  <a:moveTo>
                    <a:pt x="2025649" y="0"/>
                  </a:moveTo>
                  <a:lnTo>
                    <a:pt x="2794000" y="0"/>
                  </a:lnTo>
                </a:path>
              </a:pathLst>
            </a:custGeom>
            <a:ln w="254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2774" y="3917950"/>
              <a:ext cx="2794000" cy="0"/>
            </a:xfrm>
            <a:custGeom>
              <a:avLst/>
              <a:gdLst/>
              <a:ahLst/>
              <a:cxnLst/>
              <a:rect l="l" t="t" r="r" b="b"/>
              <a:pathLst>
                <a:path w="2794000">
                  <a:moveTo>
                    <a:pt x="0" y="0"/>
                  </a:moveTo>
                  <a:lnTo>
                    <a:pt x="27940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2774" y="4222750"/>
              <a:ext cx="2794000" cy="0"/>
            </a:xfrm>
            <a:custGeom>
              <a:avLst/>
              <a:gdLst/>
              <a:ahLst/>
              <a:cxnLst/>
              <a:rect l="l" t="t" r="r" b="b"/>
              <a:pathLst>
                <a:path w="2794000">
                  <a:moveTo>
                    <a:pt x="0" y="0"/>
                  </a:moveTo>
                  <a:lnTo>
                    <a:pt x="27940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2774" y="4527550"/>
              <a:ext cx="2794000" cy="0"/>
            </a:xfrm>
            <a:custGeom>
              <a:avLst/>
              <a:gdLst/>
              <a:ahLst/>
              <a:cxnLst/>
              <a:rect l="l" t="t" r="r" b="b"/>
              <a:pathLst>
                <a:path w="2794000">
                  <a:moveTo>
                    <a:pt x="0" y="0"/>
                  </a:moveTo>
                  <a:lnTo>
                    <a:pt x="27940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57524" y="460375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79374" y="3302000"/>
            <a:ext cx="1320800" cy="615950"/>
            <a:chOff x="6179374" y="3302000"/>
            <a:chExt cx="1320800" cy="615950"/>
          </a:xfrm>
        </p:grpSpPr>
        <p:sp>
          <p:nvSpPr>
            <p:cNvPr id="18" name="object 18"/>
            <p:cNvSpPr/>
            <p:nvPr/>
          </p:nvSpPr>
          <p:spPr>
            <a:xfrm>
              <a:off x="7487473" y="33210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06424" y="3302000"/>
              <a:ext cx="762000" cy="336550"/>
            </a:xfrm>
            <a:custGeom>
              <a:avLst/>
              <a:gdLst/>
              <a:ahLst/>
              <a:cxnLst/>
              <a:rect l="l" t="t" r="r" b="b"/>
              <a:pathLst>
                <a:path w="762000" h="336550">
                  <a:moveTo>
                    <a:pt x="762000" y="0"/>
                  </a:moveTo>
                  <a:lnTo>
                    <a:pt x="0" y="0"/>
                  </a:lnTo>
                  <a:lnTo>
                    <a:pt x="0" y="336550"/>
                  </a:lnTo>
                  <a:lnTo>
                    <a:pt x="762000" y="33655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25474" y="33210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2074" y="33210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87473" y="36258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25474" y="36258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83135" y="3416287"/>
            <a:ext cx="278765" cy="89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85926" y="3260089"/>
            <a:ext cx="2720975" cy="635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1307465" algn="l"/>
                <a:tab pos="2069464" algn="l"/>
              </a:tabLst>
            </a:pPr>
            <a:r>
              <a:rPr sz="1600" dirty="0">
                <a:latin typeface="Times New Roman"/>
                <a:cs typeface="Times New Roman"/>
              </a:rPr>
              <a:t>Byte </a:t>
            </a:r>
            <a:r>
              <a:rPr sz="1600" spc="-25" dirty="0">
                <a:latin typeface="Times New Roman"/>
                <a:cs typeface="Times New Roman"/>
              </a:rPr>
              <a:t>31</a:t>
            </a:r>
            <a:r>
              <a:rPr sz="1600" dirty="0">
                <a:latin typeface="Times New Roman"/>
                <a:cs typeface="Times New Roman"/>
              </a:rPr>
              <a:t>	Byte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1</a:t>
            </a:r>
            <a:r>
              <a:rPr sz="1600" dirty="0">
                <a:latin typeface="Times New Roman"/>
                <a:cs typeface="Times New Roman"/>
              </a:rPr>
              <a:t>	Byte </a:t>
            </a:r>
            <a:r>
              <a:rPr sz="1600" spc="-5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307465" algn="l"/>
              </a:tabLst>
            </a:pPr>
            <a:r>
              <a:rPr sz="1600" dirty="0">
                <a:latin typeface="Times New Roman"/>
                <a:cs typeface="Times New Roman"/>
              </a:rPr>
              <a:t>Byte </a:t>
            </a:r>
            <a:r>
              <a:rPr sz="1600" spc="-25" dirty="0">
                <a:latin typeface="Times New Roman"/>
                <a:cs typeface="Times New Roman"/>
              </a:rPr>
              <a:t>63</a:t>
            </a:r>
            <a:r>
              <a:rPr sz="1600" dirty="0">
                <a:latin typeface="Times New Roman"/>
                <a:cs typeface="Times New Roman"/>
              </a:rPr>
              <a:t>	Byte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33</a:t>
            </a:r>
            <a:r>
              <a:rPr sz="1600" spc="8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Byte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32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25274" y="3308350"/>
            <a:ext cx="1079500" cy="1682750"/>
            <a:chOff x="5125274" y="3308350"/>
            <a:chExt cx="1079500" cy="1682750"/>
          </a:xfrm>
        </p:grpSpPr>
        <p:sp>
          <p:nvSpPr>
            <p:cNvPr id="27" name="object 27"/>
            <p:cNvSpPr/>
            <p:nvPr/>
          </p:nvSpPr>
          <p:spPr>
            <a:xfrm>
              <a:off x="6192074" y="3625850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1" y="279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37974" y="3321050"/>
              <a:ext cx="228600" cy="1657350"/>
            </a:xfrm>
            <a:custGeom>
              <a:avLst/>
              <a:gdLst/>
              <a:ahLst/>
              <a:cxnLst/>
              <a:rect l="l" t="t" r="r" b="b"/>
              <a:pathLst>
                <a:path w="228600" h="1657350">
                  <a:moveTo>
                    <a:pt x="0" y="0"/>
                  </a:moveTo>
                  <a:lnTo>
                    <a:pt x="228600" y="0"/>
                  </a:lnTo>
                  <a:lnTo>
                    <a:pt x="228600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83135" y="3721087"/>
            <a:ext cx="278765" cy="89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00127" y="3016249"/>
            <a:ext cx="7550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Valid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Bit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99874" y="3600450"/>
            <a:ext cx="279400" cy="939800"/>
            <a:chOff x="5099874" y="3600450"/>
            <a:chExt cx="279400" cy="939800"/>
          </a:xfrm>
        </p:grpSpPr>
        <p:sp>
          <p:nvSpPr>
            <p:cNvPr id="32" name="object 32"/>
            <p:cNvSpPr/>
            <p:nvPr/>
          </p:nvSpPr>
          <p:spPr>
            <a:xfrm>
              <a:off x="5112574" y="3613150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12574" y="3917950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12574" y="4222750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12574" y="4527550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81127" y="459740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51874" y="3308350"/>
            <a:ext cx="3022600" cy="1682750"/>
            <a:chOff x="2051874" y="3308350"/>
            <a:chExt cx="3022600" cy="1682750"/>
          </a:xfrm>
        </p:grpSpPr>
        <p:sp>
          <p:nvSpPr>
            <p:cNvPr id="38" name="object 38"/>
            <p:cNvSpPr/>
            <p:nvPr/>
          </p:nvSpPr>
          <p:spPr>
            <a:xfrm>
              <a:off x="2089974" y="3321050"/>
              <a:ext cx="2946400" cy="1657350"/>
            </a:xfrm>
            <a:custGeom>
              <a:avLst/>
              <a:gdLst/>
              <a:ahLst/>
              <a:cxnLst/>
              <a:rect l="l" t="t" r="r" b="b"/>
              <a:pathLst>
                <a:path w="2946400" h="1657350">
                  <a:moveTo>
                    <a:pt x="0" y="0"/>
                  </a:moveTo>
                  <a:lnTo>
                    <a:pt x="2946400" y="0"/>
                  </a:lnTo>
                  <a:lnTo>
                    <a:pt x="2946400" y="1657350"/>
                  </a:lnTo>
                  <a:lnTo>
                    <a:pt x="0" y="16573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64574" y="3613150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64574" y="3917950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4574" y="4222750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64574" y="4527550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352327" y="459740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1677" y="3016249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Tag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95501" y="2586989"/>
            <a:ext cx="1498600" cy="69850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746125">
              <a:lnSpc>
                <a:spcPct val="100000"/>
              </a:lnSpc>
              <a:spcBef>
                <a:spcPts val="830"/>
              </a:spcBef>
            </a:pPr>
            <a:r>
              <a:rPr sz="1600" dirty="0">
                <a:latin typeface="Times New Roman"/>
                <a:cs typeface="Times New Roman"/>
              </a:rPr>
              <a:t>Ex: </a:t>
            </a:r>
            <a:r>
              <a:rPr sz="1600" spc="-20" dirty="0">
                <a:latin typeface="Times New Roman"/>
                <a:cs typeface="Times New Roman"/>
              </a:rPr>
              <a:t>0x01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25523" y="29972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25399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69850" y="241300"/>
                </a:lnTo>
                <a:lnTo>
                  <a:pt x="25400" y="241300"/>
                </a:lnTo>
                <a:lnTo>
                  <a:pt x="25399" y="228600"/>
                </a:lnTo>
                <a:close/>
              </a:path>
              <a:path w="76200" h="304800">
                <a:moveTo>
                  <a:pt x="50798" y="0"/>
                </a:moveTo>
                <a:lnTo>
                  <a:pt x="25398" y="0"/>
                </a:lnTo>
                <a:lnTo>
                  <a:pt x="25400" y="241300"/>
                </a:lnTo>
                <a:lnTo>
                  <a:pt x="50800" y="241300"/>
                </a:lnTo>
                <a:lnTo>
                  <a:pt x="50798" y="0"/>
                </a:lnTo>
                <a:close/>
              </a:path>
              <a:path w="76200" h="304800">
                <a:moveTo>
                  <a:pt x="76200" y="228600"/>
                </a:moveTo>
                <a:lnTo>
                  <a:pt x="50799" y="228600"/>
                </a:lnTo>
                <a:lnTo>
                  <a:pt x="50800" y="241300"/>
                </a:lnTo>
                <a:lnTo>
                  <a:pt x="69850" y="241300"/>
                </a:lnTo>
                <a:lnTo>
                  <a:pt x="7620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242123" y="2308225"/>
          <a:ext cx="7477125" cy="27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12192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6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Tag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C0D2FE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Cache</a:t>
                      </a:r>
                      <a:r>
                        <a:rPr sz="16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Index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0D2FE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Select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27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7543324" y="202564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24126" y="202564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4326" y="202564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23926" y="202564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8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15173" y="2603500"/>
            <a:ext cx="4838700" cy="3073400"/>
            <a:chOff x="515173" y="2603500"/>
            <a:chExt cx="4838700" cy="3073400"/>
          </a:xfrm>
        </p:grpSpPr>
        <p:sp>
          <p:nvSpPr>
            <p:cNvPr id="53" name="object 53"/>
            <p:cNvSpPr/>
            <p:nvPr/>
          </p:nvSpPr>
          <p:spPr>
            <a:xfrm>
              <a:off x="515162" y="2603499"/>
              <a:ext cx="4838700" cy="2889250"/>
            </a:xfrm>
            <a:custGeom>
              <a:avLst/>
              <a:gdLst/>
              <a:ahLst/>
              <a:cxnLst/>
              <a:rect l="l" t="t" r="r" b="b"/>
              <a:pathLst>
                <a:path w="4838700" h="2889250">
                  <a:moveTo>
                    <a:pt x="1512684" y="867359"/>
                  </a:moveTo>
                  <a:lnTo>
                    <a:pt x="1452245" y="867359"/>
                  </a:lnTo>
                  <a:lnTo>
                    <a:pt x="1433182" y="867359"/>
                  </a:lnTo>
                  <a:lnTo>
                    <a:pt x="1432166" y="904938"/>
                  </a:lnTo>
                  <a:lnTo>
                    <a:pt x="1512684" y="867359"/>
                  </a:lnTo>
                  <a:close/>
                </a:path>
                <a:path w="4838700" h="2889250">
                  <a:moveTo>
                    <a:pt x="2609850" y="2832100"/>
                  </a:moveTo>
                  <a:lnTo>
                    <a:pt x="2571750" y="2813050"/>
                  </a:lnTo>
                  <a:lnTo>
                    <a:pt x="2495550" y="2774950"/>
                  </a:lnTo>
                  <a:lnTo>
                    <a:pt x="2495550" y="2813050"/>
                  </a:lnTo>
                  <a:lnTo>
                    <a:pt x="38100" y="2813050"/>
                  </a:lnTo>
                  <a:lnTo>
                    <a:pt x="38100" y="12700"/>
                  </a:lnTo>
                  <a:lnTo>
                    <a:pt x="0" y="12700"/>
                  </a:lnTo>
                  <a:lnTo>
                    <a:pt x="0" y="2832100"/>
                  </a:lnTo>
                  <a:lnTo>
                    <a:pt x="1498" y="2839516"/>
                  </a:lnTo>
                  <a:lnTo>
                    <a:pt x="5588" y="2845574"/>
                  </a:lnTo>
                  <a:lnTo>
                    <a:pt x="11645" y="2849664"/>
                  </a:lnTo>
                  <a:lnTo>
                    <a:pt x="19050" y="2851150"/>
                  </a:lnTo>
                  <a:lnTo>
                    <a:pt x="2495550" y="2851150"/>
                  </a:lnTo>
                  <a:lnTo>
                    <a:pt x="2495550" y="2889250"/>
                  </a:lnTo>
                  <a:lnTo>
                    <a:pt x="2571750" y="2851150"/>
                  </a:lnTo>
                  <a:lnTo>
                    <a:pt x="2609850" y="2832100"/>
                  </a:lnTo>
                  <a:close/>
                </a:path>
                <a:path w="4838700" h="2889250">
                  <a:moveTo>
                    <a:pt x="4838700" y="0"/>
                  </a:moveTo>
                  <a:lnTo>
                    <a:pt x="4800600" y="0"/>
                  </a:lnTo>
                  <a:lnTo>
                    <a:pt x="4800600" y="287274"/>
                  </a:lnTo>
                  <a:lnTo>
                    <a:pt x="920750" y="287274"/>
                  </a:lnTo>
                  <a:lnTo>
                    <a:pt x="913345" y="288772"/>
                  </a:lnTo>
                  <a:lnTo>
                    <a:pt x="907288" y="292862"/>
                  </a:lnTo>
                  <a:lnTo>
                    <a:pt x="903198" y="298919"/>
                  </a:lnTo>
                  <a:lnTo>
                    <a:pt x="901700" y="306324"/>
                  </a:lnTo>
                  <a:lnTo>
                    <a:pt x="901700" y="833882"/>
                  </a:lnTo>
                  <a:lnTo>
                    <a:pt x="1433195" y="866851"/>
                  </a:lnTo>
                  <a:lnTo>
                    <a:pt x="1452257" y="866851"/>
                  </a:lnTo>
                  <a:lnTo>
                    <a:pt x="1513801" y="866851"/>
                  </a:lnTo>
                  <a:lnTo>
                    <a:pt x="1547964" y="850900"/>
                  </a:lnTo>
                  <a:lnTo>
                    <a:pt x="1435265" y="790676"/>
                  </a:lnTo>
                  <a:lnTo>
                    <a:pt x="1434223" y="828763"/>
                  </a:lnTo>
                  <a:lnTo>
                    <a:pt x="939800" y="815352"/>
                  </a:lnTo>
                  <a:lnTo>
                    <a:pt x="939800" y="814844"/>
                  </a:lnTo>
                  <a:lnTo>
                    <a:pt x="939800" y="325374"/>
                  </a:lnTo>
                  <a:lnTo>
                    <a:pt x="4819650" y="325374"/>
                  </a:lnTo>
                  <a:lnTo>
                    <a:pt x="4827067" y="323888"/>
                  </a:lnTo>
                  <a:lnTo>
                    <a:pt x="4833124" y="319798"/>
                  </a:lnTo>
                  <a:lnTo>
                    <a:pt x="4837214" y="313740"/>
                  </a:lnTo>
                  <a:lnTo>
                    <a:pt x="4838700" y="306324"/>
                  </a:lnTo>
                  <a:lnTo>
                    <a:pt x="4838700" y="287274"/>
                  </a:lnTo>
                  <a:lnTo>
                    <a:pt x="4838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25024" y="5232400"/>
              <a:ext cx="889000" cy="431800"/>
            </a:xfrm>
            <a:custGeom>
              <a:avLst/>
              <a:gdLst/>
              <a:ahLst/>
              <a:cxnLst/>
              <a:rect l="l" t="t" r="r" b="b"/>
              <a:pathLst>
                <a:path w="889000" h="431800">
                  <a:moveTo>
                    <a:pt x="0" y="215900"/>
                  </a:moveTo>
                  <a:lnTo>
                    <a:pt x="15877" y="158505"/>
                  </a:lnTo>
                  <a:lnTo>
                    <a:pt x="60687" y="106931"/>
                  </a:lnTo>
                  <a:lnTo>
                    <a:pt x="92617" y="83969"/>
                  </a:lnTo>
                  <a:lnTo>
                    <a:pt x="130191" y="63235"/>
                  </a:lnTo>
                  <a:lnTo>
                    <a:pt x="172879" y="44985"/>
                  </a:lnTo>
                  <a:lnTo>
                    <a:pt x="220152" y="29476"/>
                  </a:lnTo>
                  <a:lnTo>
                    <a:pt x="271480" y="16966"/>
                  </a:lnTo>
                  <a:lnTo>
                    <a:pt x="326334" y="7712"/>
                  </a:lnTo>
                  <a:lnTo>
                    <a:pt x="384183" y="1970"/>
                  </a:lnTo>
                  <a:lnTo>
                    <a:pt x="444500" y="0"/>
                  </a:lnTo>
                  <a:lnTo>
                    <a:pt x="504816" y="1970"/>
                  </a:lnTo>
                  <a:lnTo>
                    <a:pt x="562665" y="7712"/>
                  </a:lnTo>
                  <a:lnTo>
                    <a:pt x="617519" y="16966"/>
                  </a:lnTo>
                  <a:lnTo>
                    <a:pt x="668847" y="29476"/>
                  </a:lnTo>
                  <a:lnTo>
                    <a:pt x="716120" y="44985"/>
                  </a:lnTo>
                  <a:lnTo>
                    <a:pt x="758808" y="63235"/>
                  </a:lnTo>
                  <a:lnTo>
                    <a:pt x="796382" y="83969"/>
                  </a:lnTo>
                  <a:lnTo>
                    <a:pt x="828312" y="106931"/>
                  </a:lnTo>
                  <a:lnTo>
                    <a:pt x="873122" y="158505"/>
                  </a:lnTo>
                  <a:lnTo>
                    <a:pt x="889000" y="215900"/>
                  </a:lnTo>
                  <a:lnTo>
                    <a:pt x="884942" y="245196"/>
                  </a:lnTo>
                  <a:lnTo>
                    <a:pt x="854068" y="299938"/>
                  </a:lnTo>
                  <a:lnTo>
                    <a:pt x="796382" y="347830"/>
                  </a:lnTo>
                  <a:lnTo>
                    <a:pt x="758808" y="368564"/>
                  </a:lnTo>
                  <a:lnTo>
                    <a:pt x="716120" y="386814"/>
                  </a:lnTo>
                  <a:lnTo>
                    <a:pt x="668847" y="402323"/>
                  </a:lnTo>
                  <a:lnTo>
                    <a:pt x="617519" y="414833"/>
                  </a:lnTo>
                  <a:lnTo>
                    <a:pt x="562665" y="424087"/>
                  </a:lnTo>
                  <a:lnTo>
                    <a:pt x="504816" y="429829"/>
                  </a:lnTo>
                  <a:lnTo>
                    <a:pt x="444500" y="431800"/>
                  </a:lnTo>
                  <a:lnTo>
                    <a:pt x="384183" y="429829"/>
                  </a:lnTo>
                  <a:lnTo>
                    <a:pt x="326334" y="424087"/>
                  </a:lnTo>
                  <a:lnTo>
                    <a:pt x="271480" y="414833"/>
                  </a:lnTo>
                  <a:lnTo>
                    <a:pt x="220152" y="402323"/>
                  </a:lnTo>
                  <a:lnTo>
                    <a:pt x="172879" y="386814"/>
                  </a:lnTo>
                  <a:lnTo>
                    <a:pt x="130191" y="368564"/>
                  </a:lnTo>
                  <a:lnTo>
                    <a:pt x="92617" y="347830"/>
                  </a:lnTo>
                  <a:lnTo>
                    <a:pt x="60687" y="324868"/>
                  </a:lnTo>
                  <a:lnTo>
                    <a:pt x="15877" y="273294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166588" y="5283200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Compare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513268" y="3606651"/>
            <a:ext cx="3079115" cy="2058035"/>
            <a:chOff x="3513268" y="3606651"/>
            <a:chExt cx="3079115" cy="2058035"/>
          </a:xfrm>
        </p:grpSpPr>
        <p:sp>
          <p:nvSpPr>
            <p:cNvPr id="57" name="object 57"/>
            <p:cNvSpPr/>
            <p:nvPr/>
          </p:nvSpPr>
          <p:spPr>
            <a:xfrm>
              <a:off x="3513264" y="3606660"/>
              <a:ext cx="2202815" cy="1734185"/>
            </a:xfrm>
            <a:custGeom>
              <a:avLst/>
              <a:gdLst/>
              <a:ahLst/>
              <a:cxnLst/>
              <a:rect l="l" t="t" r="r" b="b"/>
              <a:pathLst>
                <a:path w="2202815" h="1734185">
                  <a:moveTo>
                    <a:pt x="114300" y="1511896"/>
                  </a:moveTo>
                  <a:lnTo>
                    <a:pt x="76200" y="1511592"/>
                  </a:lnTo>
                  <a:lnTo>
                    <a:pt x="87998" y="292"/>
                  </a:lnTo>
                  <a:lnTo>
                    <a:pt x="49898" y="0"/>
                  </a:lnTo>
                  <a:lnTo>
                    <a:pt x="38100" y="1511300"/>
                  </a:lnTo>
                  <a:lnTo>
                    <a:pt x="0" y="1511007"/>
                  </a:lnTo>
                  <a:lnTo>
                    <a:pt x="56248" y="1625739"/>
                  </a:lnTo>
                  <a:lnTo>
                    <a:pt x="104736" y="1530642"/>
                  </a:lnTo>
                  <a:lnTo>
                    <a:pt x="114300" y="1511896"/>
                  </a:lnTo>
                  <a:close/>
                </a:path>
                <a:path w="2202815" h="1734185">
                  <a:moveTo>
                    <a:pt x="2202548" y="1676539"/>
                  </a:moveTo>
                  <a:lnTo>
                    <a:pt x="2164448" y="1657489"/>
                  </a:lnTo>
                  <a:lnTo>
                    <a:pt x="2088248" y="1619389"/>
                  </a:lnTo>
                  <a:lnTo>
                    <a:pt x="2088248" y="1657489"/>
                  </a:lnTo>
                  <a:lnTo>
                    <a:pt x="1777098" y="1657489"/>
                  </a:lnTo>
                  <a:lnTo>
                    <a:pt x="1777098" y="139"/>
                  </a:lnTo>
                  <a:lnTo>
                    <a:pt x="1738998" y="139"/>
                  </a:lnTo>
                  <a:lnTo>
                    <a:pt x="1738998" y="1676539"/>
                  </a:lnTo>
                  <a:lnTo>
                    <a:pt x="1740496" y="1683956"/>
                  </a:lnTo>
                  <a:lnTo>
                    <a:pt x="1744586" y="1690014"/>
                  </a:lnTo>
                  <a:lnTo>
                    <a:pt x="1750644" y="1694103"/>
                  </a:lnTo>
                  <a:lnTo>
                    <a:pt x="1758048" y="1695589"/>
                  </a:lnTo>
                  <a:lnTo>
                    <a:pt x="2088248" y="1695589"/>
                  </a:lnTo>
                  <a:lnTo>
                    <a:pt x="2088248" y="1733689"/>
                  </a:lnTo>
                  <a:lnTo>
                    <a:pt x="2164448" y="1695589"/>
                  </a:lnTo>
                  <a:lnTo>
                    <a:pt x="2202548" y="1676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19024" y="5130790"/>
              <a:ext cx="304800" cy="216535"/>
            </a:xfrm>
            <a:custGeom>
              <a:avLst/>
              <a:gdLst/>
              <a:ahLst/>
              <a:cxnLst/>
              <a:rect l="l" t="t" r="r" b="b"/>
              <a:pathLst>
                <a:path w="304800" h="216535">
                  <a:moveTo>
                    <a:pt x="0" y="0"/>
                  </a:moveTo>
                  <a:lnTo>
                    <a:pt x="54786" y="3478"/>
                  </a:lnTo>
                  <a:lnTo>
                    <a:pt x="106352" y="13507"/>
                  </a:lnTo>
                  <a:lnTo>
                    <a:pt x="153836" y="29477"/>
                  </a:lnTo>
                  <a:lnTo>
                    <a:pt x="196376" y="50779"/>
                  </a:lnTo>
                  <a:lnTo>
                    <a:pt x="233113" y="76801"/>
                  </a:lnTo>
                  <a:lnTo>
                    <a:pt x="263184" y="106935"/>
                  </a:lnTo>
                  <a:lnTo>
                    <a:pt x="285730" y="140571"/>
                  </a:lnTo>
                  <a:lnTo>
                    <a:pt x="299889" y="177099"/>
                  </a:lnTo>
                  <a:lnTo>
                    <a:pt x="304800" y="2159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20604" y="5353060"/>
              <a:ext cx="303530" cy="228600"/>
            </a:xfrm>
            <a:custGeom>
              <a:avLst/>
              <a:gdLst/>
              <a:ahLst/>
              <a:cxnLst/>
              <a:rect l="l" t="t" r="r" b="b"/>
              <a:pathLst>
                <a:path w="303529" h="228600">
                  <a:moveTo>
                    <a:pt x="303233" y="0"/>
                  </a:moveTo>
                  <a:lnTo>
                    <a:pt x="298356" y="40945"/>
                  </a:lnTo>
                  <a:lnTo>
                    <a:pt x="284291" y="79500"/>
                  </a:lnTo>
                  <a:lnTo>
                    <a:pt x="261889" y="115023"/>
                  </a:lnTo>
                  <a:lnTo>
                    <a:pt x="232000" y="146873"/>
                  </a:lnTo>
                  <a:lnTo>
                    <a:pt x="195473" y="174409"/>
                  </a:lnTo>
                  <a:lnTo>
                    <a:pt x="153160" y="196990"/>
                  </a:lnTo>
                  <a:lnTo>
                    <a:pt x="105910" y="213974"/>
                  </a:lnTo>
                  <a:lnTo>
                    <a:pt x="54573" y="224721"/>
                  </a:lnTo>
                  <a:lnTo>
                    <a:pt x="0" y="2285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715824" y="5130800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2159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28524" y="5143500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0"/>
                  </a:moveTo>
                  <a:lnTo>
                    <a:pt x="1" y="431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15824" y="5588000"/>
              <a:ext cx="215900" cy="0"/>
            </a:xfrm>
            <a:custGeom>
              <a:avLst/>
              <a:gdLst/>
              <a:ahLst/>
              <a:cxnLst/>
              <a:rect l="l" t="t" r="r" b="b"/>
              <a:pathLst>
                <a:path w="215900">
                  <a:moveTo>
                    <a:pt x="2159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15925" y="5359400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25399" y="228600"/>
                  </a:moveTo>
                  <a:lnTo>
                    <a:pt x="0" y="228600"/>
                  </a:lnTo>
                  <a:lnTo>
                    <a:pt x="38100" y="304799"/>
                  </a:lnTo>
                  <a:lnTo>
                    <a:pt x="69850" y="241299"/>
                  </a:lnTo>
                  <a:lnTo>
                    <a:pt x="25400" y="241299"/>
                  </a:lnTo>
                  <a:lnTo>
                    <a:pt x="25399" y="228600"/>
                  </a:lnTo>
                  <a:close/>
                </a:path>
                <a:path w="76200" h="304800">
                  <a:moveTo>
                    <a:pt x="50798" y="0"/>
                  </a:moveTo>
                  <a:lnTo>
                    <a:pt x="25398" y="0"/>
                  </a:lnTo>
                  <a:lnTo>
                    <a:pt x="25400" y="241299"/>
                  </a:lnTo>
                  <a:lnTo>
                    <a:pt x="50800" y="241299"/>
                  </a:lnTo>
                  <a:lnTo>
                    <a:pt x="50798" y="0"/>
                  </a:lnTo>
                  <a:close/>
                </a:path>
                <a:path w="76200" h="304800">
                  <a:moveTo>
                    <a:pt x="76200" y="228600"/>
                  </a:moveTo>
                  <a:lnTo>
                    <a:pt x="50799" y="228600"/>
                  </a:lnTo>
                  <a:lnTo>
                    <a:pt x="50800" y="241299"/>
                  </a:lnTo>
                  <a:lnTo>
                    <a:pt x="25400" y="241299"/>
                  </a:lnTo>
                  <a:lnTo>
                    <a:pt x="69850" y="241299"/>
                  </a:lnTo>
                  <a:lnTo>
                    <a:pt x="76200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400326" y="5607050"/>
            <a:ext cx="285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Hit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013882" y="5340350"/>
            <a:ext cx="2553335" cy="204470"/>
            <a:chOff x="4013882" y="5340350"/>
            <a:chExt cx="2553335" cy="204470"/>
          </a:xfrm>
        </p:grpSpPr>
        <p:sp>
          <p:nvSpPr>
            <p:cNvPr id="66" name="object 66"/>
            <p:cNvSpPr/>
            <p:nvPr/>
          </p:nvSpPr>
          <p:spPr>
            <a:xfrm>
              <a:off x="6249224" y="5353050"/>
              <a:ext cx="304800" cy="6350"/>
            </a:xfrm>
            <a:custGeom>
              <a:avLst/>
              <a:gdLst/>
              <a:ahLst/>
              <a:cxnLst/>
              <a:rect l="l" t="t" r="r" b="b"/>
              <a:pathLst>
                <a:path w="304800" h="6350">
                  <a:moveTo>
                    <a:pt x="0" y="0"/>
                  </a:moveTo>
                  <a:lnTo>
                    <a:pt x="304800" y="63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013882" y="5430104"/>
              <a:ext cx="1702435" cy="114300"/>
            </a:xfrm>
            <a:custGeom>
              <a:avLst/>
              <a:gdLst/>
              <a:ahLst/>
              <a:cxnLst/>
              <a:rect l="l" t="t" r="r" b="b"/>
              <a:pathLst>
                <a:path w="1702435" h="114300">
                  <a:moveTo>
                    <a:pt x="1664570" y="37956"/>
                  </a:moveTo>
                  <a:lnTo>
                    <a:pt x="1606553" y="37956"/>
                  </a:lnTo>
                  <a:lnTo>
                    <a:pt x="1606838" y="76055"/>
                  </a:lnTo>
                  <a:lnTo>
                    <a:pt x="1587787" y="76197"/>
                  </a:lnTo>
                  <a:lnTo>
                    <a:pt x="1588071" y="114296"/>
                  </a:lnTo>
                  <a:lnTo>
                    <a:pt x="1701942" y="56295"/>
                  </a:lnTo>
                  <a:lnTo>
                    <a:pt x="1664570" y="37956"/>
                  </a:lnTo>
                  <a:close/>
                </a:path>
                <a:path w="1702435" h="114300">
                  <a:moveTo>
                    <a:pt x="1587503" y="38098"/>
                  </a:moveTo>
                  <a:lnTo>
                    <a:pt x="0" y="49945"/>
                  </a:lnTo>
                  <a:lnTo>
                    <a:pt x="284" y="88044"/>
                  </a:lnTo>
                  <a:lnTo>
                    <a:pt x="1587787" y="76197"/>
                  </a:lnTo>
                  <a:lnTo>
                    <a:pt x="1587503" y="38098"/>
                  </a:lnTo>
                  <a:close/>
                </a:path>
                <a:path w="1702435" h="114300">
                  <a:moveTo>
                    <a:pt x="1606553" y="37956"/>
                  </a:moveTo>
                  <a:lnTo>
                    <a:pt x="1587503" y="38098"/>
                  </a:lnTo>
                  <a:lnTo>
                    <a:pt x="1587787" y="76197"/>
                  </a:lnTo>
                  <a:lnTo>
                    <a:pt x="1606838" y="76055"/>
                  </a:lnTo>
                  <a:lnTo>
                    <a:pt x="1606553" y="37956"/>
                  </a:lnTo>
                  <a:close/>
                </a:path>
                <a:path w="1702435" h="114300">
                  <a:moveTo>
                    <a:pt x="1587219" y="0"/>
                  </a:moveTo>
                  <a:lnTo>
                    <a:pt x="1587503" y="38098"/>
                  </a:lnTo>
                  <a:lnTo>
                    <a:pt x="1664570" y="37956"/>
                  </a:lnTo>
                  <a:lnTo>
                    <a:pt x="1587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6776273" y="3619108"/>
            <a:ext cx="628650" cy="1981835"/>
            <a:chOff x="6776273" y="3619108"/>
            <a:chExt cx="628650" cy="1981835"/>
          </a:xfrm>
        </p:grpSpPr>
        <p:sp>
          <p:nvSpPr>
            <p:cNvPr id="69" name="object 69"/>
            <p:cNvSpPr/>
            <p:nvPr/>
          </p:nvSpPr>
          <p:spPr>
            <a:xfrm>
              <a:off x="6785798" y="5286374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609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09600" y="3048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785798" y="5286375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0"/>
                  </a:moveTo>
                  <a:lnTo>
                    <a:pt x="609600" y="0"/>
                  </a:lnTo>
                  <a:lnTo>
                    <a:pt x="609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32628" y="3619108"/>
              <a:ext cx="114300" cy="1664970"/>
            </a:xfrm>
            <a:custGeom>
              <a:avLst/>
              <a:gdLst/>
              <a:ahLst/>
              <a:cxnLst/>
              <a:rect l="l" t="t" r="r" b="b"/>
              <a:pathLst>
                <a:path w="114300" h="1664970">
                  <a:moveTo>
                    <a:pt x="0" y="1549330"/>
                  </a:moveTo>
                  <a:lnTo>
                    <a:pt x="54794" y="1664778"/>
                  </a:lnTo>
                  <a:lnTo>
                    <a:pt x="104669" y="1569939"/>
                  </a:lnTo>
                  <a:lnTo>
                    <a:pt x="75793" y="1569939"/>
                  </a:lnTo>
                  <a:lnTo>
                    <a:pt x="37701" y="1569158"/>
                  </a:lnTo>
                  <a:lnTo>
                    <a:pt x="38091" y="1550111"/>
                  </a:lnTo>
                  <a:lnTo>
                    <a:pt x="0" y="1549330"/>
                  </a:lnTo>
                  <a:close/>
                </a:path>
                <a:path w="114300" h="1664970">
                  <a:moveTo>
                    <a:pt x="38091" y="1550111"/>
                  </a:moveTo>
                  <a:lnTo>
                    <a:pt x="37701" y="1569158"/>
                  </a:lnTo>
                  <a:lnTo>
                    <a:pt x="75793" y="1569939"/>
                  </a:lnTo>
                  <a:lnTo>
                    <a:pt x="76184" y="1550892"/>
                  </a:lnTo>
                  <a:lnTo>
                    <a:pt x="38091" y="1550111"/>
                  </a:lnTo>
                  <a:close/>
                </a:path>
                <a:path w="114300" h="1664970">
                  <a:moveTo>
                    <a:pt x="76184" y="1550892"/>
                  </a:moveTo>
                  <a:lnTo>
                    <a:pt x="75793" y="1569939"/>
                  </a:lnTo>
                  <a:lnTo>
                    <a:pt x="104669" y="1569939"/>
                  </a:lnTo>
                  <a:lnTo>
                    <a:pt x="114275" y="1551673"/>
                  </a:lnTo>
                  <a:lnTo>
                    <a:pt x="76184" y="1550892"/>
                  </a:lnTo>
                  <a:close/>
                </a:path>
                <a:path w="114300" h="1664970">
                  <a:moveTo>
                    <a:pt x="69880" y="0"/>
                  </a:moveTo>
                  <a:lnTo>
                    <a:pt x="38091" y="1550111"/>
                  </a:lnTo>
                  <a:lnTo>
                    <a:pt x="76184" y="1550892"/>
                  </a:lnTo>
                  <a:lnTo>
                    <a:pt x="107971" y="782"/>
                  </a:lnTo>
                  <a:lnTo>
                    <a:pt x="69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Log-</a:t>
            </a:r>
            <a:r>
              <a:rPr dirty="0"/>
              <a:t>Structured</a:t>
            </a:r>
            <a:r>
              <a:rPr spc="-60" dirty="0"/>
              <a:t> </a:t>
            </a:r>
            <a:r>
              <a:rPr dirty="0"/>
              <a:t>File</a:t>
            </a:r>
            <a:r>
              <a:rPr spc="-45" dirty="0"/>
              <a:t> </a:t>
            </a:r>
            <a:r>
              <a:rPr spc="-10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47980" y="3141979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80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81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quick</a:t>
            </a:r>
            <a:r>
              <a:rPr spc="-45" dirty="0"/>
              <a:t> </a:t>
            </a:r>
            <a:r>
              <a:rPr dirty="0"/>
              <a:t>review:</a:t>
            </a:r>
            <a:r>
              <a:rPr spc="-40" dirty="0"/>
              <a:t> </a:t>
            </a:r>
            <a:r>
              <a:rPr dirty="0"/>
              <a:t>File</a:t>
            </a:r>
            <a:r>
              <a:rPr spc="-4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9107805" cy="41395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15" dirty="0">
                <a:latin typeface="Gulim"/>
                <a:cs typeface="Gulim"/>
              </a:rPr>
              <a:t>A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storage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management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30" dirty="0">
                <a:latin typeface="Gulim"/>
                <a:cs typeface="Gulim"/>
              </a:rPr>
              <a:t>/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user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interface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stored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data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Metadata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file: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375" dirty="0">
                <a:latin typeface="Gulim"/>
                <a:cs typeface="Gulim"/>
              </a:rPr>
              <a:t>i-</a:t>
            </a:r>
            <a:r>
              <a:rPr sz="2800" dirty="0">
                <a:latin typeface="Gulim"/>
                <a:cs typeface="Gulim"/>
              </a:rPr>
              <a:t>node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structure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latin typeface="Dotum"/>
                <a:cs typeface="Dotum"/>
              </a:rPr>
              <a:t>File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inside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OS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155" dirty="0">
                <a:latin typeface="Dotum"/>
                <a:cs typeface="Dotum"/>
              </a:rPr>
              <a:t>==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270" dirty="0">
                <a:latin typeface="Dotum"/>
                <a:cs typeface="Dotum"/>
              </a:rPr>
              <a:t>i-</a:t>
            </a:r>
            <a:r>
              <a:rPr sz="2400" spc="-20" dirty="0">
                <a:latin typeface="Dotum"/>
                <a:cs typeface="Dotum"/>
              </a:rPr>
              <a:t>node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Gulim"/>
                <a:cs typeface="Gulim"/>
              </a:rPr>
              <a:t>Considers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efficient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15" dirty="0">
                <a:latin typeface="Gulim"/>
                <a:cs typeface="Gulim"/>
              </a:rPr>
              <a:t>access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small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30" dirty="0">
                <a:latin typeface="Gulim"/>
                <a:cs typeface="Gulim"/>
              </a:rPr>
              <a:t>/ </a:t>
            </a:r>
            <a:r>
              <a:rPr sz="2800" dirty="0">
                <a:latin typeface="Gulim"/>
                <a:cs typeface="Gulim"/>
              </a:rPr>
              <a:t>large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data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Direct</a:t>
            </a:r>
            <a:r>
              <a:rPr sz="2400" spc="-35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blocks,</a:t>
            </a:r>
            <a:r>
              <a:rPr sz="2400" spc="-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indirect/doubly/triply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indirect</a:t>
            </a:r>
            <a:r>
              <a:rPr sz="2400" spc="-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Gulim"/>
                <a:cs typeface="Gulim"/>
              </a:rPr>
              <a:t>Considers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security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15" dirty="0">
                <a:latin typeface="Gulim"/>
                <a:cs typeface="Gulim"/>
              </a:rPr>
              <a:t>access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control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latin typeface="Dotum"/>
                <a:cs typeface="Dotum"/>
              </a:rPr>
              <a:t>Permission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credential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information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Gulim"/>
                <a:cs typeface="Gulim"/>
              </a:rPr>
              <a:t>They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have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resident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disk,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Durable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after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power-</a:t>
            </a:r>
            <a:r>
              <a:rPr sz="2400" spc="-25" dirty="0">
                <a:latin typeface="Dotum"/>
                <a:cs typeface="Dotum"/>
              </a:rPr>
              <a:t>off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5" dirty="0"/>
              <a:t> </a:t>
            </a:r>
            <a:r>
              <a:rPr spc="-10" dirty="0"/>
              <a:t>filesystem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0448290" cy="445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Huge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gap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speed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95" dirty="0">
                <a:latin typeface="Gulim"/>
                <a:cs typeface="Gulim"/>
              </a:rPr>
              <a:t>&amp;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145" dirty="0">
                <a:latin typeface="Gulim"/>
                <a:cs typeface="Gulim"/>
              </a:rPr>
              <a:t>scale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between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memory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95" dirty="0">
                <a:latin typeface="Gulim"/>
                <a:cs typeface="Gulim"/>
              </a:rPr>
              <a:t>&amp;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Dotum"/>
                <a:cs typeface="Dotum"/>
              </a:rPr>
              <a:t>Latency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14" dirty="0">
                <a:latin typeface="Dotum"/>
                <a:cs typeface="Dotum"/>
              </a:rPr>
              <a:t>/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throughput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0" dirty="0">
                <a:latin typeface="Gulim"/>
                <a:cs typeface="Gulim"/>
              </a:rPr>
              <a:t>Memory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DDR4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2133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35" dirty="0">
                <a:latin typeface="Dotum"/>
                <a:cs typeface="Dotum"/>
              </a:rPr>
              <a:t>case: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266Mhz,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2133MT/s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345" dirty="0">
                <a:latin typeface="Dotum"/>
                <a:cs typeface="Dotum"/>
              </a:rPr>
              <a:t>~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17066MB/s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200" dirty="0">
                <a:latin typeface="Gulim"/>
                <a:cs typeface="Gulim"/>
              </a:rPr>
              <a:t>access:</a:t>
            </a:r>
            <a:r>
              <a:rPr sz="2800" spc="-70" dirty="0">
                <a:latin typeface="Gulim"/>
                <a:cs typeface="Gulim"/>
              </a:rPr>
              <a:t> several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milliseconds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seek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time,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rotational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delay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Bandwidth:</a:t>
            </a:r>
            <a:r>
              <a:rPr sz="2400" spc="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120MB/s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latin typeface="Gulim"/>
                <a:cs typeface="Gulim"/>
              </a:rPr>
              <a:t>SSD: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No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05" dirty="0">
                <a:latin typeface="Gulim"/>
                <a:cs typeface="Gulim"/>
              </a:rPr>
              <a:t>seek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time,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no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rotational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delay,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sub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milliseconds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Controller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delay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&amp;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90" dirty="0">
                <a:latin typeface="Dotum"/>
                <a:cs typeface="Dotum"/>
              </a:rPr>
              <a:t>device’s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(NAND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flash)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physical </a:t>
            </a:r>
            <a:r>
              <a:rPr sz="2400" dirty="0">
                <a:latin typeface="Dotum"/>
                <a:cs typeface="Dotum"/>
              </a:rPr>
              <a:t>operation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time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Bandwidth: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up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500MB/s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Gulim"/>
                <a:cs typeface="Gulim"/>
              </a:rPr>
              <a:t>Leads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caching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Buffer</a:t>
            </a:r>
            <a:r>
              <a:rPr spc="-110" dirty="0"/>
              <a:t> </a:t>
            </a:r>
            <a:r>
              <a:rPr dirty="0"/>
              <a:t>cache</a:t>
            </a:r>
            <a:r>
              <a:rPr spc="-15" dirty="0"/>
              <a:t> </a:t>
            </a:r>
            <a:r>
              <a:rPr dirty="0"/>
              <a:t>&amp;</a:t>
            </a:r>
            <a:r>
              <a:rPr spc="-5" dirty="0"/>
              <a:t> </a:t>
            </a:r>
            <a:r>
              <a:rPr dirty="0"/>
              <a:t>page</a:t>
            </a:r>
            <a:r>
              <a:rPr spc="-15" dirty="0"/>
              <a:t> </a:t>
            </a:r>
            <a:r>
              <a:rPr spc="-10" dirty="0"/>
              <a:t>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6520180" cy="4417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 algn="just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204" dirty="0">
                <a:latin typeface="Gulim"/>
                <a:cs typeface="Gulim"/>
              </a:rPr>
              <a:t> </a:t>
            </a:r>
            <a:r>
              <a:rPr sz="2800" spc="100" dirty="0">
                <a:latin typeface="Gulim"/>
                <a:cs typeface="Gulim"/>
              </a:rPr>
              <a:t>we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have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available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space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memory, </a:t>
            </a:r>
            <a:r>
              <a:rPr sz="2800" spc="85" dirty="0">
                <a:latin typeface="Gulim"/>
                <a:cs typeface="Gulim"/>
              </a:rPr>
              <a:t>why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not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memory,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rather </a:t>
            </a:r>
            <a:r>
              <a:rPr sz="2800" spc="50" dirty="0">
                <a:latin typeface="Gulim"/>
                <a:cs typeface="Gulim"/>
              </a:rPr>
              <a:t>than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storing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disk?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Buffer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cache!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latin typeface="Dotum"/>
                <a:cs typeface="Dotum"/>
              </a:rPr>
              <a:t>Caches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blocks,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faster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access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latin typeface="Dotum"/>
                <a:cs typeface="Dotum"/>
              </a:rPr>
              <a:t>Has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synchronized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135" dirty="0">
                <a:latin typeface="Dotum"/>
                <a:cs typeface="Dotum"/>
              </a:rPr>
              <a:t>with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697865" marR="165735" lvl="1" indent="-228600">
              <a:lnSpc>
                <a:spcPts val="262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Device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driver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fetch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block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disk, </a:t>
            </a:r>
            <a:r>
              <a:rPr sz="2400" spc="-65" dirty="0">
                <a:latin typeface="Dotum"/>
                <a:cs typeface="Dotum"/>
              </a:rPr>
              <a:t>place</a:t>
            </a:r>
            <a:r>
              <a:rPr sz="2400" spc="-3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buffer</a:t>
            </a:r>
            <a:r>
              <a:rPr sz="2400" spc="-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Gulim"/>
                <a:cs typeface="Gulim"/>
              </a:rPr>
              <a:t>What’s</a:t>
            </a:r>
            <a:r>
              <a:rPr sz="2800" spc="-2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page</a:t>
            </a:r>
            <a:r>
              <a:rPr sz="2800" spc="-1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cache?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Dotum"/>
                <a:cs typeface="Dotum"/>
              </a:rPr>
              <a:t>Cache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95" dirty="0">
                <a:latin typeface="Dotum"/>
                <a:cs typeface="Dotum"/>
              </a:rPr>
              <a:t>user’s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Enable</a:t>
            </a:r>
            <a:r>
              <a:rPr sz="2400" spc="-1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faster</a:t>
            </a:r>
            <a:r>
              <a:rPr sz="2400" spc="-1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user</a:t>
            </a:r>
            <a:r>
              <a:rPr sz="2400" spc="-1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access</a:t>
            </a:r>
            <a:endParaRPr sz="2400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5137" y="330200"/>
            <a:ext cx="3721100" cy="6197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84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Virtual</a:t>
            </a:r>
            <a:r>
              <a:rPr spc="-85" dirty="0"/>
              <a:t> </a:t>
            </a:r>
            <a:r>
              <a:rPr dirty="0"/>
              <a:t>file</a:t>
            </a:r>
            <a:r>
              <a:rPr spc="-80" dirty="0"/>
              <a:t> </a:t>
            </a:r>
            <a:r>
              <a:rPr dirty="0"/>
              <a:t>system</a:t>
            </a:r>
            <a:r>
              <a:rPr spc="-70" dirty="0"/>
              <a:t> </a:t>
            </a:r>
            <a:r>
              <a:rPr spc="-10" dirty="0"/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5527040" cy="45567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2763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latin typeface="Gulim"/>
                <a:cs typeface="Gulim"/>
              </a:rPr>
              <a:t>To</a:t>
            </a:r>
            <a:r>
              <a:rPr sz="2800" spc="-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support</a:t>
            </a:r>
            <a:r>
              <a:rPr sz="2800" spc="-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multiple</a:t>
            </a:r>
            <a:r>
              <a:rPr sz="2800" spc="-35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filesystems, </a:t>
            </a:r>
            <a:r>
              <a:rPr sz="2800" dirty="0">
                <a:latin typeface="Gulim"/>
                <a:cs typeface="Gulim"/>
              </a:rPr>
              <a:t>keeping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unified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user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interface</a:t>
            </a:r>
            <a:endParaRPr sz="2800">
              <a:latin typeface="Gulim"/>
              <a:cs typeface="Gulim"/>
            </a:endParaRPr>
          </a:p>
          <a:p>
            <a:pPr marL="697865" marR="481965" lvl="1" indent="-228600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60" dirty="0">
                <a:latin typeface="Dotum"/>
                <a:cs typeface="Dotum"/>
              </a:rPr>
              <a:t>Make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huge</a:t>
            </a:r>
            <a:r>
              <a:rPr sz="2400" spc="-1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function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pointers structure</a:t>
            </a:r>
            <a:endParaRPr sz="2400">
              <a:latin typeface="Dotum"/>
              <a:cs typeface="Dotum"/>
            </a:endParaRPr>
          </a:p>
          <a:p>
            <a:pPr marL="697865" marR="326390" lvl="1" indent="-228600">
              <a:lnSpc>
                <a:spcPts val="2620"/>
              </a:lnSpc>
              <a:spcBef>
                <a:spcPts val="3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Each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file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system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implements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35" dirty="0">
                <a:latin typeface="Dotum"/>
                <a:cs typeface="Dotum"/>
              </a:rPr>
              <a:t>the </a:t>
            </a:r>
            <a:r>
              <a:rPr sz="2400" spc="-105" dirty="0">
                <a:latin typeface="Dotum"/>
                <a:cs typeface="Dotum"/>
              </a:rPr>
              <a:t>same </a:t>
            </a:r>
            <a:r>
              <a:rPr sz="2400" spc="-10" dirty="0">
                <a:latin typeface="Dotum"/>
                <a:cs typeface="Dotum"/>
              </a:rPr>
              <a:t>interface;</a:t>
            </a:r>
            <a:endParaRPr sz="2400">
              <a:latin typeface="Dotum"/>
              <a:cs typeface="Dotum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latin typeface="Dotum"/>
                <a:cs typeface="Dotum"/>
              </a:rPr>
              <a:t>Users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unable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distinguish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file </a:t>
            </a:r>
            <a:r>
              <a:rPr sz="2400" spc="-125" dirty="0">
                <a:latin typeface="Dotum"/>
                <a:cs typeface="Dotum"/>
              </a:rPr>
              <a:t>system’s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operation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Linux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VFS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layer</a:t>
            </a:r>
            <a:endParaRPr sz="2800">
              <a:latin typeface="Gulim"/>
              <a:cs typeface="Gulim"/>
            </a:endParaRPr>
          </a:p>
          <a:p>
            <a:pPr marL="697865" marR="457200" lvl="1" indent="-228600" algn="just">
              <a:lnSpc>
                <a:spcPct val="90400"/>
              </a:lnSpc>
              <a:spcBef>
                <a:spcPts val="4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latin typeface="Dotum"/>
                <a:cs typeface="Dotum"/>
              </a:rPr>
              <a:t>Includes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35" dirty="0">
                <a:latin typeface="Dotum"/>
                <a:cs typeface="Dotum"/>
              </a:rPr>
              <a:t>separate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inode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cache, </a:t>
            </a:r>
            <a:r>
              <a:rPr sz="2400" dirty="0">
                <a:latin typeface="Dotum"/>
                <a:cs typeface="Dotum"/>
              </a:rPr>
              <a:t>direnty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cache,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cache,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and </a:t>
            </a:r>
            <a:r>
              <a:rPr sz="2400" dirty="0">
                <a:latin typeface="Dotum"/>
                <a:cs typeface="Dotum"/>
              </a:rPr>
              <a:t>buffer</a:t>
            </a:r>
            <a:r>
              <a:rPr sz="2400" spc="15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436" y="1657350"/>
            <a:ext cx="4972058" cy="35433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85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9039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05760" algn="l"/>
              </a:tabLst>
            </a:pPr>
            <a:r>
              <a:rPr dirty="0"/>
              <a:t>A</a:t>
            </a:r>
            <a:r>
              <a:rPr spc="-280" dirty="0"/>
              <a:t> </a:t>
            </a:r>
            <a:r>
              <a:rPr dirty="0"/>
              <a:t>travel</a:t>
            </a:r>
            <a:r>
              <a:rPr spc="-10" dirty="0"/>
              <a:t> </a:t>
            </a:r>
            <a:r>
              <a:rPr spc="-25" dirty="0"/>
              <a:t>to</a:t>
            </a:r>
            <a:r>
              <a:rPr dirty="0"/>
              <a:t>	real</a:t>
            </a:r>
            <a:r>
              <a:rPr spc="-60" dirty="0"/>
              <a:t> </a:t>
            </a:r>
            <a:r>
              <a:rPr dirty="0"/>
              <a:t>FS</a:t>
            </a:r>
            <a:r>
              <a:rPr spc="-4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0380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Gulim"/>
                <a:cs typeface="Gulim"/>
                <a:hlinkClick r:id="rId2"/>
              </a:rPr>
              <a:t>http://haifux.org/lectures/119/linux-</a:t>
            </a:r>
            <a:r>
              <a:rPr sz="2800" spc="-170" dirty="0">
                <a:latin typeface="Gulim"/>
                <a:cs typeface="Gulim"/>
                <a:hlinkClick r:id="rId2"/>
              </a:rPr>
              <a:t>2.4-</a:t>
            </a:r>
            <a:r>
              <a:rPr sz="2800" spc="-105" dirty="0">
                <a:latin typeface="Gulim"/>
                <a:cs typeface="Gulim"/>
                <a:hlinkClick r:id="rId2"/>
              </a:rPr>
              <a:t>vfs/linux-</a:t>
            </a:r>
            <a:r>
              <a:rPr sz="2800" spc="-170" dirty="0">
                <a:latin typeface="Gulim"/>
                <a:cs typeface="Gulim"/>
                <a:hlinkClick r:id="rId2"/>
              </a:rPr>
              <a:t>2.4-</a:t>
            </a:r>
            <a:r>
              <a:rPr sz="2800" spc="-10" dirty="0">
                <a:latin typeface="Gulim"/>
                <a:cs typeface="Gulim"/>
                <a:hlinkClick r:id="rId2"/>
              </a:rPr>
              <a:t>vfs.html</a:t>
            </a:r>
            <a:endParaRPr sz="2800">
              <a:latin typeface="Gulim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415" y="2137410"/>
            <a:ext cx="7397136" cy="401404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Issues</a:t>
            </a:r>
            <a:r>
              <a:rPr spc="-30" dirty="0"/>
              <a:t> </a:t>
            </a:r>
            <a:r>
              <a:rPr dirty="0"/>
              <a:t>in</a:t>
            </a:r>
            <a:r>
              <a:rPr spc="-10" dirty="0"/>
              <a:t> 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155680" cy="483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Gulim"/>
                <a:cs typeface="Gulim"/>
              </a:rPr>
              <a:t>How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find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from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cache?</a:t>
            </a:r>
            <a:endParaRPr sz="2800">
              <a:latin typeface="Gulim"/>
              <a:cs typeface="Gulim"/>
            </a:endParaRPr>
          </a:p>
          <a:p>
            <a:pPr marL="697865" marR="424815" lvl="1" indent="-228600">
              <a:lnSpc>
                <a:spcPts val="2590"/>
              </a:lnSpc>
              <a:spcBef>
                <a:spcPts val="46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partial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set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entire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disk, </a:t>
            </a:r>
            <a:r>
              <a:rPr sz="2400" spc="-120" dirty="0">
                <a:latin typeface="Dotum"/>
                <a:cs typeface="Dotum"/>
              </a:rPr>
              <a:t>so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cannot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find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130" dirty="0">
                <a:latin typeface="Dotum"/>
                <a:cs typeface="Dotum"/>
              </a:rPr>
              <a:t>with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index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(block number)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Dirty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blocks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management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Write-</a:t>
            </a:r>
            <a:r>
              <a:rPr sz="2400" spc="75" dirty="0">
                <a:latin typeface="Dotum"/>
                <a:cs typeface="Dotum"/>
              </a:rPr>
              <a:t>through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85" dirty="0">
                <a:latin typeface="Dotum"/>
                <a:cs typeface="Dotum"/>
              </a:rPr>
              <a:t>cache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40" dirty="0">
                <a:latin typeface="Dotum"/>
                <a:cs typeface="Dotum"/>
              </a:rPr>
              <a:t>vs.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write-</a:t>
            </a:r>
            <a:r>
              <a:rPr sz="2400" spc="-60" dirty="0">
                <a:latin typeface="Dotum"/>
                <a:cs typeface="Dotum"/>
              </a:rPr>
              <a:t>back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latin typeface="Dotum"/>
                <a:cs typeface="Dotum"/>
              </a:rPr>
              <a:t>Is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it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okay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store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only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page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cache/buffer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90" dirty="0">
                <a:latin typeface="Dotum"/>
                <a:cs typeface="Dotum"/>
              </a:rPr>
              <a:t>No!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80" dirty="0">
                <a:latin typeface="MS Gothic"/>
                <a:cs typeface="MS Gothic"/>
              </a:rPr>
              <a:t>➔</a:t>
            </a:r>
            <a:r>
              <a:rPr sz="2400" spc="-484" dirty="0">
                <a:latin typeface="MS Gothic"/>
                <a:cs typeface="MS Gothic"/>
              </a:rPr>
              <a:t> </a:t>
            </a:r>
            <a:r>
              <a:rPr sz="2400" dirty="0">
                <a:latin typeface="Dotum"/>
                <a:cs typeface="Dotum"/>
              </a:rPr>
              <a:t>you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may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lose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you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100" dirty="0">
                <a:latin typeface="Dotum"/>
                <a:cs typeface="Dotum"/>
              </a:rPr>
              <a:t>turn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off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your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computer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95" dirty="0">
                <a:latin typeface="Dotum"/>
                <a:cs typeface="Dotum"/>
              </a:rPr>
              <a:t>When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goes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60" dirty="0">
                <a:latin typeface="Dotum"/>
                <a:cs typeface="Dotum"/>
              </a:rPr>
              <a:t>back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50" dirty="0">
                <a:latin typeface="Dotum"/>
                <a:cs typeface="Dotum"/>
              </a:rPr>
              <a:t>disk?</a:t>
            </a:r>
            <a:r>
              <a:rPr sz="2000" spc="-100" dirty="0">
                <a:latin typeface="Dotum"/>
                <a:cs typeface="Dotum"/>
              </a:rPr>
              <a:t> / </a:t>
            </a:r>
            <a:r>
              <a:rPr sz="2000" spc="95" dirty="0">
                <a:latin typeface="Dotum"/>
                <a:cs typeface="Dotum"/>
              </a:rPr>
              <a:t>When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good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move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your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to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disk?</a:t>
            </a:r>
            <a:endParaRPr sz="20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70" dirty="0">
                <a:latin typeface="Dotum"/>
                <a:cs typeface="Dotum"/>
              </a:rPr>
              <a:t>Write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permanent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data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soon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40" dirty="0">
                <a:latin typeface="Dotum"/>
                <a:cs typeface="Dotum"/>
              </a:rPr>
              <a:t>possible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20" dirty="0">
                <a:latin typeface="Dotum"/>
                <a:cs typeface="Dotum"/>
              </a:rPr>
              <a:t>vs.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Delay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80" dirty="0">
                <a:latin typeface="Dotum"/>
                <a:cs typeface="Dotum"/>
              </a:rPr>
              <a:t>write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long</a:t>
            </a:r>
            <a:r>
              <a:rPr sz="2000" spc="-8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possible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5" dirty="0">
                <a:latin typeface="Gulim"/>
                <a:cs typeface="Gulim"/>
              </a:rPr>
              <a:t>What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you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have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buffer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120" dirty="0">
                <a:latin typeface="Gulim"/>
                <a:cs typeface="Gulim"/>
              </a:rPr>
              <a:t>cache,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90" dirty="0">
                <a:latin typeface="Gulim"/>
                <a:cs typeface="Gulim"/>
              </a:rPr>
              <a:t>turn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off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computer?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latin typeface="Dotum"/>
                <a:cs typeface="Dotum"/>
              </a:rPr>
              <a:t>Lose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data!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95" dirty="0">
                <a:latin typeface="Dotum"/>
                <a:cs typeface="Dotum"/>
              </a:rPr>
              <a:t>How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about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metadata?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110235"/>
            <a:ext cx="11084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Durability</a:t>
            </a:r>
            <a:r>
              <a:rPr sz="4000" spc="-10" dirty="0"/>
              <a:t> </a:t>
            </a:r>
            <a:r>
              <a:rPr sz="4000" dirty="0"/>
              <a:t>issues</a:t>
            </a:r>
            <a:r>
              <a:rPr sz="4000" spc="5" dirty="0"/>
              <a:t> </a:t>
            </a:r>
            <a:r>
              <a:rPr sz="4000" dirty="0"/>
              <a:t>– consistency in disk and</a:t>
            </a:r>
            <a:r>
              <a:rPr sz="4000" spc="5" dirty="0"/>
              <a:t> </a:t>
            </a:r>
            <a:r>
              <a:rPr sz="4000" spc="-10" dirty="0"/>
              <a:t>memory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7352" y="1021587"/>
            <a:ext cx="11158220" cy="529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latin typeface="Gulim"/>
                <a:cs typeface="Gulim"/>
              </a:rPr>
              <a:t>All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filesystem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has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written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back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operation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way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slower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than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memory</a:t>
            </a:r>
            <a:r>
              <a:rPr sz="2400" spc="-6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operations…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90" dirty="0">
                <a:latin typeface="Gulim"/>
                <a:cs typeface="Gulim"/>
              </a:rPr>
              <a:t>About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files,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95" dirty="0">
                <a:latin typeface="Dotum"/>
                <a:cs typeface="Dotum"/>
              </a:rPr>
              <a:t>write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but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buffer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95" dirty="0">
                <a:latin typeface="Dotum"/>
                <a:cs typeface="Dotum"/>
              </a:rPr>
              <a:t>write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data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but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buffer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cache?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about</a:t>
            </a:r>
            <a:r>
              <a:rPr sz="2400" spc="-4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indirect/doubly</a:t>
            </a:r>
            <a:r>
              <a:rPr sz="2400" spc="-5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indirect</a:t>
            </a:r>
            <a:r>
              <a:rPr sz="2400" spc="-40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update?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90" dirty="0">
                <a:latin typeface="Gulim"/>
                <a:cs typeface="Gulim"/>
              </a:rPr>
              <a:t>About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files,</a:t>
            </a:r>
            <a:endParaRPr sz="2800">
              <a:latin typeface="Gulim"/>
              <a:cs typeface="Gulim"/>
            </a:endParaRPr>
          </a:p>
          <a:p>
            <a:pPr marL="697865" marR="542925" lvl="1" indent="-228600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entry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80" dirty="0">
                <a:latin typeface="Dotum"/>
                <a:cs typeface="Dotum"/>
              </a:rPr>
              <a:t> disk,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but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295" dirty="0">
                <a:latin typeface="Dotum"/>
                <a:cs typeface="Dotum"/>
              </a:rPr>
              <a:t>i- </a:t>
            </a:r>
            <a:r>
              <a:rPr sz="2400" spc="-10" dirty="0">
                <a:latin typeface="Dotum"/>
                <a:cs typeface="Dotum"/>
              </a:rPr>
              <a:t>node?</a:t>
            </a:r>
            <a:endParaRPr sz="2400">
              <a:latin typeface="Dotum"/>
              <a:cs typeface="Dotum"/>
            </a:endParaRPr>
          </a:p>
          <a:p>
            <a:pPr marL="697865" marR="1141095" lvl="1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-270" dirty="0">
                <a:latin typeface="Dotum"/>
                <a:cs typeface="Dotum"/>
              </a:rPr>
              <a:t>i-</a:t>
            </a:r>
            <a:r>
              <a:rPr sz="2400" dirty="0">
                <a:latin typeface="Dotum"/>
                <a:cs typeface="Dotum"/>
              </a:rPr>
              <a:t>node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entry</a:t>
            </a:r>
            <a:r>
              <a:rPr sz="2400" spc="-7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but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65" dirty="0">
                <a:latin typeface="Dotum"/>
                <a:cs typeface="Dotum"/>
              </a:rPr>
              <a:t> </a:t>
            </a:r>
            <a:r>
              <a:rPr sz="2400" spc="25" dirty="0">
                <a:latin typeface="Dotum"/>
                <a:cs typeface="Dotum"/>
              </a:rPr>
              <a:t>the </a:t>
            </a: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7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entry?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90" dirty="0">
                <a:latin typeface="Gulim"/>
                <a:cs typeface="Gulim"/>
              </a:rPr>
              <a:t>About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blocks,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blocks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map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80" dirty="0">
                <a:latin typeface="Dotum"/>
                <a:cs typeface="Dotum"/>
              </a:rPr>
              <a:t>but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for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270" dirty="0">
                <a:latin typeface="Dotum"/>
                <a:cs typeface="Dotum"/>
              </a:rPr>
              <a:t>i-</a:t>
            </a:r>
            <a:r>
              <a:rPr sz="2400" spc="-10" dirty="0">
                <a:latin typeface="Dotum"/>
                <a:cs typeface="Dotum"/>
              </a:rPr>
              <a:t>node?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latin typeface="Dotum"/>
                <a:cs typeface="Dotum"/>
              </a:rPr>
              <a:t>What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70" dirty="0">
                <a:latin typeface="Dotum"/>
                <a:cs typeface="Dotum"/>
              </a:rPr>
              <a:t>i-</a:t>
            </a:r>
            <a:r>
              <a:rPr sz="2400" dirty="0">
                <a:latin typeface="Dotum"/>
                <a:cs typeface="Dotum"/>
              </a:rPr>
              <a:t>node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55" dirty="0">
                <a:latin typeface="Dotum"/>
                <a:cs typeface="Dotum"/>
              </a:rPr>
              <a:t>the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disk,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but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lost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for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free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blocks?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88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88233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86220" algn="l"/>
              </a:tabLst>
            </a:pPr>
            <a:r>
              <a:rPr dirty="0"/>
              <a:t>More</a:t>
            </a:r>
            <a:r>
              <a:rPr spc="-75" dirty="0"/>
              <a:t> </a:t>
            </a:r>
            <a:r>
              <a:rPr dirty="0"/>
              <a:t>Storage</a:t>
            </a:r>
            <a:r>
              <a:rPr spc="-65" dirty="0"/>
              <a:t> </a:t>
            </a:r>
            <a:r>
              <a:rPr spc="-10" dirty="0"/>
              <a:t>Reliability</a:t>
            </a:r>
            <a:r>
              <a:rPr dirty="0"/>
              <a:t>	</a:t>
            </a:r>
            <a:r>
              <a:rPr spc="-10" dirty="0"/>
              <a:t>Problem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marR="10795" indent="-228600">
              <a:lnSpc>
                <a:spcPts val="3410"/>
              </a:lnSpc>
              <a:spcBef>
                <a:spcPts val="57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35" dirty="0">
                <a:solidFill>
                  <a:srgbClr val="000000"/>
                </a:solidFill>
                <a:latin typeface="Gulim"/>
                <a:cs typeface="Gulim"/>
              </a:rPr>
              <a:t>Single</a:t>
            </a:r>
            <a:r>
              <a:rPr sz="320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40" dirty="0">
                <a:solidFill>
                  <a:srgbClr val="000000"/>
                </a:solidFill>
                <a:latin typeface="Gulim"/>
                <a:cs typeface="Gulim"/>
              </a:rPr>
              <a:t>logical</a:t>
            </a:r>
            <a:r>
              <a:rPr sz="3200" spc="-17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file</a:t>
            </a:r>
            <a:r>
              <a:rPr sz="3200" spc="-17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operation</a:t>
            </a:r>
            <a:r>
              <a:rPr sz="320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5" dirty="0">
                <a:solidFill>
                  <a:srgbClr val="000000"/>
                </a:solidFill>
                <a:latin typeface="Gulim"/>
                <a:cs typeface="Gulim"/>
              </a:rPr>
              <a:t>can</a:t>
            </a:r>
            <a:r>
              <a:rPr sz="3200" spc="-17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Gulim"/>
                <a:cs typeface="Gulim"/>
              </a:rPr>
              <a:t>involve</a:t>
            </a:r>
            <a:r>
              <a:rPr sz="3200" spc="-16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25" dirty="0">
                <a:solidFill>
                  <a:srgbClr val="000000"/>
                </a:solidFill>
                <a:latin typeface="Gulim"/>
                <a:cs typeface="Gulim"/>
              </a:rPr>
              <a:t>updates</a:t>
            </a:r>
            <a:r>
              <a:rPr sz="3200" spc="-17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70" dirty="0">
                <a:solidFill>
                  <a:srgbClr val="000000"/>
                </a:solidFill>
                <a:latin typeface="Gulim"/>
                <a:cs typeface="Gulim"/>
              </a:rPr>
              <a:t>to</a:t>
            </a:r>
            <a:r>
              <a:rPr sz="320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Gulim"/>
                <a:cs typeface="Gulim"/>
              </a:rPr>
              <a:t>multiple </a:t>
            </a:r>
            <a:r>
              <a:rPr sz="3200" spc="-95" dirty="0">
                <a:solidFill>
                  <a:srgbClr val="000000"/>
                </a:solidFill>
                <a:latin typeface="Gulim"/>
                <a:cs typeface="Gulim"/>
              </a:rPr>
              <a:t>physical</a:t>
            </a:r>
            <a:r>
              <a:rPr sz="3200" spc="-16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65" dirty="0">
                <a:solidFill>
                  <a:srgbClr val="000000"/>
                </a:solidFill>
                <a:latin typeface="Gulim"/>
                <a:cs typeface="Gulim"/>
              </a:rPr>
              <a:t>disk</a:t>
            </a:r>
            <a:r>
              <a:rPr sz="3200" spc="-16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Gulim"/>
                <a:cs typeface="Gulim"/>
              </a:rPr>
              <a:t>blocks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Gulim"/>
                <a:cs typeface="Gulim"/>
              </a:rPr>
              <a:t>inode,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indirect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block,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block,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bitmap,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…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30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135" dirty="0">
                <a:latin typeface="Gulim"/>
                <a:cs typeface="Gulim"/>
              </a:rPr>
              <a:t>With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remapping,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single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update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physical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block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can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require </a:t>
            </a:r>
            <a:r>
              <a:rPr sz="2800" dirty="0">
                <a:latin typeface="Gulim"/>
                <a:cs typeface="Gulim"/>
              </a:rPr>
              <a:t>multiple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(even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lower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level)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updates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195" dirty="0">
                <a:solidFill>
                  <a:srgbClr val="000000"/>
                </a:solidFill>
                <a:latin typeface="Gulim"/>
                <a:cs typeface="Gulim"/>
              </a:rPr>
              <a:t>At</a:t>
            </a:r>
            <a:r>
              <a:rPr sz="3200" spc="-20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a</a:t>
            </a:r>
            <a:r>
              <a:rPr sz="320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95" dirty="0">
                <a:solidFill>
                  <a:srgbClr val="000000"/>
                </a:solidFill>
                <a:latin typeface="Gulim"/>
                <a:cs typeface="Gulim"/>
              </a:rPr>
              <a:t>physical</a:t>
            </a:r>
            <a:r>
              <a:rPr sz="3200" spc="-17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30" dirty="0">
                <a:solidFill>
                  <a:srgbClr val="000000"/>
                </a:solidFill>
                <a:latin typeface="Gulim"/>
                <a:cs typeface="Gulim"/>
              </a:rPr>
              <a:t>level,</a:t>
            </a:r>
            <a:r>
              <a:rPr sz="320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20" dirty="0">
                <a:solidFill>
                  <a:srgbClr val="000000"/>
                </a:solidFill>
                <a:latin typeface="Gulim"/>
                <a:cs typeface="Gulim"/>
              </a:rPr>
              <a:t>operations</a:t>
            </a:r>
            <a:r>
              <a:rPr sz="320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Gulim"/>
                <a:cs typeface="Gulim"/>
              </a:rPr>
              <a:t>complete</a:t>
            </a:r>
            <a:r>
              <a:rPr sz="3200" spc="-17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one</a:t>
            </a:r>
            <a:r>
              <a:rPr sz="320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at</a:t>
            </a:r>
            <a:r>
              <a:rPr sz="3200" spc="-18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a</a:t>
            </a:r>
            <a:r>
              <a:rPr sz="3200" spc="-18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30" dirty="0">
                <a:solidFill>
                  <a:srgbClr val="000000"/>
                </a:solidFill>
                <a:latin typeface="Gulim"/>
                <a:cs typeface="Gulim"/>
              </a:rPr>
              <a:t>time</a:t>
            </a:r>
            <a:endParaRPr sz="32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90" dirty="0">
                <a:latin typeface="Gulim"/>
                <a:cs typeface="Gulim"/>
              </a:rPr>
              <a:t>Want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concurrent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operations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performance</a:t>
            </a:r>
            <a:endParaRPr sz="2800">
              <a:latin typeface="Gulim"/>
              <a:cs typeface="Gulim"/>
            </a:endParaRPr>
          </a:p>
          <a:p>
            <a:pPr marL="241300" marR="889635" indent="-228600">
              <a:lnSpc>
                <a:spcPts val="341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85" dirty="0">
                <a:solidFill>
                  <a:srgbClr val="000000"/>
                </a:solidFill>
                <a:latin typeface="Gulim"/>
                <a:cs typeface="Gulim"/>
              </a:rPr>
              <a:t>How</a:t>
            </a:r>
            <a:r>
              <a:rPr sz="3200"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do</a:t>
            </a:r>
            <a:r>
              <a:rPr sz="3200" spc="-13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100" dirty="0">
                <a:solidFill>
                  <a:srgbClr val="000000"/>
                </a:solidFill>
                <a:latin typeface="Gulim"/>
                <a:cs typeface="Gulim"/>
              </a:rPr>
              <a:t>we</a:t>
            </a:r>
            <a:r>
              <a:rPr sz="3200"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guarantee</a:t>
            </a:r>
            <a:r>
              <a:rPr sz="3200" spc="-114" dirty="0">
                <a:solidFill>
                  <a:srgbClr val="000000"/>
                </a:solidFill>
                <a:latin typeface="Gulim"/>
                <a:cs typeface="Gulim"/>
              </a:rPr>
              <a:t> consistency</a:t>
            </a:r>
            <a:r>
              <a:rPr sz="3200" spc="-12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65" dirty="0">
                <a:solidFill>
                  <a:srgbClr val="000000"/>
                </a:solidFill>
                <a:latin typeface="Gulim"/>
                <a:cs typeface="Gulim"/>
              </a:rPr>
              <a:t>regardless</a:t>
            </a:r>
            <a:r>
              <a:rPr sz="3200" spc="-114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000000"/>
                </a:solidFill>
                <a:latin typeface="Gulim"/>
                <a:cs typeface="Gulim"/>
              </a:rPr>
              <a:t>of</a:t>
            </a:r>
            <a:r>
              <a:rPr sz="3200" spc="-125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70" dirty="0">
                <a:solidFill>
                  <a:srgbClr val="000000"/>
                </a:solidFill>
                <a:latin typeface="Gulim"/>
                <a:cs typeface="Gulim"/>
              </a:rPr>
              <a:t>when </a:t>
            </a:r>
            <a:r>
              <a:rPr sz="3200" spc="-105" dirty="0">
                <a:solidFill>
                  <a:srgbClr val="000000"/>
                </a:solidFill>
                <a:latin typeface="Gulim"/>
                <a:cs typeface="Gulim"/>
              </a:rPr>
              <a:t>crash</a:t>
            </a:r>
            <a:r>
              <a:rPr sz="3200" spc="-150" dirty="0">
                <a:solidFill>
                  <a:srgbClr val="000000"/>
                </a:solidFill>
                <a:latin typeface="Gulim"/>
                <a:cs typeface="Gulim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Gulim"/>
                <a:cs typeface="Gulim"/>
              </a:rPr>
              <a:t>occurs?</a:t>
            </a:r>
            <a:endParaRPr sz="32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02" y="42163"/>
            <a:ext cx="11562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Reliability</a:t>
            </a:r>
            <a:r>
              <a:rPr spc="-310" dirty="0"/>
              <a:t> </a:t>
            </a:r>
            <a:r>
              <a:rPr dirty="0"/>
              <a:t>Approach</a:t>
            </a:r>
            <a:r>
              <a:rPr spc="-50" dirty="0"/>
              <a:t> </a:t>
            </a:r>
            <a:r>
              <a:rPr dirty="0"/>
              <a:t>#1:</a:t>
            </a:r>
            <a:r>
              <a:rPr spc="-35" dirty="0"/>
              <a:t> </a:t>
            </a:r>
            <a:r>
              <a:rPr dirty="0"/>
              <a:t>Careful</a:t>
            </a:r>
            <a:r>
              <a:rPr spc="-30" dirty="0"/>
              <a:t> </a:t>
            </a:r>
            <a:r>
              <a:rPr spc="-10" dirty="0"/>
              <a:t>Ordering</a:t>
            </a:r>
            <a:r>
              <a:rPr spc="-409" dirty="0"/>
              <a:t> </a:t>
            </a:r>
            <a:r>
              <a:rPr sz="2700" b="0" spc="-37" baseline="66358" dirty="0">
                <a:latin typeface="Gulim"/>
                <a:cs typeface="Gulim"/>
              </a:rPr>
              <a:t>89</a:t>
            </a:r>
            <a:endParaRPr sz="2700" baseline="66358">
              <a:latin typeface="Gulim"/>
              <a:cs typeface="Guli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52" y="1073403"/>
            <a:ext cx="11251565" cy="380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Gulim"/>
                <a:cs typeface="Gulim"/>
              </a:rPr>
              <a:t>Sequence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operations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14" dirty="0">
                <a:latin typeface="Gulim"/>
                <a:cs typeface="Gulim"/>
              </a:rPr>
              <a:t>specific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order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Careful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design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allow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sequence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interrupted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safely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latin typeface="Gulim"/>
                <a:cs typeface="Gulim"/>
              </a:rPr>
              <a:t>Post-</a:t>
            </a:r>
            <a:r>
              <a:rPr sz="2800" spc="-95" dirty="0">
                <a:latin typeface="Gulim"/>
                <a:cs typeface="Gulim"/>
              </a:rPr>
              <a:t>crash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recovery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latin typeface="Dotum"/>
                <a:cs typeface="Dotum"/>
              </a:rPr>
              <a:t>Read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data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structures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see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if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there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were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any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operations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progress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Dotum"/>
                <a:cs typeface="Dotum"/>
              </a:rPr>
              <a:t>Clean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up/finish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70" dirty="0">
                <a:latin typeface="Dotum"/>
                <a:cs typeface="Dotum"/>
              </a:rPr>
              <a:t>as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needed</a:t>
            </a:r>
            <a:endParaRPr sz="2400">
              <a:latin typeface="Dotum"/>
              <a:cs typeface="Dotum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250">
              <a:latin typeface="Dotum"/>
              <a:cs typeface="Dotum"/>
            </a:endParaRPr>
          </a:p>
          <a:p>
            <a:pPr marL="241300" marR="5080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Approach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taken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55" dirty="0">
                <a:latin typeface="Gulim"/>
                <a:cs typeface="Gulim"/>
              </a:rPr>
              <a:t>FAT,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65" dirty="0">
                <a:latin typeface="Gulim"/>
                <a:cs typeface="Gulim"/>
              </a:rPr>
              <a:t>FFS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100" dirty="0">
                <a:latin typeface="Gulim"/>
                <a:cs typeface="Gulim"/>
              </a:rPr>
              <a:t>(fsck),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and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many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10" dirty="0">
                <a:latin typeface="Gulim"/>
                <a:cs typeface="Gulim"/>
              </a:rPr>
              <a:t>app-</a:t>
            </a:r>
            <a:r>
              <a:rPr sz="2800" spc="-20" dirty="0">
                <a:latin typeface="Gulim"/>
                <a:cs typeface="Gulim"/>
              </a:rPr>
              <a:t>level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recovery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sch </a:t>
            </a:r>
            <a:r>
              <a:rPr sz="2800" spc="-20" dirty="0">
                <a:latin typeface="Gulim"/>
                <a:cs typeface="Gulim"/>
              </a:rPr>
              <a:t>emes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2960"/>
              </a:lnSpc>
            </a:pPr>
            <a:r>
              <a:rPr sz="2800" spc="-70" dirty="0">
                <a:latin typeface="Gulim"/>
                <a:cs typeface="Gulim"/>
              </a:rPr>
              <a:t>(e.g.,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40" dirty="0">
                <a:latin typeface="Gulim"/>
                <a:cs typeface="Gulim"/>
              </a:rPr>
              <a:t>Word)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2016" y="15189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Gulim"/>
                <a:cs typeface="Gulim"/>
              </a:rPr>
              <a:t>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Fully</a:t>
            </a:r>
            <a:r>
              <a:rPr spc="-290" dirty="0"/>
              <a:t> </a:t>
            </a:r>
            <a:r>
              <a:rPr dirty="0"/>
              <a:t>Associative</a:t>
            </a:r>
            <a:r>
              <a:rPr spc="-20" dirty="0"/>
              <a:t> </a:t>
            </a:r>
            <a:r>
              <a:rPr spc="-10" dirty="0"/>
              <a:t>Cache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59152" y="1109979"/>
            <a:ext cx="3247390" cy="456882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51435" indent="-228600" algn="just">
              <a:lnSpc>
                <a:spcPct val="102699"/>
              </a:lnSpc>
              <a:spcBef>
                <a:spcPts val="2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0563C1"/>
                </a:solidFill>
                <a:latin typeface="Dotum"/>
                <a:cs typeface="Dotum"/>
              </a:rPr>
              <a:t>Fully</a:t>
            </a:r>
            <a:r>
              <a:rPr sz="2200" spc="-114" dirty="0">
                <a:solidFill>
                  <a:srgbClr val="0563C1"/>
                </a:solidFill>
                <a:latin typeface="Dotum"/>
                <a:cs typeface="Dotum"/>
              </a:rPr>
              <a:t> </a:t>
            </a:r>
            <a:r>
              <a:rPr sz="2200" spc="-45" dirty="0">
                <a:solidFill>
                  <a:srgbClr val="0563C1"/>
                </a:solidFill>
                <a:latin typeface="Dotum"/>
                <a:cs typeface="Dotum"/>
              </a:rPr>
              <a:t>Associative</a:t>
            </a:r>
            <a:r>
              <a:rPr sz="2200" spc="-45" dirty="0">
                <a:latin typeface="Dotum"/>
                <a:cs typeface="Dotum"/>
              </a:rPr>
              <a:t>:</a:t>
            </a:r>
            <a:r>
              <a:rPr sz="2200" spc="-12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Every block</a:t>
            </a:r>
            <a:r>
              <a:rPr sz="2200" spc="-105" dirty="0">
                <a:latin typeface="Dotum"/>
                <a:cs typeface="Dotum"/>
              </a:rPr>
              <a:t> </a:t>
            </a:r>
            <a:r>
              <a:rPr sz="2200" spc="-65" dirty="0">
                <a:latin typeface="Dotum"/>
                <a:cs typeface="Dotum"/>
              </a:rPr>
              <a:t>can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hold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dirty="0">
                <a:latin typeface="Dotum"/>
                <a:cs typeface="Dotum"/>
              </a:rPr>
              <a:t>any</a:t>
            </a:r>
            <a:r>
              <a:rPr sz="2200" spc="-10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line</a:t>
            </a:r>
            <a:endParaRPr sz="2200">
              <a:latin typeface="Dotum"/>
              <a:cs typeface="Dotum"/>
            </a:endParaRPr>
          </a:p>
          <a:p>
            <a:pPr marL="698500" marR="147955" lvl="1" indent="-228600" algn="just">
              <a:lnSpc>
                <a:spcPts val="2210"/>
              </a:lnSpc>
              <a:spcBef>
                <a:spcPts val="58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5" dirty="0">
                <a:latin typeface="Dotum"/>
                <a:cs typeface="Dotum"/>
              </a:rPr>
              <a:t>Address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55" dirty="0">
                <a:latin typeface="Dotum"/>
                <a:cs typeface="Dotum"/>
              </a:rPr>
              <a:t>does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25" dirty="0">
                <a:latin typeface="Dotum"/>
                <a:cs typeface="Dotum"/>
              </a:rPr>
              <a:t>not </a:t>
            </a:r>
            <a:r>
              <a:rPr sz="1900" dirty="0">
                <a:latin typeface="Dotum"/>
                <a:cs typeface="Dotum"/>
              </a:rPr>
              <a:t>include</a:t>
            </a:r>
            <a:r>
              <a:rPr sz="1900" spc="-80" dirty="0">
                <a:latin typeface="Dotum"/>
                <a:cs typeface="Dotum"/>
              </a:rPr>
              <a:t> a </a:t>
            </a:r>
            <a:r>
              <a:rPr sz="1900" spc="-70" dirty="0">
                <a:latin typeface="Dotum"/>
                <a:cs typeface="Dotum"/>
              </a:rPr>
              <a:t>cache</a:t>
            </a:r>
            <a:r>
              <a:rPr sz="1900" spc="-75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index</a:t>
            </a:r>
            <a:endParaRPr sz="1900">
              <a:latin typeface="Dotum"/>
              <a:cs typeface="Dotum"/>
            </a:endParaRPr>
          </a:p>
          <a:p>
            <a:pPr marL="698500" marR="137795" lvl="1" indent="-228600" algn="just">
              <a:lnSpc>
                <a:spcPct val="98400"/>
              </a:lnSpc>
              <a:spcBef>
                <a:spcPts val="50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20" dirty="0">
                <a:latin typeface="Dotum"/>
                <a:cs typeface="Dotum"/>
              </a:rPr>
              <a:t>Compare</a:t>
            </a:r>
            <a:r>
              <a:rPr sz="1900" spc="-105" dirty="0">
                <a:latin typeface="Dotum"/>
                <a:cs typeface="Dotum"/>
              </a:rPr>
              <a:t> </a:t>
            </a:r>
            <a:r>
              <a:rPr sz="1900" spc="-60" dirty="0">
                <a:latin typeface="Dotum"/>
                <a:cs typeface="Dotum"/>
              </a:rPr>
              <a:t>Cache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20" dirty="0">
                <a:latin typeface="Dotum"/>
                <a:cs typeface="Dotum"/>
              </a:rPr>
              <a:t>Tags </a:t>
            </a:r>
            <a:r>
              <a:rPr sz="1900" dirty="0">
                <a:latin typeface="Dotum"/>
                <a:cs typeface="Dotum"/>
              </a:rPr>
              <a:t>of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all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-60" dirty="0">
                <a:latin typeface="Dotum"/>
                <a:cs typeface="Dotum"/>
              </a:rPr>
              <a:t>Cache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-10" dirty="0">
                <a:latin typeface="Dotum"/>
                <a:cs typeface="Dotum"/>
              </a:rPr>
              <a:t>Entries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-25" dirty="0">
                <a:latin typeface="Dotum"/>
                <a:cs typeface="Dotum"/>
              </a:rPr>
              <a:t>in </a:t>
            </a:r>
            <a:r>
              <a:rPr sz="1900" spc="-10" dirty="0">
                <a:latin typeface="Dotum"/>
                <a:cs typeface="Dotum"/>
              </a:rPr>
              <a:t>Parallel</a:t>
            </a:r>
            <a:endParaRPr sz="1900">
              <a:latin typeface="Dotum"/>
              <a:cs typeface="Dotum"/>
            </a:endParaRPr>
          </a:p>
          <a:p>
            <a:pPr marL="241300" marR="911860" indent="-228600" algn="just">
              <a:lnSpc>
                <a:spcPct val="102699"/>
              </a:lnSpc>
              <a:spcBef>
                <a:spcPts val="44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5" dirty="0">
                <a:latin typeface="Dotum"/>
                <a:cs typeface="Dotum"/>
              </a:rPr>
              <a:t>Example:</a:t>
            </a:r>
            <a:r>
              <a:rPr sz="2200" spc="-110" dirty="0">
                <a:latin typeface="Dotum"/>
                <a:cs typeface="Dotum"/>
              </a:rPr>
              <a:t> </a:t>
            </a:r>
            <a:r>
              <a:rPr sz="2200" spc="-20" dirty="0">
                <a:latin typeface="Dotum"/>
                <a:cs typeface="Dotum"/>
              </a:rPr>
              <a:t>Block Size=32B</a:t>
            </a:r>
            <a:r>
              <a:rPr sz="2200" spc="-135" dirty="0">
                <a:latin typeface="Dotum"/>
                <a:cs typeface="Dotum"/>
              </a:rPr>
              <a:t> </a:t>
            </a:r>
            <a:r>
              <a:rPr sz="2200" spc="-45" dirty="0">
                <a:latin typeface="Dotum"/>
                <a:cs typeface="Dotum"/>
              </a:rPr>
              <a:t>blocks</a:t>
            </a:r>
            <a:endParaRPr sz="2200">
              <a:latin typeface="Dotum"/>
              <a:cs typeface="Dotum"/>
            </a:endParaRPr>
          </a:p>
          <a:p>
            <a:pPr marL="698500" marR="563880" lvl="1" indent="-228600">
              <a:lnSpc>
                <a:spcPct val="101099"/>
              </a:lnSpc>
              <a:spcBef>
                <a:spcPts val="4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60" dirty="0">
                <a:latin typeface="Dotum"/>
                <a:cs typeface="Dotum"/>
              </a:rPr>
              <a:t>We</a:t>
            </a:r>
            <a:r>
              <a:rPr sz="1900" spc="-8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need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spc="50" dirty="0">
                <a:latin typeface="Dotum"/>
                <a:cs typeface="Dotum"/>
              </a:rPr>
              <a:t>N</a:t>
            </a:r>
            <a:r>
              <a:rPr sz="1900" spc="-80" dirty="0">
                <a:latin typeface="Dotum"/>
                <a:cs typeface="Dotum"/>
              </a:rPr>
              <a:t> </a:t>
            </a:r>
            <a:r>
              <a:rPr sz="1900" spc="-140" dirty="0">
                <a:latin typeface="Dotum"/>
                <a:cs typeface="Dotum"/>
              </a:rPr>
              <a:t>27-</a:t>
            </a:r>
            <a:r>
              <a:rPr sz="1900" spc="-25" dirty="0">
                <a:latin typeface="Dotum"/>
                <a:cs typeface="Dotum"/>
              </a:rPr>
              <a:t>bit </a:t>
            </a:r>
            <a:r>
              <a:rPr sz="1900" spc="-10" dirty="0">
                <a:latin typeface="Dotum"/>
                <a:cs typeface="Dotum"/>
              </a:rPr>
              <a:t>comparators</a:t>
            </a:r>
            <a:endParaRPr sz="1900">
              <a:latin typeface="Dotum"/>
              <a:cs typeface="Dotum"/>
            </a:endParaRPr>
          </a:p>
          <a:p>
            <a:pPr marL="698500" marR="5080" lvl="1" indent="-228600">
              <a:lnSpc>
                <a:spcPct val="100499"/>
              </a:lnSpc>
              <a:spcBef>
                <a:spcPts val="4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dirty="0">
                <a:latin typeface="Dotum"/>
                <a:cs typeface="Dotum"/>
              </a:rPr>
              <a:t>Still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have</a:t>
            </a:r>
            <a:r>
              <a:rPr sz="1900" spc="-90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byte</a:t>
            </a:r>
            <a:r>
              <a:rPr sz="1900" spc="-85" dirty="0">
                <a:latin typeface="Dotum"/>
                <a:cs typeface="Dotum"/>
              </a:rPr>
              <a:t> </a:t>
            </a:r>
            <a:r>
              <a:rPr sz="1900" spc="-50" dirty="0">
                <a:latin typeface="Dotum"/>
                <a:cs typeface="Dotum"/>
              </a:rPr>
              <a:t>select</a:t>
            </a:r>
            <a:r>
              <a:rPr sz="1900" spc="-95" dirty="0">
                <a:latin typeface="Dotum"/>
                <a:cs typeface="Dotum"/>
              </a:rPr>
              <a:t> </a:t>
            </a:r>
            <a:r>
              <a:rPr sz="1900" spc="25" dirty="0">
                <a:latin typeface="Dotum"/>
                <a:cs typeface="Dotum"/>
              </a:rPr>
              <a:t>to </a:t>
            </a:r>
            <a:r>
              <a:rPr sz="1900" spc="-45" dirty="0">
                <a:latin typeface="Dotum"/>
                <a:cs typeface="Dotum"/>
              </a:rPr>
              <a:t>choose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dirty="0">
                <a:latin typeface="Dotum"/>
                <a:cs typeface="Dotum"/>
              </a:rPr>
              <a:t>from</a:t>
            </a:r>
            <a:r>
              <a:rPr sz="1900" spc="-55" dirty="0">
                <a:latin typeface="Dotum"/>
                <a:cs typeface="Dotum"/>
              </a:rPr>
              <a:t> </a:t>
            </a:r>
            <a:r>
              <a:rPr sz="1900" spc="75" dirty="0">
                <a:latin typeface="Dotum"/>
                <a:cs typeface="Dotum"/>
              </a:rPr>
              <a:t>within </a:t>
            </a:r>
            <a:r>
              <a:rPr sz="1900" spc="-10" dirty="0">
                <a:latin typeface="Dotum"/>
                <a:cs typeface="Dotum"/>
              </a:rPr>
              <a:t>block</a:t>
            </a:r>
            <a:endParaRPr sz="1900">
              <a:latin typeface="Dotum"/>
              <a:cs typeface="Dotu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5763" y="2439306"/>
            <a:ext cx="7454900" cy="3054350"/>
            <a:chOff x="385763" y="2439306"/>
            <a:chExt cx="7454900" cy="3054350"/>
          </a:xfrm>
        </p:grpSpPr>
        <p:sp>
          <p:nvSpPr>
            <p:cNvPr id="6" name="object 6"/>
            <p:cNvSpPr/>
            <p:nvPr/>
          </p:nvSpPr>
          <p:spPr>
            <a:xfrm>
              <a:off x="2141537" y="3668031"/>
              <a:ext cx="2946400" cy="1816100"/>
            </a:xfrm>
            <a:custGeom>
              <a:avLst/>
              <a:gdLst/>
              <a:ahLst/>
              <a:cxnLst/>
              <a:rect l="l" t="t" r="r" b="b"/>
              <a:pathLst>
                <a:path w="2946400" h="1816100">
                  <a:moveTo>
                    <a:pt x="2946400" y="0"/>
                  </a:moveTo>
                  <a:lnTo>
                    <a:pt x="0" y="0"/>
                  </a:lnTo>
                  <a:lnTo>
                    <a:pt x="0" y="1816100"/>
                  </a:lnTo>
                  <a:lnTo>
                    <a:pt x="2946400" y="1816100"/>
                  </a:lnTo>
                  <a:lnTo>
                    <a:pt x="294640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1537" y="3668031"/>
              <a:ext cx="2946400" cy="1816100"/>
            </a:xfrm>
            <a:custGeom>
              <a:avLst/>
              <a:gdLst/>
              <a:ahLst/>
              <a:cxnLst/>
              <a:rect l="l" t="t" r="r" b="b"/>
              <a:pathLst>
                <a:path w="2946400" h="1816100">
                  <a:moveTo>
                    <a:pt x="0" y="0"/>
                  </a:moveTo>
                  <a:lnTo>
                    <a:pt x="2946400" y="0"/>
                  </a:lnTo>
                  <a:lnTo>
                    <a:pt x="2946400" y="1816100"/>
                  </a:lnTo>
                  <a:lnTo>
                    <a:pt x="0" y="18161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9687" y="2448831"/>
              <a:ext cx="1441450" cy="285750"/>
            </a:xfrm>
            <a:custGeom>
              <a:avLst/>
              <a:gdLst/>
              <a:ahLst/>
              <a:cxnLst/>
              <a:rect l="l" t="t" r="r" b="b"/>
              <a:pathLst>
                <a:path w="1441450" h="285750">
                  <a:moveTo>
                    <a:pt x="0" y="0"/>
                  </a:moveTo>
                  <a:lnTo>
                    <a:pt x="1441450" y="0"/>
                  </a:lnTo>
                  <a:lnTo>
                    <a:pt x="144145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288" y="2455181"/>
              <a:ext cx="5988050" cy="279400"/>
            </a:xfrm>
            <a:custGeom>
              <a:avLst/>
              <a:gdLst/>
              <a:ahLst/>
              <a:cxnLst/>
              <a:rect l="l" t="t" r="r" b="b"/>
              <a:pathLst>
                <a:path w="5988050" h="279400">
                  <a:moveTo>
                    <a:pt x="598805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5988050" y="279400"/>
                  </a:lnTo>
                  <a:lnTo>
                    <a:pt x="5988050" y="0"/>
                  </a:lnTo>
                  <a:close/>
                </a:path>
              </a:pathLst>
            </a:custGeom>
            <a:solidFill>
              <a:srgbClr val="C0D2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5288" y="2455181"/>
              <a:ext cx="5988050" cy="279400"/>
            </a:xfrm>
            <a:custGeom>
              <a:avLst/>
              <a:gdLst/>
              <a:ahLst/>
              <a:cxnLst/>
              <a:rect l="l" t="t" r="r" b="b"/>
              <a:pathLst>
                <a:path w="5988050" h="279400">
                  <a:moveTo>
                    <a:pt x="0" y="0"/>
                  </a:moveTo>
                  <a:lnTo>
                    <a:pt x="5988050" y="0"/>
                  </a:lnTo>
                  <a:lnTo>
                    <a:pt x="598805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52712" y="3360056"/>
            <a:ext cx="968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484812" y="3658506"/>
          <a:ext cx="2819400" cy="1802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31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 vert="vert2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0D2F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50" dirty="0">
                          <a:latin typeface="Times New Roman"/>
                          <a:cs typeface="Times New Roman"/>
                        </a:rPr>
                        <a:t>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63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3820" marB="0" vert="vert27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33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Byte </a:t>
                      </a:r>
                      <a:r>
                        <a:rPr sz="1600" spc="-25" dirty="0">
                          <a:latin typeface="Times New Roman"/>
                          <a:cs typeface="Times New Roman"/>
                        </a:rPr>
                        <a:t>32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265">
                <a:tc gridSpan="4">
                  <a:txBody>
                    <a:bodyPr/>
                    <a:lstStyle/>
                    <a:p>
                      <a:pPr marL="128905"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192712" y="3671206"/>
            <a:ext cx="203200" cy="1803400"/>
          </a:xfrm>
          <a:custGeom>
            <a:avLst/>
            <a:gdLst/>
            <a:ahLst/>
            <a:cxnLst/>
            <a:rect l="l" t="t" r="r" b="b"/>
            <a:pathLst>
              <a:path w="203200" h="1803400">
                <a:moveTo>
                  <a:pt x="0" y="0"/>
                </a:moveTo>
                <a:lnTo>
                  <a:pt x="203200" y="0"/>
                </a:lnTo>
                <a:lnTo>
                  <a:pt x="203200" y="1803400"/>
                </a:lnTo>
                <a:lnTo>
                  <a:pt x="0" y="1803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57338" y="3360056"/>
            <a:ext cx="7550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Valid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Bit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67312" y="3950606"/>
            <a:ext cx="254000" cy="635000"/>
            <a:chOff x="5167312" y="3950606"/>
            <a:chExt cx="254000" cy="635000"/>
          </a:xfrm>
        </p:grpSpPr>
        <p:sp>
          <p:nvSpPr>
            <p:cNvPr id="16" name="object 16"/>
            <p:cNvSpPr/>
            <p:nvPr/>
          </p:nvSpPr>
          <p:spPr>
            <a:xfrm>
              <a:off x="5167312" y="3963306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67312" y="4268106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67312" y="4572906"/>
              <a:ext cx="254000" cy="0"/>
            </a:xfrm>
            <a:custGeom>
              <a:avLst/>
              <a:gdLst/>
              <a:ahLst/>
              <a:cxnLst/>
              <a:rect l="l" t="t" r="r" b="b"/>
              <a:pathLst>
                <a:path w="254000">
                  <a:moveTo>
                    <a:pt x="254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92712" y="4877707"/>
            <a:ext cx="203200" cy="60007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06612" y="3658506"/>
            <a:ext cx="3022600" cy="1828800"/>
            <a:chOff x="2106612" y="3658506"/>
            <a:chExt cx="3022600" cy="1828800"/>
          </a:xfrm>
        </p:grpSpPr>
        <p:sp>
          <p:nvSpPr>
            <p:cNvPr id="21" name="object 21"/>
            <p:cNvSpPr/>
            <p:nvPr/>
          </p:nvSpPr>
          <p:spPr>
            <a:xfrm>
              <a:off x="2144712" y="3671206"/>
              <a:ext cx="2946400" cy="1803400"/>
            </a:xfrm>
            <a:custGeom>
              <a:avLst/>
              <a:gdLst/>
              <a:ahLst/>
              <a:cxnLst/>
              <a:rect l="l" t="t" r="r" b="b"/>
              <a:pathLst>
                <a:path w="2946400" h="1803400">
                  <a:moveTo>
                    <a:pt x="0" y="0"/>
                  </a:moveTo>
                  <a:lnTo>
                    <a:pt x="2946400" y="0"/>
                  </a:lnTo>
                  <a:lnTo>
                    <a:pt x="2946400" y="1803400"/>
                  </a:lnTo>
                  <a:lnTo>
                    <a:pt x="0" y="1803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19312" y="3963306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19312" y="4268106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19312" y="4572906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19312" y="4877706"/>
              <a:ext cx="2997200" cy="0"/>
            </a:xfrm>
            <a:custGeom>
              <a:avLst/>
              <a:gdLst/>
              <a:ahLst/>
              <a:cxnLst/>
              <a:rect l="l" t="t" r="r" b="b"/>
              <a:pathLst>
                <a:path w="2997200">
                  <a:moveTo>
                    <a:pt x="2997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22238" y="4947556"/>
            <a:ext cx="7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88888" y="3360056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Tag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2113" y="2452006"/>
            <a:ext cx="7442200" cy="279400"/>
          </a:xfrm>
          <a:custGeom>
            <a:avLst/>
            <a:gdLst/>
            <a:ahLst/>
            <a:cxnLst/>
            <a:rect l="l" t="t" r="r" b="b"/>
            <a:pathLst>
              <a:path w="7442200" h="279400">
                <a:moveTo>
                  <a:pt x="0" y="0"/>
                </a:moveTo>
                <a:lnTo>
                  <a:pt x="7442200" y="0"/>
                </a:lnTo>
                <a:lnTo>
                  <a:pt x="7442200" y="279400"/>
                </a:lnTo>
                <a:lnTo>
                  <a:pt x="0" y="279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76737" y="214085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28937" y="214085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99937" y="2445656"/>
            <a:ext cx="20313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Cache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Tag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(27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bits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long)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99212" y="2452006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1" y="2794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411913" y="2464706"/>
            <a:ext cx="1409700" cy="254000"/>
          </a:xfrm>
          <a:prstGeom prst="rect">
            <a:avLst/>
          </a:prstGeom>
          <a:solidFill>
            <a:srgbClr val="C0D2FE"/>
          </a:solidFill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ts val="1870"/>
              </a:lnSpc>
            </a:pPr>
            <a:r>
              <a:rPr sz="1600" dirty="0">
                <a:latin typeface="Times New Roman"/>
                <a:cs typeface="Times New Roman"/>
              </a:rPr>
              <a:t>Byte </a:t>
            </a:r>
            <a:r>
              <a:rPr sz="1600" spc="-10" dirty="0">
                <a:latin typeface="Times New Roman"/>
                <a:cs typeface="Times New Roman"/>
              </a:rPr>
              <a:t>Select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7738" y="2140856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imes New Roman"/>
                <a:cs typeface="Times New Roman"/>
              </a:rPr>
              <a:t>31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458912" y="3671206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0" y="139700"/>
                </a:moveTo>
                <a:lnTo>
                  <a:pt x="7121" y="95543"/>
                </a:lnTo>
                <a:lnTo>
                  <a:pt x="26953" y="57194"/>
                </a:lnTo>
                <a:lnTo>
                  <a:pt x="57194" y="26953"/>
                </a:lnTo>
                <a:lnTo>
                  <a:pt x="95543" y="7121"/>
                </a:lnTo>
                <a:lnTo>
                  <a:pt x="139700" y="0"/>
                </a:lnTo>
                <a:lnTo>
                  <a:pt x="183856" y="7121"/>
                </a:lnTo>
                <a:lnTo>
                  <a:pt x="222205" y="26953"/>
                </a:lnTo>
                <a:lnTo>
                  <a:pt x="252446" y="57194"/>
                </a:lnTo>
                <a:lnTo>
                  <a:pt x="272278" y="95543"/>
                </a:lnTo>
                <a:lnTo>
                  <a:pt x="279400" y="139700"/>
                </a:lnTo>
                <a:lnTo>
                  <a:pt x="272278" y="183856"/>
                </a:lnTo>
                <a:lnTo>
                  <a:pt x="252446" y="222205"/>
                </a:lnTo>
                <a:lnTo>
                  <a:pt x="222205" y="252446"/>
                </a:lnTo>
                <a:lnTo>
                  <a:pt x="183856" y="272278"/>
                </a:lnTo>
                <a:lnTo>
                  <a:pt x="139700" y="279400"/>
                </a:lnTo>
                <a:lnTo>
                  <a:pt x="95543" y="272278"/>
                </a:lnTo>
                <a:lnTo>
                  <a:pt x="57194" y="252446"/>
                </a:lnTo>
                <a:lnTo>
                  <a:pt x="26953" y="222205"/>
                </a:lnTo>
                <a:lnTo>
                  <a:pt x="7121" y="183856"/>
                </a:lnTo>
                <a:lnTo>
                  <a:pt x="0" y="139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04538" y="3664856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46212" y="3772808"/>
            <a:ext cx="698500" cy="800100"/>
            <a:chOff x="1446212" y="3772808"/>
            <a:chExt cx="698500" cy="800100"/>
          </a:xfrm>
        </p:grpSpPr>
        <p:sp>
          <p:nvSpPr>
            <p:cNvPr id="38" name="object 38"/>
            <p:cNvSpPr/>
            <p:nvPr/>
          </p:nvSpPr>
          <p:spPr>
            <a:xfrm>
              <a:off x="1738312" y="3772808"/>
              <a:ext cx="406400" cy="76200"/>
            </a:xfrm>
            <a:custGeom>
              <a:avLst/>
              <a:gdLst/>
              <a:ahLst/>
              <a:cxnLst/>
              <a:rect l="l" t="t" r="r" b="b"/>
              <a:pathLst>
                <a:path w="4064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406400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406400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406400" h="76200">
                  <a:moveTo>
                    <a:pt x="40640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406400" y="50798"/>
                  </a:lnTo>
                  <a:lnTo>
                    <a:pt x="40640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58912" y="4280806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139700"/>
                  </a:moveTo>
                  <a:lnTo>
                    <a:pt x="7121" y="95543"/>
                  </a:lnTo>
                  <a:lnTo>
                    <a:pt x="26953" y="57194"/>
                  </a:lnTo>
                  <a:lnTo>
                    <a:pt x="57194" y="26953"/>
                  </a:lnTo>
                  <a:lnTo>
                    <a:pt x="95543" y="7121"/>
                  </a:lnTo>
                  <a:lnTo>
                    <a:pt x="139700" y="0"/>
                  </a:lnTo>
                  <a:lnTo>
                    <a:pt x="183856" y="7121"/>
                  </a:lnTo>
                  <a:lnTo>
                    <a:pt x="222205" y="26953"/>
                  </a:lnTo>
                  <a:lnTo>
                    <a:pt x="252446" y="57194"/>
                  </a:lnTo>
                  <a:lnTo>
                    <a:pt x="272278" y="95543"/>
                  </a:lnTo>
                  <a:lnTo>
                    <a:pt x="279400" y="139700"/>
                  </a:lnTo>
                  <a:lnTo>
                    <a:pt x="272278" y="183856"/>
                  </a:lnTo>
                  <a:lnTo>
                    <a:pt x="252446" y="222205"/>
                  </a:lnTo>
                  <a:lnTo>
                    <a:pt x="222205" y="252446"/>
                  </a:lnTo>
                  <a:lnTo>
                    <a:pt x="183856" y="272278"/>
                  </a:lnTo>
                  <a:lnTo>
                    <a:pt x="139700" y="279400"/>
                  </a:lnTo>
                  <a:lnTo>
                    <a:pt x="95543" y="272278"/>
                  </a:lnTo>
                  <a:lnTo>
                    <a:pt x="57194" y="252446"/>
                  </a:lnTo>
                  <a:lnTo>
                    <a:pt x="26953" y="222205"/>
                  </a:lnTo>
                  <a:lnTo>
                    <a:pt x="7121" y="183856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504538" y="4274456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65212" y="3963306"/>
            <a:ext cx="1079500" cy="495300"/>
            <a:chOff x="1065212" y="3963306"/>
            <a:chExt cx="1079500" cy="495300"/>
          </a:xfrm>
        </p:grpSpPr>
        <p:sp>
          <p:nvSpPr>
            <p:cNvPr id="42" name="object 42"/>
            <p:cNvSpPr/>
            <p:nvPr/>
          </p:nvSpPr>
          <p:spPr>
            <a:xfrm>
              <a:off x="1738312" y="4382408"/>
              <a:ext cx="406400" cy="76200"/>
            </a:xfrm>
            <a:custGeom>
              <a:avLst/>
              <a:gdLst/>
              <a:ahLst/>
              <a:cxnLst/>
              <a:rect l="l" t="t" r="r" b="b"/>
              <a:pathLst>
                <a:path w="4064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406400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406400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406400" h="76200">
                  <a:moveTo>
                    <a:pt x="40640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406400" y="50798"/>
                  </a:lnTo>
                  <a:lnTo>
                    <a:pt x="40640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77912" y="3976006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139700"/>
                  </a:moveTo>
                  <a:lnTo>
                    <a:pt x="7121" y="95543"/>
                  </a:lnTo>
                  <a:lnTo>
                    <a:pt x="26953" y="57194"/>
                  </a:lnTo>
                  <a:lnTo>
                    <a:pt x="57194" y="26953"/>
                  </a:lnTo>
                  <a:lnTo>
                    <a:pt x="95543" y="7121"/>
                  </a:lnTo>
                  <a:lnTo>
                    <a:pt x="139700" y="0"/>
                  </a:lnTo>
                  <a:lnTo>
                    <a:pt x="183856" y="7121"/>
                  </a:lnTo>
                  <a:lnTo>
                    <a:pt x="222205" y="26953"/>
                  </a:lnTo>
                  <a:lnTo>
                    <a:pt x="252446" y="57194"/>
                  </a:lnTo>
                  <a:lnTo>
                    <a:pt x="272278" y="95543"/>
                  </a:lnTo>
                  <a:lnTo>
                    <a:pt x="279400" y="139700"/>
                  </a:lnTo>
                  <a:lnTo>
                    <a:pt x="272278" y="183856"/>
                  </a:lnTo>
                  <a:lnTo>
                    <a:pt x="252446" y="222205"/>
                  </a:lnTo>
                  <a:lnTo>
                    <a:pt x="222205" y="252446"/>
                  </a:lnTo>
                  <a:lnTo>
                    <a:pt x="183856" y="272278"/>
                  </a:lnTo>
                  <a:lnTo>
                    <a:pt x="139700" y="279400"/>
                  </a:lnTo>
                  <a:lnTo>
                    <a:pt x="95543" y="272278"/>
                  </a:lnTo>
                  <a:lnTo>
                    <a:pt x="57194" y="252446"/>
                  </a:lnTo>
                  <a:lnTo>
                    <a:pt x="26953" y="222205"/>
                  </a:lnTo>
                  <a:lnTo>
                    <a:pt x="7121" y="183856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23539" y="3969656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65212" y="4077608"/>
            <a:ext cx="1079500" cy="800100"/>
            <a:chOff x="1065212" y="4077608"/>
            <a:chExt cx="1079500" cy="800100"/>
          </a:xfrm>
        </p:grpSpPr>
        <p:sp>
          <p:nvSpPr>
            <p:cNvPr id="46" name="object 46"/>
            <p:cNvSpPr/>
            <p:nvPr/>
          </p:nvSpPr>
          <p:spPr>
            <a:xfrm>
              <a:off x="1357312" y="4077608"/>
              <a:ext cx="787400" cy="76200"/>
            </a:xfrm>
            <a:custGeom>
              <a:avLst/>
              <a:gdLst/>
              <a:ahLst/>
              <a:cxnLst/>
              <a:rect l="l" t="t" r="r" b="b"/>
              <a:pathLst>
                <a:path w="7874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787400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787400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787400" h="76200">
                  <a:moveTo>
                    <a:pt x="78740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787400" y="50798"/>
                  </a:lnTo>
                  <a:lnTo>
                    <a:pt x="78740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77912" y="4585606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139700"/>
                  </a:moveTo>
                  <a:lnTo>
                    <a:pt x="7121" y="95543"/>
                  </a:lnTo>
                  <a:lnTo>
                    <a:pt x="26953" y="57194"/>
                  </a:lnTo>
                  <a:lnTo>
                    <a:pt x="57194" y="26953"/>
                  </a:lnTo>
                  <a:lnTo>
                    <a:pt x="95543" y="7121"/>
                  </a:lnTo>
                  <a:lnTo>
                    <a:pt x="139700" y="0"/>
                  </a:lnTo>
                  <a:lnTo>
                    <a:pt x="183856" y="7121"/>
                  </a:lnTo>
                  <a:lnTo>
                    <a:pt x="222205" y="26953"/>
                  </a:lnTo>
                  <a:lnTo>
                    <a:pt x="252446" y="57194"/>
                  </a:lnTo>
                  <a:lnTo>
                    <a:pt x="272278" y="95543"/>
                  </a:lnTo>
                  <a:lnTo>
                    <a:pt x="279400" y="139700"/>
                  </a:lnTo>
                  <a:lnTo>
                    <a:pt x="272278" y="183856"/>
                  </a:lnTo>
                  <a:lnTo>
                    <a:pt x="252446" y="222205"/>
                  </a:lnTo>
                  <a:lnTo>
                    <a:pt x="222205" y="252446"/>
                  </a:lnTo>
                  <a:lnTo>
                    <a:pt x="183856" y="272278"/>
                  </a:lnTo>
                  <a:lnTo>
                    <a:pt x="139700" y="279400"/>
                  </a:lnTo>
                  <a:lnTo>
                    <a:pt x="95543" y="272278"/>
                  </a:lnTo>
                  <a:lnTo>
                    <a:pt x="57194" y="252446"/>
                  </a:lnTo>
                  <a:lnTo>
                    <a:pt x="26953" y="222205"/>
                  </a:lnTo>
                  <a:lnTo>
                    <a:pt x="7121" y="183856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57312" y="4687208"/>
              <a:ext cx="787400" cy="76200"/>
            </a:xfrm>
            <a:custGeom>
              <a:avLst/>
              <a:gdLst/>
              <a:ahLst/>
              <a:cxnLst/>
              <a:rect l="l" t="t" r="r" b="b"/>
              <a:pathLst>
                <a:path w="7874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787400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787400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787400" h="76200">
                  <a:moveTo>
                    <a:pt x="78740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787400" y="50798"/>
                  </a:lnTo>
                  <a:lnTo>
                    <a:pt x="78740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23539" y="4579256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19112" y="2591706"/>
            <a:ext cx="1625600" cy="2895600"/>
            <a:chOff x="519112" y="2591706"/>
            <a:chExt cx="1625600" cy="2895600"/>
          </a:xfrm>
        </p:grpSpPr>
        <p:sp>
          <p:nvSpPr>
            <p:cNvPr id="51" name="object 51"/>
            <p:cNvSpPr/>
            <p:nvPr/>
          </p:nvSpPr>
          <p:spPr>
            <a:xfrm>
              <a:off x="531812" y="2604406"/>
              <a:ext cx="0" cy="2717800"/>
            </a:xfrm>
            <a:custGeom>
              <a:avLst/>
              <a:gdLst/>
              <a:ahLst/>
              <a:cxnLst/>
              <a:rect l="l" t="t" r="r" b="b"/>
              <a:pathLst>
                <a:path h="2717800">
                  <a:moveTo>
                    <a:pt x="0" y="0"/>
                  </a:moveTo>
                  <a:lnTo>
                    <a:pt x="1" y="2717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4512" y="3772814"/>
              <a:ext cx="889000" cy="990600"/>
            </a:xfrm>
            <a:custGeom>
              <a:avLst/>
              <a:gdLst/>
              <a:ahLst/>
              <a:cxnLst/>
              <a:rect l="l" t="t" r="r" b="b"/>
              <a:pathLst>
                <a:path w="889000" h="990600">
                  <a:moveTo>
                    <a:pt x="508000" y="952500"/>
                  </a:moveTo>
                  <a:lnTo>
                    <a:pt x="431800" y="914400"/>
                  </a:lnTo>
                  <a:lnTo>
                    <a:pt x="431800" y="939800"/>
                  </a:lnTo>
                  <a:lnTo>
                    <a:pt x="0" y="939800"/>
                  </a:lnTo>
                  <a:lnTo>
                    <a:pt x="0" y="965200"/>
                  </a:lnTo>
                  <a:lnTo>
                    <a:pt x="431800" y="965200"/>
                  </a:lnTo>
                  <a:lnTo>
                    <a:pt x="431800" y="990600"/>
                  </a:lnTo>
                  <a:lnTo>
                    <a:pt x="482600" y="965200"/>
                  </a:lnTo>
                  <a:lnTo>
                    <a:pt x="508000" y="952500"/>
                  </a:lnTo>
                  <a:close/>
                </a:path>
                <a:path w="889000" h="990600">
                  <a:moveTo>
                    <a:pt x="508000" y="342900"/>
                  </a:moveTo>
                  <a:lnTo>
                    <a:pt x="431800" y="304800"/>
                  </a:lnTo>
                  <a:lnTo>
                    <a:pt x="431800" y="330200"/>
                  </a:lnTo>
                  <a:lnTo>
                    <a:pt x="0" y="330200"/>
                  </a:lnTo>
                  <a:lnTo>
                    <a:pt x="0" y="355600"/>
                  </a:lnTo>
                  <a:lnTo>
                    <a:pt x="431800" y="355600"/>
                  </a:lnTo>
                  <a:lnTo>
                    <a:pt x="431800" y="381000"/>
                  </a:lnTo>
                  <a:lnTo>
                    <a:pt x="482600" y="355600"/>
                  </a:lnTo>
                  <a:lnTo>
                    <a:pt x="508000" y="342900"/>
                  </a:lnTo>
                  <a:close/>
                </a:path>
                <a:path w="889000" h="990600">
                  <a:moveTo>
                    <a:pt x="889000" y="647700"/>
                  </a:moveTo>
                  <a:lnTo>
                    <a:pt x="812800" y="609600"/>
                  </a:lnTo>
                  <a:lnTo>
                    <a:pt x="812800" y="635000"/>
                  </a:lnTo>
                  <a:lnTo>
                    <a:pt x="0" y="635000"/>
                  </a:lnTo>
                  <a:lnTo>
                    <a:pt x="0" y="660400"/>
                  </a:lnTo>
                  <a:lnTo>
                    <a:pt x="812800" y="660400"/>
                  </a:lnTo>
                  <a:lnTo>
                    <a:pt x="812800" y="685800"/>
                  </a:lnTo>
                  <a:lnTo>
                    <a:pt x="863600" y="660400"/>
                  </a:lnTo>
                  <a:lnTo>
                    <a:pt x="889000" y="647700"/>
                  </a:lnTo>
                  <a:close/>
                </a:path>
                <a:path w="889000" h="990600">
                  <a:moveTo>
                    <a:pt x="889000" y="38100"/>
                  </a:moveTo>
                  <a:lnTo>
                    <a:pt x="812800" y="0"/>
                  </a:lnTo>
                  <a:lnTo>
                    <a:pt x="812800" y="25400"/>
                  </a:lnTo>
                  <a:lnTo>
                    <a:pt x="0" y="25400"/>
                  </a:lnTo>
                  <a:lnTo>
                    <a:pt x="0" y="50800"/>
                  </a:lnTo>
                  <a:lnTo>
                    <a:pt x="812800" y="50800"/>
                  </a:lnTo>
                  <a:lnTo>
                    <a:pt x="812800" y="76200"/>
                  </a:lnTo>
                  <a:lnTo>
                    <a:pt x="863600" y="50800"/>
                  </a:lnTo>
                  <a:lnTo>
                    <a:pt x="8890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7912" y="5195206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139700"/>
                  </a:moveTo>
                  <a:lnTo>
                    <a:pt x="7121" y="95543"/>
                  </a:lnTo>
                  <a:lnTo>
                    <a:pt x="26953" y="57194"/>
                  </a:lnTo>
                  <a:lnTo>
                    <a:pt x="57194" y="26953"/>
                  </a:lnTo>
                  <a:lnTo>
                    <a:pt x="95543" y="7121"/>
                  </a:lnTo>
                  <a:lnTo>
                    <a:pt x="139700" y="0"/>
                  </a:lnTo>
                  <a:lnTo>
                    <a:pt x="183856" y="7121"/>
                  </a:lnTo>
                  <a:lnTo>
                    <a:pt x="222205" y="26953"/>
                  </a:lnTo>
                  <a:lnTo>
                    <a:pt x="252446" y="57194"/>
                  </a:lnTo>
                  <a:lnTo>
                    <a:pt x="272278" y="95543"/>
                  </a:lnTo>
                  <a:lnTo>
                    <a:pt x="279400" y="139700"/>
                  </a:lnTo>
                  <a:lnTo>
                    <a:pt x="272278" y="183856"/>
                  </a:lnTo>
                  <a:lnTo>
                    <a:pt x="252446" y="222205"/>
                  </a:lnTo>
                  <a:lnTo>
                    <a:pt x="222205" y="252446"/>
                  </a:lnTo>
                  <a:lnTo>
                    <a:pt x="183856" y="272278"/>
                  </a:lnTo>
                  <a:lnTo>
                    <a:pt x="139700" y="279400"/>
                  </a:lnTo>
                  <a:lnTo>
                    <a:pt x="95543" y="272278"/>
                  </a:lnTo>
                  <a:lnTo>
                    <a:pt x="57194" y="252446"/>
                  </a:lnTo>
                  <a:lnTo>
                    <a:pt x="26953" y="222205"/>
                  </a:lnTo>
                  <a:lnTo>
                    <a:pt x="7121" y="183856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57312" y="5296808"/>
              <a:ext cx="787400" cy="76200"/>
            </a:xfrm>
            <a:custGeom>
              <a:avLst/>
              <a:gdLst/>
              <a:ahLst/>
              <a:cxnLst/>
              <a:rect l="l" t="t" r="r" b="b"/>
              <a:pathLst>
                <a:path w="7874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50799"/>
                  </a:lnTo>
                  <a:lnTo>
                    <a:pt x="63500" y="50799"/>
                  </a:lnTo>
                  <a:lnTo>
                    <a:pt x="63500" y="25399"/>
                  </a:lnTo>
                  <a:lnTo>
                    <a:pt x="76200" y="25399"/>
                  </a:lnTo>
                  <a:lnTo>
                    <a:pt x="76200" y="0"/>
                  </a:lnTo>
                  <a:close/>
                </a:path>
                <a:path w="787400" h="76200">
                  <a:moveTo>
                    <a:pt x="76200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6200" y="50799"/>
                  </a:lnTo>
                  <a:lnTo>
                    <a:pt x="76200" y="25399"/>
                  </a:lnTo>
                  <a:close/>
                </a:path>
                <a:path w="787400" h="76200">
                  <a:moveTo>
                    <a:pt x="76200" y="50799"/>
                  </a:moveTo>
                  <a:lnTo>
                    <a:pt x="63500" y="50799"/>
                  </a:lnTo>
                  <a:lnTo>
                    <a:pt x="76200" y="50799"/>
                  </a:lnTo>
                  <a:close/>
                </a:path>
                <a:path w="787400" h="76200">
                  <a:moveTo>
                    <a:pt x="787400" y="25398"/>
                  </a:moveTo>
                  <a:lnTo>
                    <a:pt x="76200" y="25399"/>
                  </a:lnTo>
                  <a:lnTo>
                    <a:pt x="76200" y="50799"/>
                  </a:lnTo>
                  <a:lnTo>
                    <a:pt x="787400" y="50798"/>
                  </a:lnTo>
                  <a:lnTo>
                    <a:pt x="787400" y="25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123539" y="5188856"/>
            <a:ext cx="140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=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4512" y="3061614"/>
            <a:ext cx="6654800" cy="2311400"/>
          </a:xfrm>
          <a:custGeom>
            <a:avLst/>
            <a:gdLst/>
            <a:ahLst/>
            <a:cxnLst/>
            <a:rect l="l" t="t" r="r" b="b"/>
            <a:pathLst>
              <a:path w="6654800" h="2311400">
                <a:moveTo>
                  <a:pt x="508000" y="2273300"/>
                </a:moveTo>
                <a:lnTo>
                  <a:pt x="431800" y="2235200"/>
                </a:lnTo>
                <a:lnTo>
                  <a:pt x="431800" y="2260600"/>
                </a:lnTo>
                <a:lnTo>
                  <a:pt x="0" y="2260600"/>
                </a:lnTo>
                <a:lnTo>
                  <a:pt x="0" y="2286000"/>
                </a:lnTo>
                <a:lnTo>
                  <a:pt x="431800" y="2286000"/>
                </a:lnTo>
                <a:lnTo>
                  <a:pt x="431800" y="2311400"/>
                </a:lnTo>
                <a:lnTo>
                  <a:pt x="482600" y="2286000"/>
                </a:lnTo>
                <a:lnTo>
                  <a:pt x="508000" y="2273300"/>
                </a:lnTo>
                <a:close/>
              </a:path>
              <a:path w="6654800" h="2311400">
                <a:moveTo>
                  <a:pt x="6654800" y="508000"/>
                </a:moveTo>
                <a:lnTo>
                  <a:pt x="6629400" y="508000"/>
                </a:lnTo>
                <a:lnTo>
                  <a:pt x="6629400" y="0"/>
                </a:lnTo>
                <a:lnTo>
                  <a:pt x="6604000" y="0"/>
                </a:lnTo>
                <a:lnTo>
                  <a:pt x="6604000" y="508000"/>
                </a:lnTo>
                <a:lnTo>
                  <a:pt x="6578600" y="508000"/>
                </a:lnTo>
                <a:lnTo>
                  <a:pt x="6616700" y="584200"/>
                </a:lnTo>
                <a:lnTo>
                  <a:pt x="6648450" y="520700"/>
                </a:lnTo>
                <a:lnTo>
                  <a:pt x="6654800" y="50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686137" y="2750456"/>
            <a:ext cx="765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Ex: </a:t>
            </a:r>
            <a:r>
              <a:rPr sz="1600" spc="-20" dirty="0">
                <a:latin typeface="Times New Roman"/>
                <a:cs typeface="Times New Roman"/>
              </a:rPr>
              <a:t>0x01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90</a:t>
            </a:r>
            <a:endParaRPr sz="1800">
              <a:latin typeface="Gulim"/>
              <a:cs typeface="Guli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4806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0000" algn="l"/>
              </a:tabLst>
            </a:pPr>
            <a:r>
              <a:rPr dirty="0"/>
              <a:t>FFS:</a:t>
            </a:r>
            <a:r>
              <a:rPr spc="-50" dirty="0"/>
              <a:t> </a:t>
            </a:r>
            <a:r>
              <a:rPr dirty="0"/>
              <a:t>Create</a:t>
            </a:r>
            <a:r>
              <a:rPr spc="-55" dirty="0"/>
              <a:t> </a:t>
            </a:r>
            <a:r>
              <a:rPr spc="-50" dirty="0"/>
              <a:t>a</a:t>
            </a:r>
            <a:r>
              <a:rPr dirty="0"/>
              <a:t>	</a:t>
            </a:r>
            <a:r>
              <a:rPr spc="-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3811" y="994155"/>
            <a:ext cx="5631180" cy="44786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latin typeface="Gulim"/>
                <a:cs typeface="Gulim"/>
              </a:rPr>
              <a:t>Normal</a:t>
            </a:r>
            <a:r>
              <a:rPr sz="2800" spc="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operation: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Allocate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block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block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Allocate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inode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block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Update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bitmap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9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blocks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ts val="318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Update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directory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114" dirty="0">
                <a:latin typeface="Gulim"/>
                <a:cs typeface="Gulim"/>
              </a:rPr>
              <a:t>with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name</a:t>
            </a:r>
            <a:endParaRPr sz="2800">
              <a:latin typeface="Gulim"/>
              <a:cs typeface="Gulim"/>
            </a:endParaRPr>
          </a:p>
          <a:p>
            <a:pPr marL="688975" lvl="1" indent="-447675">
              <a:lnSpc>
                <a:spcPts val="3180"/>
              </a:lnSpc>
              <a:buFont typeface="MS Gothic"/>
              <a:buChar char="➔"/>
              <a:tabLst>
                <a:tab pos="688975" algn="l"/>
              </a:tabLst>
            </a:pPr>
            <a:r>
              <a:rPr sz="2800" dirty="0">
                <a:latin typeface="Gulim"/>
                <a:cs typeface="Gulim"/>
              </a:rPr>
              <a:t>file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number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Update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modify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time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6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directory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8280" y="994155"/>
            <a:ext cx="5582285" cy="4747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spc="-10" dirty="0">
                <a:latin typeface="Gulim"/>
                <a:cs typeface="Gulim"/>
              </a:rPr>
              <a:t>Recovery: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latin typeface="Gulim"/>
                <a:cs typeface="Gulim"/>
              </a:rPr>
              <a:t>Scan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table</a:t>
            </a:r>
            <a:endParaRPr sz="2800">
              <a:latin typeface="Gulim"/>
              <a:cs typeface="Gulim"/>
            </a:endParaRPr>
          </a:p>
          <a:p>
            <a:pPr marL="241300" marR="5080" indent="-228600">
              <a:lnSpc>
                <a:spcPts val="30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any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unlinked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files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(not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any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d </a:t>
            </a:r>
            <a:r>
              <a:rPr sz="2800" spc="-30" dirty="0">
                <a:latin typeface="Gulim"/>
                <a:cs typeface="Gulim"/>
              </a:rPr>
              <a:t>irectory),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delete</a:t>
            </a:r>
            <a:endParaRPr sz="2800">
              <a:latin typeface="Gulim"/>
              <a:cs typeface="Gulim"/>
            </a:endParaRPr>
          </a:p>
          <a:p>
            <a:pPr marL="241300" marR="56515" indent="-228600">
              <a:lnSpc>
                <a:spcPts val="3100"/>
              </a:lnSpc>
              <a:spcBef>
                <a:spcPts val="9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Compare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block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bitmap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agai </a:t>
            </a:r>
            <a:r>
              <a:rPr sz="2800" spc="-10" dirty="0">
                <a:latin typeface="Gulim"/>
                <a:cs typeface="Gulim"/>
              </a:rPr>
              <a:t>nst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trees</a:t>
            </a:r>
            <a:endParaRPr sz="2800">
              <a:latin typeface="Gulim"/>
              <a:cs typeface="Gulim"/>
            </a:endParaRPr>
          </a:p>
          <a:p>
            <a:pPr marL="241300" marR="110489" indent="-228600">
              <a:lnSpc>
                <a:spcPts val="30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latin typeface="Gulim"/>
                <a:cs typeface="Gulim"/>
              </a:rPr>
              <a:t>Scan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directories</a:t>
            </a:r>
            <a:r>
              <a:rPr sz="2800" spc="-11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55" dirty="0">
                <a:latin typeface="Gulim"/>
                <a:cs typeface="Gulim"/>
              </a:rPr>
              <a:t>missing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upd </a:t>
            </a:r>
            <a:r>
              <a:rPr sz="2800" spc="-140" dirty="0">
                <a:latin typeface="Gulim"/>
                <a:cs typeface="Gulim"/>
              </a:rPr>
              <a:t>ate/access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times</a:t>
            </a:r>
            <a:endParaRPr sz="28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Gulim"/>
                <a:cs typeface="Gulim"/>
              </a:rPr>
              <a:t>Time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proportional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75" dirty="0">
                <a:latin typeface="Gulim"/>
                <a:cs typeface="Gulim"/>
              </a:rPr>
              <a:t> </a:t>
            </a:r>
            <a:r>
              <a:rPr sz="2800" spc="-114" dirty="0">
                <a:latin typeface="Gulim"/>
                <a:cs typeface="Gulim"/>
              </a:rPr>
              <a:t>size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91</a:t>
            </a:r>
            <a:endParaRPr sz="1800">
              <a:latin typeface="Gulim"/>
              <a:cs typeface="Guli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</a:t>
            </a:r>
            <a:r>
              <a:rPr spc="-10" dirty="0"/>
              <a:t> Level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4" y="994155"/>
            <a:ext cx="5610225" cy="44938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latin typeface="Gulim"/>
                <a:cs typeface="Gulim"/>
              </a:rPr>
              <a:t>Normal</a:t>
            </a:r>
            <a:r>
              <a:rPr sz="2800" spc="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operation:</a:t>
            </a:r>
            <a:endParaRPr sz="2800">
              <a:latin typeface="Gulim"/>
              <a:cs typeface="Gulim"/>
            </a:endParaRPr>
          </a:p>
          <a:p>
            <a:pPr marL="241300" marR="146685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name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75" dirty="0">
                <a:latin typeface="Gulim"/>
                <a:cs typeface="Gulim"/>
              </a:rPr>
              <a:t>each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open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35" dirty="0">
                <a:latin typeface="Gulim"/>
                <a:cs typeface="Gulim"/>
              </a:rPr>
              <a:t>to </a:t>
            </a:r>
            <a:r>
              <a:rPr sz="2800" spc="-25" dirty="0">
                <a:latin typeface="Gulim"/>
                <a:cs typeface="Gulim"/>
              </a:rPr>
              <a:t>app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2960"/>
              </a:lnSpc>
            </a:pPr>
            <a:r>
              <a:rPr sz="2800" spc="-10" dirty="0">
                <a:latin typeface="Gulim"/>
                <a:cs typeface="Gulim"/>
              </a:rPr>
              <a:t>folder</a:t>
            </a:r>
            <a:endParaRPr sz="2800">
              <a:latin typeface="Gulim"/>
              <a:cs typeface="Gulim"/>
            </a:endParaRPr>
          </a:p>
          <a:p>
            <a:pPr marL="241300" indent="-228600" algn="just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changes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backup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file</a:t>
            </a:r>
            <a:endParaRPr sz="2800">
              <a:latin typeface="Gulim"/>
              <a:cs typeface="Gulim"/>
            </a:endParaRPr>
          </a:p>
          <a:p>
            <a:pPr marL="241300" marR="5080" indent="-228600" algn="just">
              <a:lnSpc>
                <a:spcPts val="3000"/>
              </a:lnSpc>
              <a:spcBef>
                <a:spcPts val="11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Gulim"/>
                <a:cs typeface="Gulim"/>
              </a:rPr>
              <a:t>Rename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backup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be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7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(at omic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operation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provided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by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spc="-345" dirty="0">
                <a:latin typeface="Gulim"/>
                <a:cs typeface="Gulim"/>
              </a:rPr>
              <a:t>s </a:t>
            </a:r>
            <a:r>
              <a:rPr sz="2800" spc="-10" dirty="0">
                <a:latin typeface="Gulim"/>
                <a:cs typeface="Gulim"/>
              </a:rPr>
              <a:t>ystem)</a:t>
            </a:r>
            <a:endParaRPr sz="2800">
              <a:latin typeface="Gulim"/>
              <a:cs typeface="Gulim"/>
            </a:endParaRPr>
          </a:p>
          <a:p>
            <a:pPr marL="241300" marR="69215" indent="-228600" algn="just">
              <a:lnSpc>
                <a:spcPts val="312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Delete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list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app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folder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clean </a:t>
            </a:r>
            <a:r>
              <a:rPr sz="2800" spc="-10" dirty="0">
                <a:latin typeface="Gulim"/>
                <a:cs typeface="Gulim"/>
              </a:rPr>
              <a:t>shutdown</a:t>
            </a:r>
            <a:endParaRPr sz="2800">
              <a:latin typeface="Gulim"/>
              <a:cs typeface="Guli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6670" y="994155"/>
            <a:ext cx="4913630" cy="28295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spc="-10" dirty="0">
                <a:latin typeface="Gulim"/>
                <a:cs typeface="Gulim"/>
              </a:rPr>
              <a:t>Recovery:</a:t>
            </a:r>
            <a:endParaRPr sz="2800">
              <a:latin typeface="Gulim"/>
              <a:cs typeface="Gulim"/>
            </a:endParaRPr>
          </a:p>
          <a:p>
            <a:pPr marL="241300" marR="25400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Gulim"/>
                <a:cs typeface="Gulim"/>
              </a:rPr>
              <a:t>On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startup,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50" dirty="0">
                <a:latin typeface="Gulim"/>
                <a:cs typeface="Gulim"/>
              </a:rPr>
              <a:t>see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if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any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65" dirty="0">
                <a:latin typeface="Gulim"/>
                <a:cs typeface="Gulim"/>
              </a:rPr>
              <a:t>files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220" dirty="0">
                <a:latin typeface="Gulim"/>
                <a:cs typeface="Gulim"/>
              </a:rPr>
              <a:t>w </a:t>
            </a:r>
            <a:r>
              <a:rPr sz="2800" dirty="0">
                <a:latin typeface="Gulim"/>
                <a:cs typeface="Gulim"/>
              </a:rPr>
              <a:t>ere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left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open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135" dirty="0">
                <a:latin typeface="Gulim"/>
                <a:cs typeface="Gulim"/>
              </a:rPr>
              <a:t>so,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look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for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backup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file</a:t>
            </a:r>
            <a:endParaRPr sz="2800">
              <a:latin typeface="Gulim"/>
              <a:cs typeface="Gulim"/>
            </a:endParaRPr>
          </a:p>
          <a:p>
            <a:pPr marL="241300" marR="5080" indent="-228600">
              <a:lnSpc>
                <a:spcPts val="31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If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35" dirty="0">
                <a:latin typeface="Gulim"/>
                <a:cs typeface="Gulim"/>
              </a:rPr>
              <a:t>so,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5" dirty="0">
                <a:latin typeface="Gulim"/>
                <a:cs typeface="Gulim"/>
              </a:rPr>
              <a:t>ask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40" dirty="0">
                <a:latin typeface="Gulim"/>
                <a:cs typeface="Gulim"/>
              </a:rPr>
              <a:t>user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compare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ve </a:t>
            </a:r>
            <a:r>
              <a:rPr sz="2800" spc="-10" dirty="0">
                <a:latin typeface="Gulim"/>
                <a:cs typeface="Gulim"/>
              </a:rPr>
              <a:t>rsions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92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-110236"/>
            <a:ext cx="804862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5"/>
              </a:lnSpc>
              <a:spcBef>
                <a:spcPts val="100"/>
              </a:spcBef>
            </a:pPr>
            <a:r>
              <a:rPr sz="3600" spc="-10" dirty="0"/>
              <a:t>Reliability</a:t>
            </a:r>
            <a:r>
              <a:rPr sz="3600" spc="-200" dirty="0"/>
              <a:t> </a:t>
            </a:r>
            <a:r>
              <a:rPr sz="3600" dirty="0"/>
              <a:t>Approach </a:t>
            </a:r>
            <a:r>
              <a:rPr sz="3600" spc="-25" dirty="0"/>
              <a:t>#2:</a:t>
            </a:r>
            <a:endParaRPr sz="3600"/>
          </a:p>
          <a:p>
            <a:pPr marL="12700">
              <a:lnSpc>
                <a:spcPts val="4115"/>
              </a:lnSpc>
            </a:pPr>
            <a:r>
              <a:rPr sz="3600" dirty="0"/>
              <a:t>Copy</a:t>
            </a:r>
            <a:r>
              <a:rPr sz="3600" spc="-10" dirty="0"/>
              <a:t> </a:t>
            </a:r>
            <a:r>
              <a:rPr sz="3600" dirty="0"/>
              <a:t>on</a:t>
            </a:r>
            <a:r>
              <a:rPr sz="3600" spc="-70" dirty="0"/>
              <a:t> </a:t>
            </a:r>
            <a:r>
              <a:rPr sz="3600" spc="-20" dirty="0"/>
              <a:t>Write-</a:t>
            </a:r>
            <a:r>
              <a:rPr sz="3600" dirty="0"/>
              <a:t>based File System</a:t>
            </a:r>
            <a:r>
              <a:rPr sz="3600" spc="5" dirty="0"/>
              <a:t> </a:t>
            </a:r>
            <a:r>
              <a:rPr sz="3600" spc="-10" dirty="0"/>
              <a:t>Layout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118850" cy="3804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latin typeface="Gulim"/>
                <a:cs typeface="Gulim"/>
              </a:rPr>
              <a:t>To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update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5" dirty="0">
                <a:latin typeface="Gulim"/>
                <a:cs typeface="Gulim"/>
              </a:rPr>
              <a:t>system,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85" dirty="0">
                <a:latin typeface="Gulim"/>
                <a:cs typeface="Gulim"/>
              </a:rPr>
              <a:t>new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version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90" dirty="0">
                <a:latin typeface="Gulim"/>
                <a:cs typeface="Gulim"/>
              </a:rPr>
              <a:t>system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contai </a:t>
            </a:r>
            <a:r>
              <a:rPr sz="2800" dirty="0">
                <a:latin typeface="Gulim"/>
                <a:cs typeface="Gulim"/>
              </a:rPr>
              <a:t>ning</a:t>
            </a:r>
            <a:r>
              <a:rPr sz="2800" spc="-15" dirty="0">
                <a:latin typeface="Gulim"/>
                <a:cs typeface="Gulim"/>
              </a:rPr>
              <a:t> </a:t>
            </a:r>
            <a:r>
              <a:rPr sz="2800" spc="25" dirty="0">
                <a:latin typeface="Gulim"/>
                <a:cs typeface="Gulim"/>
              </a:rPr>
              <a:t>the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2960"/>
              </a:lnSpc>
            </a:pPr>
            <a:r>
              <a:rPr sz="2800" spc="-10" dirty="0">
                <a:latin typeface="Gulim"/>
                <a:cs typeface="Gulim"/>
              </a:rPr>
              <a:t>update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Never</a:t>
            </a:r>
            <a:r>
              <a:rPr sz="2400" spc="-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update</a:t>
            </a:r>
            <a:r>
              <a:rPr sz="2400" spc="-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place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latin typeface="Dotum"/>
                <a:cs typeface="Dotum"/>
              </a:rPr>
              <a:t>Reuse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existing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unchanged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blocks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  <a:tab pos="3348354" algn="l"/>
              </a:tabLst>
            </a:pPr>
            <a:r>
              <a:rPr sz="2800" spc="-130" dirty="0">
                <a:latin typeface="Gulim"/>
                <a:cs typeface="Gulim"/>
              </a:rPr>
              <a:t>Seems</a:t>
            </a:r>
            <a:r>
              <a:rPr sz="2800" spc="-10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expensive!</a:t>
            </a:r>
            <a:r>
              <a:rPr sz="2800" dirty="0">
                <a:latin typeface="Gulim"/>
                <a:cs typeface="Gulim"/>
              </a:rPr>
              <a:t>	</a:t>
            </a:r>
            <a:r>
              <a:rPr sz="2800" spc="-25" dirty="0">
                <a:latin typeface="Gulim"/>
                <a:cs typeface="Gulim"/>
              </a:rPr>
              <a:t>But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Dotum"/>
                <a:cs typeface="Dotum"/>
              </a:rPr>
              <a:t>Updates</a:t>
            </a:r>
            <a:r>
              <a:rPr sz="2400" spc="-15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can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be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batched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Almost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disk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writes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can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occur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parallel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Gulim"/>
                <a:cs typeface="Gulim"/>
              </a:rPr>
              <a:t>Approach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taken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70" dirty="0">
                <a:latin typeface="Gulim"/>
                <a:cs typeface="Gulim"/>
              </a:rPr>
              <a:t>network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server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appliances</a:t>
            </a:r>
            <a:r>
              <a:rPr sz="2800" spc="-114" dirty="0">
                <a:latin typeface="Gulim"/>
                <a:cs typeface="Gulim"/>
              </a:rPr>
              <a:t> </a:t>
            </a:r>
            <a:r>
              <a:rPr sz="2800" spc="-30" dirty="0">
                <a:latin typeface="Gulim"/>
                <a:cs typeface="Gulim"/>
              </a:rPr>
              <a:t>(WAFL,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ZFS)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93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Transactional</a:t>
            </a:r>
            <a:r>
              <a:rPr spc="-250" dirty="0"/>
              <a:t> </a:t>
            </a:r>
            <a:r>
              <a:rPr spc="-10" dirty="0"/>
              <a:t>processing!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36188" y="2782867"/>
            <a:ext cx="5120005" cy="710565"/>
            <a:chOff x="3536188" y="2782867"/>
            <a:chExt cx="5120005" cy="710565"/>
          </a:xfrm>
        </p:grpSpPr>
        <p:sp>
          <p:nvSpPr>
            <p:cNvPr id="5" name="object 5"/>
            <p:cNvSpPr/>
            <p:nvPr/>
          </p:nvSpPr>
          <p:spPr>
            <a:xfrm>
              <a:off x="3544445" y="2791124"/>
              <a:ext cx="1833245" cy="694055"/>
            </a:xfrm>
            <a:custGeom>
              <a:avLst/>
              <a:gdLst/>
              <a:ahLst/>
              <a:cxnLst/>
              <a:rect l="l" t="t" r="r" b="b"/>
              <a:pathLst>
                <a:path w="1833245" h="694054">
                  <a:moveTo>
                    <a:pt x="0" y="115606"/>
                  </a:moveTo>
                  <a:lnTo>
                    <a:pt x="9084" y="70607"/>
                  </a:lnTo>
                  <a:lnTo>
                    <a:pt x="33860" y="33860"/>
                  </a:lnTo>
                  <a:lnTo>
                    <a:pt x="70607" y="9084"/>
                  </a:lnTo>
                  <a:lnTo>
                    <a:pt x="115606" y="0"/>
                  </a:lnTo>
                  <a:lnTo>
                    <a:pt x="1717548" y="0"/>
                  </a:lnTo>
                  <a:lnTo>
                    <a:pt x="1762548" y="9084"/>
                  </a:lnTo>
                  <a:lnTo>
                    <a:pt x="1799295" y="33860"/>
                  </a:lnTo>
                  <a:lnTo>
                    <a:pt x="1824070" y="70607"/>
                  </a:lnTo>
                  <a:lnTo>
                    <a:pt x="1833155" y="115606"/>
                  </a:lnTo>
                  <a:lnTo>
                    <a:pt x="1833155" y="578019"/>
                  </a:lnTo>
                  <a:lnTo>
                    <a:pt x="1824070" y="623018"/>
                  </a:lnTo>
                  <a:lnTo>
                    <a:pt x="1799295" y="659765"/>
                  </a:lnTo>
                  <a:lnTo>
                    <a:pt x="1762548" y="684541"/>
                  </a:lnTo>
                  <a:lnTo>
                    <a:pt x="1717548" y="693626"/>
                  </a:lnTo>
                  <a:lnTo>
                    <a:pt x="115606" y="693626"/>
                  </a:lnTo>
                  <a:lnTo>
                    <a:pt x="70607" y="684541"/>
                  </a:lnTo>
                  <a:lnTo>
                    <a:pt x="33860" y="659765"/>
                  </a:lnTo>
                  <a:lnTo>
                    <a:pt x="9084" y="623018"/>
                  </a:lnTo>
                  <a:lnTo>
                    <a:pt x="0" y="578019"/>
                  </a:lnTo>
                  <a:lnTo>
                    <a:pt x="0" y="115606"/>
                  </a:lnTo>
                  <a:close/>
                </a:path>
              </a:pathLst>
            </a:custGeom>
            <a:ln w="16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14398" y="2791124"/>
              <a:ext cx="1833245" cy="694055"/>
            </a:xfrm>
            <a:custGeom>
              <a:avLst/>
              <a:gdLst/>
              <a:ahLst/>
              <a:cxnLst/>
              <a:rect l="l" t="t" r="r" b="b"/>
              <a:pathLst>
                <a:path w="1833245" h="694054">
                  <a:moveTo>
                    <a:pt x="0" y="115606"/>
                  </a:moveTo>
                  <a:lnTo>
                    <a:pt x="9084" y="70607"/>
                  </a:lnTo>
                  <a:lnTo>
                    <a:pt x="33860" y="33860"/>
                  </a:lnTo>
                  <a:lnTo>
                    <a:pt x="70607" y="9084"/>
                  </a:lnTo>
                  <a:lnTo>
                    <a:pt x="115606" y="0"/>
                  </a:lnTo>
                  <a:lnTo>
                    <a:pt x="1717548" y="0"/>
                  </a:lnTo>
                  <a:lnTo>
                    <a:pt x="1762548" y="9084"/>
                  </a:lnTo>
                  <a:lnTo>
                    <a:pt x="1799295" y="33860"/>
                  </a:lnTo>
                  <a:lnTo>
                    <a:pt x="1824070" y="70607"/>
                  </a:lnTo>
                  <a:lnTo>
                    <a:pt x="1833155" y="115606"/>
                  </a:lnTo>
                  <a:lnTo>
                    <a:pt x="1833155" y="578019"/>
                  </a:lnTo>
                  <a:lnTo>
                    <a:pt x="1824070" y="623018"/>
                  </a:lnTo>
                  <a:lnTo>
                    <a:pt x="1799295" y="659765"/>
                  </a:lnTo>
                  <a:lnTo>
                    <a:pt x="1762548" y="684541"/>
                  </a:lnTo>
                  <a:lnTo>
                    <a:pt x="1717548" y="693626"/>
                  </a:lnTo>
                  <a:lnTo>
                    <a:pt x="115606" y="693626"/>
                  </a:lnTo>
                  <a:lnTo>
                    <a:pt x="70607" y="684541"/>
                  </a:lnTo>
                  <a:lnTo>
                    <a:pt x="33860" y="659765"/>
                  </a:lnTo>
                  <a:lnTo>
                    <a:pt x="9084" y="623018"/>
                  </a:lnTo>
                  <a:lnTo>
                    <a:pt x="0" y="578019"/>
                  </a:lnTo>
                  <a:lnTo>
                    <a:pt x="0" y="115606"/>
                  </a:lnTo>
                  <a:close/>
                </a:path>
              </a:pathLst>
            </a:custGeom>
            <a:ln w="16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81729" y="3080136"/>
              <a:ext cx="1437005" cy="124460"/>
            </a:xfrm>
            <a:custGeom>
              <a:avLst/>
              <a:gdLst/>
              <a:ahLst/>
              <a:cxnLst/>
              <a:rect l="l" t="t" r="r" b="b"/>
              <a:pathLst>
                <a:path w="1437004" h="124460">
                  <a:moveTo>
                    <a:pt x="1362480" y="61931"/>
                  </a:moveTo>
                  <a:lnTo>
                    <a:pt x="1312936" y="123861"/>
                  </a:lnTo>
                  <a:lnTo>
                    <a:pt x="1412025" y="74316"/>
                  </a:lnTo>
                  <a:lnTo>
                    <a:pt x="1362480" y="74316"/>
                  </a:lnTo>
                  <a:lnTo>
                    <a:pt x="1362480" y="61931"/>
                  </a:lnTo>
                  <a:close/>
                </a:path>
                <a:path w="1437004" h="124460">
                  <a:moveTo>
                    <a:pt x="1352572" y="49543"/>
                  </a:moveTo>
                  <a:lnTo>
                    <a:pt x="0" y="49543"/>
                  </a:lnTo>
                  <a:lnTo>
                    <a:pt x="0" y="74316"/>
                  </a:lnTo>
                  <a:lnTo>
                    <a:pt x="1352572" y="74316"/>
                  </a:lnTo>
                  <a:lnTo>
                    <a:pt x="1362480" y="61931"/>
                  </a:lnTo>
                  <a:lnTo>
                    <a:pt x="1352572" y="49543"/>
                  </a:lnTo>
                  <a:close/>
                </a:path>
                <a:path w="1437004" h="124460">
                  <a:moveTo>
                    <a:pt x="1412025" y="49543"/>
                  </a:moveTo>
                  <a:lnTo>
                    <a:pt x="1362480" y="49543"/>
                  </a:lnTo>
                  <a:lnTo>
                    <a:pt x="1362480" y="74316"/>
                  </a:lnTo>
                  <a:lnTo>
                    <a:pt x="1412025" y="74316"/>
                  </a:lnTo>
                  <a:lnTo>
                    <a:pt x="1436794" y="61931"/>
                  </a:lnTo>
                  <a:lnTo>
                    <a:pt x="1412025" y="49543"/>
                  </a:lnTo>
                  <a:close/>
                </a:path>
                <a:path w="1437004" h="124460">
                  <a:moveTo>
                    <a:pt x="1312936" y="0"/>
                  </a:moveTo>
                  <a:lnTo>
                    <a:pt x="1362480" y="61928"/>
                  </a:lnTo>
                  <a:lnTo>
                    <a:pt x="1362480" y="49543"/>
                  </a:lnTo>
                  <a:lnTo>
                    <a:pt x="1412025" y="49543"/>
                  </a:lnTo>
                  <a:lnTo>
                    <a:pt x="131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7352" y="1073403"/>
            <a:ext cx="10443210" cy="510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Transaction</a:t>
            </a:r>
            <a:endParaRPr sz="2800">
              <a:latin typeface="Gulim"/>
              <a:cs typeface="Gulim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46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05" dirty="0">
                <a:latin typeface="Dotum"/>
                <a:cs typeface="Dotum"/>
              </a:rPr>
              <a:t>An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atomic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sequence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actions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(reads/writes)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a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storage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system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(or </a:t>
            </a:r>
            <a:r>
              <a:rPr sz="2400" spc="-10" dirty="0">
                <a:latin typeface="Dotum"/>
                <a:cs typeface="Dotum"/>
              </a:rPr>
              <a:t>database)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That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takes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70" dirty="0">
                <a:latin typeface="Dotum"/>
                <a:cs typeface="Dotum"/>
              </a:rPr>
              <a:t>it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from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one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consistent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state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another</a:t>
            </a:r>
            <a:endParaRPr sz="2400">
              <a:latin typeface="Dotum"/>
              <a:cs typeface="Dotum"/>
            </a:endParaRPr>
          </a:p>
          <a:p>
            <a:pPr marL="875665" algn="ctr">
              <a:lnSpc>
                <a:spcPts val="1680"/>
              </a:lnSpc>
              <a:spcBef>
                <a:spcPts val="1565"/>
              </a:spcBef>
            </a:pPr>
            <a:r>
              <a:rPr sz="1550" spc="-10" dirty="0">
                <a:solidFill>
                  <a:srgbClr val="FF0000"/>
                </a:solidFill>
                <a:latin typeface="Arial"/>
                <a:cs typeface="Arial"/>
              </a:rPr>
              <a:t>transaction</a:t>
            </a:r>
            <a:endParaRPr sz="1550">
              <a:latin typeface="Arial"/>
              <a:cs typeface="Arial"/>
            </a:endParaRPr>
          </a:p>
          <a:p>
            <a:pPr marL="951865" algn="ctr">
              <a:lnSpc>
                <a:spcPts val="1680"/>
              </a:lnSpc>
              <a:tabLst>
                <a:tab pos="4221480" algn="l"/>
              </a:tabLst>
            </a:pPr>
            <a:r>
              <a:rPr sz="1550" dirty="0">
                <a:latin typeface="Arial"/>
                <a:cs typeface="Arial"/>
              </a:rPr>
              <a:t>consistent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1</a:t>
            </a:r>
            <a:r>
              <a:rPr sz="1550" dirty="0">
                <a:latin typeface="Arial"/>
                <a:cs typeface="Arial"/>
              </a:rPr>
              <a:t>	consistent</a:t>
            </a:r>
            <a:r>
              <a:rPr sz="1550" spc="-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"/>
              <a:cs typeface="Arial"/>
            </a:endParaRPr>
          </a:p>
          <a:p>
            <a:pPr marL="697865" marR="2863850" lvl="1" indent="-228600">
              <a:lnSpc>
                <a:spcPts val="259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Occur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once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(conduct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operation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completely) </a:t>
            </a:r>
            <a:r>
              <a:rPr sz="2400" spc="50" dirty="0">
                <a:latin typeface="Dotum"/>
                <a:cs typeface="Dotum"/>
              </a:rPr>
              <a:t>or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5" dirty="0">
                <a:latin typeface="Dotum"/>
                <a:cs typeface="Dotum"/>
              </a:rPr>
              <a:t>lose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(abort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go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back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old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state)</a:t>
            </a:r>
            <a:endParaRPr sz="2400">
              <a:latin typeface="Dotum"/>
              <a:cs typeface="Dotum"/>
            </a:endParaRPr>
          </a:p>
          <a:p>
            <a:pPr marL="697865" marR="4956810" lvl="1" indent="-228600">
              <a:lnSpc>
                <a:spcPts val="2620"/>
              </a:lnSpc>
              <a:spcBef>
                <a:spcPts val="3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latin typeface="Dotum"/>
                <a:cs typeface="Dotum"/>
              </a:rPr>
              <a:t>That’s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00" dirty="0">
                <a:latin typeface="Dotum"/>
                <a:cs typeface="Dotum"/>
              </a:rPr>
              <a:t>what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happened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50" dirty="0">
                <a:latin typeface="Dotum"/>
                <a:cs typeface="Dotum"/>
              </a:rPr>
              <a:t>in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git, </a:t>
            </a:r>
            <a:r>
              <a:rPr sz="2400" spc="60" dirty="0">
                <a:latin typeface="Dotum"/>
                <a:cs typeface="Dotum"/>
              </a:rPr>
              <a:t>Make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some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changes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and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commit!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Dotum"/>
                <a:cs typeface="Dotum"/>
              </a:rPr>
              <a:t>Commit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-85" dirty="0">
                <a:latin typeface="Dotum"/>
                <a:cs typeface="Dotum"/>
              </a:rPr>
              <a:t>is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05" dirty="0">
                <a:latin typeface="Dotum"/>
                <a:cs typeface="Dotum"/>
              </a:rPr>
              <a:t> </a:t>
            </a:r>
            <a:r>
              <a:rPr sz="2000" spc="70" dirty="0">
                <a:latin typeface="Dotum"/>
                <a:cs typeface="Dotum"/>
              </a:rPr>
              <a:t>unit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change</a:t>
            </a:r>
            <a:endParaRPr sz="20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20" dirty="0">
                <a:latin typeface="Dotum"/>
                <a:cs typeface="Dotum"/>
              </a:rPr>
              <a:t>Before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you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35" dirty="0">
                <a:latin typeface="Dotum"/>
                <a:cs typeface="Dotum"/>
              </a:rPr>
              <a:t>commit,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45" dirty="0">
                <a:latin typeface="Dotum"/>
                <a:cs typeface="Dotum"/>
              </a:rPr>
              <a:t>changes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are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in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transient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state</a:t>
            </a:r>
            <a:endParaRPr sz="20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If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75" dirty="0">
                <a:latin typeface="Dotum"/>
                <a:cs typeface="Dotum"/>
              </a:rPr>
              <a:t>some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bad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thing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45" dirty="0">
                <a:latin typeface="Dotum"/>
                <a:cs typeface="Dotum"/>
              </a:rPr>
              <a:t>happens,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roll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60" dirty="0">
                <a:latin typeface="Dotum"/>
                <a:cs typeface="Dotum"/>
              </a:rPr>
              <a:t>back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initial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state</a:t>
            </a:r>
            <a:endParaRPr sz="2400">
              <a:latin typeface="Dotum"/>
              <a:cs typeface="Dot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94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00" dirty="0"/>
              <a:t> </a:t>
            </a:r>
            <a:r>
              <a:rPr dirty="0"/>
              <a:t>ACID</a:t>
            </a:r>
            <a:r>
              <a:rPr spc="-45" dirty="0"/>
              <a:t> </a:t>
            </a:r>
            <a:r>
              <a:rPr dirty="0"/>
              <a:t>properties</a:t>
            </a:r>
            <a:r>
              <a:rPr spc="-50" dirty="0"/>
              <a:t> </a:t>
            </a:r>
            <a:r>
              <a:rPr dirty="0"/>
              <a:t>of</a:t>
            </a:r>
            <a:r>
              <a:rPr spc="-114" dirty="0"/>
              <a:t> </a:t>
            </a:r>
            <a:r>
              <a:rPr spc="-30" dirty="0"/>
              <a:t>Transactions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35131"/>
            <a:ext cx="11115675" cy="45910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41300" marR="5080" indent="-228600">
              <a:lnSpc>
                <a:spcPts val="3500"/>
              </a:lnSpc>
              <a:spcBef>
                <a:spcPts val="785"/>
              </a:spcBef>
              <a:buSzPct val="95652"/>
              <a:buFont typeface="Arial"/>
              <a:buChar char="•"/>
              <a:tabLst>
                <a:tab pos="241300" algn="l"/>
              </a:tabLst>
            </a:pPr>
            <a:r>
              <a:rPr sz="3450" b="1" i="1" spc="-150" dirty="0">
                <a:latin typeface="Arial"/>
                <a:cs typeface="Arial"/>
              </a:rPr>
              <a:t>Atomicity</a:t>
            </a:r>
            <a:r>
              <a:rPr sz="3300" spc="-150" dirty="0">
                <a:latin typeface="Dotum"/>
                <a:cs typeface="Dotum"/>
              </a:rPr>
              <a:t>:</a:t>
            </a:r>
            <a:r>
              <a:rPr sz="3300" spc="-18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all</a:t>
            </a:r>
            <a:r>
              <a:rPr sz="3300" spc="-215" dirty="0">
                <a:latin typeface="Dotum"/>
                <a:cs typeface="Dotum"/>
              </a:rPr>
              <a:t> </a:t>
            </a:r>
            <a:r>
              <a:rPr sz="3300" spc="-45" dirty="0">
                <a:latin typeface="Dotum"/>
                <a:cs typeface="Dotum"/>
              </a:rPr>
              <a:t>actions</a:t>
            </a:r>
            <a:r>
              <a:rPr sz="3300" spc="-195" dirty="0">
                <a:latin typeface="Dotum"/>
                <a:cs typeface="Dotum"/>
              </a:rPr>
              <a:t> </a:t>
            </a:r>
            <a:r>
              <a:rPr sz="3300" spc="75" dirty="0">
                <a:latin typeface="Dotum"/>
                <a:cs typeface="Dotum"/>
              </a:rPr>
              <a:t>in</a:t>
            </a:r>
            <a:r>
              <a:rPr sz="3300" spc="-195" dirty="0">
                <a:latin typeface="Dotum"/>
                <a:cs typeface="Dotum"/>
              </a:rPr>
              <a:t> </a:t>
            </a:r>
            <a:r>
              <a:rPr sz="3300" spc="85" dirty="0">
                <a:latin typeface="Dotum"/>
                <a:cs typeface="Dotum"/>
              </a:rPr>
              <a:t>the</a:t>
            </a:r>
            <a:r>
              <a:rPr sz="3300" spc="-20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transaction</a:t>
            </a:r>
            <a:r>
              <a:rPr sz="3300" spc="-195" dirty="0">
                <a:latin typeface="Dotum"/>
                <a:cs typeface="Dotum"/>
              </a:rPr>
              <a:t> </a:t>
            </a:r>
            <a:r>
              <a:rPr sz="3300" spc="-20" dirty="0">
                <a:latin typeface="Dotum"/>
                <a:cs typeface="Dotum"/>
              </a:rPr>
              <a:t>happen,</a:t>
            </a:r>
            <a:r>
              <a:rPr sz="3300" spc="-195" dirty="0">
                <a:latin typeface="Dotum"/>
                <a:cs typeface="Dotum"/>
              </a:rPr>
              <a:t> </a:t>
            </a:r>
            <a:r>
              <a:rPr sz="3300" spc="75" dirty="0">
                <a:latin typeface="Dotum"/>
                <a:cs typeface="Dotum"/>
              </a:rPr>
              <a:t>or</a:t>
            </a:r>
            <a:r>
              <a:rPr sz="3300" spc="-195" dirty="0">
                <a:latin typeface="Dotum"/>
                <a:cs typeface="Dotum"/>
              </a:rPr>
              <a:t> </a:t>
            </a:r>
            <a:r>
              <a:rPr sz="3300" spc="-20" dirty="0">
                <a:latin typeface="Dotum"/>
                <a:cs typeface="Dotum"/>
              </a:rPr>
              <a:t>none </a:t>
            </a:r>
            <a:r>
              <a:rPr sz="3300" spc="-10" dirty="0">
                <a:latin typeface="Dotum"/>
                <a:cs typeface="Dotum"/>
              </a:rPr>
              <a:t>happen</a:t>
            </a:r>
            <a:endParaRPr sz="33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SzPct val="95652"/>
              <a:buFont typeface="Arial"/>
              <a:buChar char="•"/>
              <a:tabLst>
                <a:tab pos="241300" algn="l"/>
              </a:tabLst>
            </a:pPr>
            <a:r>
              <a:rPr sz="3450" b="1" i="1" spc="-240" dirty="0">
                <a:latin typeface="Arial"/>
                <a:cs typeface="Arial"/>
              </a:rPr>
              <a:t>Consistency</a:t>
            </a:r>
            <a:r>
              <a:rPr sz="3300" spc="-240" dirty="0">
                <a:latin typeface="Dotum"/>
                <a:cs typeface="Dotum"/>
              </a:rPr>
              <a:t>:</a:t>
            </a:r>
            <a:r>
              <a:rPr sz="3300" spc="-105" dirty="0">
                <a:latin typeface="Dotum"/>
                <a:cs typeface="Dotum"/>
              </a:rPr>
              <a:t> </a:t>
            </a:r>
            <a:r>
              <a:rPr sz="3300" spc="-30" dirty="0">
                <a:latin typeface="Dotum"/>
                <a:cs typeface="Dotum"/>
              </a:rPr>
              <a:t>transactions</a:t>
            </a:r>
            <a:r>
              <a:rPr sz="3300" spc="-10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maintain</a:t>
            </a:r>
            <a:r>
              <a:rPr sz="3300" spc="-100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data</a:t>
            </a:r>
            <a:r>
              <a:rPr sz="3300" spc="-10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integrity,</a:t>
            </a:r>
            <a:r>
              <a:rPr sz="3300" spc="-100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e.g.,</a:t>
            </a:r>
            <a:endParaRPr sz="33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698500" algn="l"/>
              </a:tabLst>
            </a:pPr>
            <a:r>
              <a:rPr sz="3000" spc="-95" dirty="0">
                <a:latin typeface="Gulim"/>
                <a:cs typeface="Gulim"/>
              </a:rPr>
              <a:t>Balance</a:t>
            </a:r>
            <a:r>
              <a:rPr sz="3000" spc="-160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cannot</a:t>
            </a:r>
            <a:r>
              <a:rPr sz="3000" spc="-240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be</a:t>
            </a:r>
            <a:r>
              <a:rPr sz="3000" spc="-210" dirty="0">
                <a:latin typeface="Gulim"/>
                <a:cs typeface="Gulim"/>
              </a:rPr>
              <a:t> </a:t>
            </a:r>
            <a:r>
              <a:rPr sz="3000" spc="-10" dirty="0">
                <a:latin typeface="Gulim"/>
                <a:cs typeface="Gulim"/>
              </a:rPr>
              <a:t>negative</a:t>
            </a:r>
            <a:endParaRPr sz="30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3000" dirty="0">
                <a:latin typeface="Gulim"/>
                <a:cs typeface="Gulim"/>
              </a:rPr>
              <a:t>Cannot</a:t>
            </a:r>
            <a:r>
              <a:rPr sz="3000" spc="-114" dirty="0">
                <a:latin typeface="Gulim"/>
                <a:cs typeface="Gulim"/>
              </a:rPr>
              <a:t> </a:t>
            </a:r>
            <a:r>
              <a:rPr sz="3000" spc="-50" dirty="0">
                <a:latin typeface="Gulim"/>
                <a:cs typeface="Gulim"/>
              </a:rPr>
              <a:t>reschedule</a:t>
            </a:r>
            <a:r>
              <a:rPr sz="3000" spc="-110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meeting</a:t>
            </a:r>
            <a:r>
              <a:rPr sz="3000" spc="-114" dirty="0">
                <a:latin typeface="Gulim"/>
                <a:cs typeface="Gulim"/>
              </a:rPr>
              <a:t> </a:t>
            </a:r>
            <a:r>
              <a:rPr sz="3000" dirty="0">
                <a:latin typeface="Gulim"/>
                <a:cs typeface="Gulim"/>
              </a:rPr>
              <a:t>on</a:t>
            </a:r>
            <a:r>
              <a:rPr sz="3000" spc="-114" dirty="0">
                <a:latin typeface="Gulim"/>
                <a:cs typeface="Gulim"/>
              </a:rPr>
              <a:t> </a:t>
            </a:r>
            <a:r>
              <a:rPr sz="3000" spc="-35" dirty="0">
                <a:latin typeface="Gulim"/>
                <a:cs typeface="Gulim"/>
              </a:rPr>
              <a:t>February</a:t>
            </a:r>
            <a:r>
              <a:rPr sz="3000" spc="-114" dirty="0">
                <a:latin typeface="Gulim"/>
                <a:cs typeface="Gulim"/>
              </a:rPr>
              <a:t> </a:t>
            </a:r>
            <a:r>
              <a:rPr sz="3000" spc="55" dirty="0">
                <a:latin typeface="Gulim"/>
                <a:cs typeface="Gulim"/>
              </a:rPr>
              <a:t>30</a:t>
            </a:r>
            <a:endParaRPr sz="3000">
              <a:latin typeface="Gulim"/>
              <a:cs typeface="Gulim"/>
            </a:endParaRPr>
          </a:p>
          <a:p>
            <a:pPr marL="241300" marR="381635" indent="-228600">
              <a:lnSpc>
                <a:spcPts val="3600"/>
              </a:lnSpc>
              <a:spcBef>
                <a:spcPts val="935"/>
              </a:spcBef>
              <a:buSzPct val="95652"/>
              <a:buFont typeface="Arial"/>
              <a:buChar char="•"/>
              <a:tabLst>
                <a:tab pos="241300" algn="l"/>
              </a:tabLst>
            </a:pPr>
            <a:r>
              <a:rPr sz="3450" b="1" i="1" spc="-155" dirty="0">
                <a:latin typeface="Arial"/>
                <a:cs typeface="Arial"/>
              </a:rPr>
              <a:t>Isolation</a:t>
            </a:r>
            <a:r>
              <a:rPr sz="3300" spc="-155" dirty="0">
                <a:latin typeface="Dotum"/>
                <a:cs typeface="Dotum"/>
              </a:rPr>
              <a:t>:</a:t>
            </a:r>
            <a:r>
              <a:rPr sz="3300" spc="-14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execution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of</a:t>
            </a:r>
            <a:r>
              <a:rPr sz="3300" spc="-14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one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transaction</a:t>
            </a:r>
            <a:r>
              <a:rPr sz="3300" spc="-145" dirty="0">
                <a:latin typeface="Dotum"/>
                <a:cs typeface="Dotum"/>
              </a:rPr>
              <a:t> </a:t>
            </a:r>
            <a:r>
              <a:rPr sz="3300" spc="-135" dirty="0">
                <a:latin typeface="Dotum"/>
                <a:cs typeface="Dotum"/>
              </a:rPr>
              <a:t>is</a:t>
            </a:r>
            <a:r>
              <a:rPr sz="3300" spc="-140" dirty="0">
                <a:latin typeface="Dotum"/>
                <a:cs typeface="Dotum"/>
              </a:rPr>
              <a:t> </a:t>
            </a:r>
            <a:r>
              <a:rPr sz="3300" spc="-25" dirty="0">
                <a:latin typeface="Dotum"/>
                <a:cs typeface="Dotum"/>
              </a:rPr>
              <a:t>isolated</a:t>
            </a:r>
            <a:r>
              <a:rPr sz="3300" spc="-145" dirty="0">
                <a:latin typeface="Dotum"/>
                <a:cs typeface="Dotum"/>
              </a:rPr>
              <a:t> </a:t>
            </a:r>
            <a:r>
              <a:rPr sz="3300" spc="-20" dirty="0">
                <a:latin typeface="Dotum"/>
                <a:cs typeface="Dotum"/>
              </a:rPr>
              <a:t>from </a:t>
            </a:r>
            <a:r>
              <a:rPr sz="3300" spc="85" dirty="0">
                <a:latin typeface="Dotum"/>
                <a:cs typeface="Dotum"/>
              </a:rPr>
              <a:t>that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of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all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others;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spc="65" dirty="0">
                <a:latin typeface="Dotum"/>
                <a:cs typeface="Dotum"/>
              </a:rPr>
              <a:t>no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spc="-20" dirty="0">
                <a:latin typeface="Dotum"/>
                <a:cs typeface="Dotum"/>
              </a:rPr>
              <a:t>problems</a:t>
            </a:r>
            <a:r>
              <a:rPr sz="3300" spc="-15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from</a:t>
            </a:r>
            <a:r>
              <a:rPr sz="3300" spc="-150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concurrency</a:t>
            </a:r>
            <a:endParaRPr sz="3300">
              <a:latin typeface="Dotum"/>
              <a:cs typeface="Dotum"/>
            </a:endParaRPr>
          </a:p>
          <a:p>
            <a:pPr marL="241300" marR="681355" indent="-228600">
              <a:lnSpc>
                <a:spcPts val="3500"/>
              </a:lnSpc>
              <a:spcBef>
                <a:spcPts val="1065"/>
              </a:spcBef>
              <a:buSzPct val="95652"/>
              <a:buFont typeface="Arial"/>
              <a:buChar char="•"/>
              <a:tabLst>
                <a:tab pos="241300" algn="l"/>
              </a:tabLst>
            </a:pPr>
            <a:r>
              <a:rPr sz="3450" b="1" i="1" spc="-150" dirty="0">
                <a:latin typeface="Arial"/>
                <a:cs typeface="Arial"/>
              </a:rPr>
              <a:t>Durability</a:t>
            </a:r>
            <a:r>
              <a:rPr sz="3300" spc="-150" dirty="0">
                <a:latin typeface="Dotum"/>
                <a:cs typeface="Dotum"/>
              </a:rPr>
              <a:t>:</a:t>
            </a:r>
            <a:r>
              <a:rPr sz="3300" spc="-170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if</a:t>
            </a:r>
            <a:r>
              <a:rPr sz="3300" spc="-170" dirty="0">
                <a:latin typeface="Dotum"/>
                <a:cs typeface="Dotum"/>
              </a:rPr>
              <a:t> </a:t>
            </a:r>
            <a:r>
              <a:rPr sz="3300" spc="-140" dirty="0">
                <a:latin typeface="Dotum"/>
                <a:cs typeface="Dotum"/>
              </a:rPr>
              <a:t>a</a:t>
            </a:r>
            <a:r>
              <a:rPr sz="3300" spc="-165" dirty="0">
                <a:latin typeface="Dotum"/>
                <a:cs typeface="Dotum"/>
              </a:rPr>
              <a:t> </a:t>
            </a:r>
            <a:r>
              <a:rPr sz="3300" dirty="0">
                <a:latin typeface="Dotum"/>
                <a:cs typeface="Dotum"/>
              </a:rPr>
              <a:t>transaction</a:t>
            </a:r>
            <a:r>
              <a:rPr sz="3300" spc="-170" dirty="0">
                <a:latin typeface="Dotum"/>
                <a:cs typeface="Dotum"/>
              </a:rPr>
              <a:t> </a:t>
            </a:r>
            <a:r>
              <a:rPr sz="3300" spc="-85" dirty="0">
                <a:latin typeface="Dotum"/>
                <a:cs typeface="Dotum"/>
              </a:rPr>
              <a:t>commits,</a:t>
            </a:r>
            <a:r>
              <a:rPr sz="3300" spc="-165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its</a:t>
            </a:r>
            <a:r>
              <a:rPr sz="3300" spc="-170" dirty="0">
                <a:latin typeface="Dotum"/>
                <a:cs typeface="Dotum"/>
              </a:rPr>
              <a:t> </a:t>
            </a:r>
            <a:r>
              <a:rPr sz="3300" spc="-60" dirty="0">
                <a:latin typeface="Dotum"/>
                <a:cs typeface="Dotum"/>
              </a:rPr>
              <a:t>effects</a:t>
            </a:r>
            <a:r>
              <a:rPr sz="3300" spc="-165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persist </a:t>
            </a:r>
            <a:r>
              <a:rPr sz="3300" spc="-30" dirty="0">
                <a:latin typeface="Dotum"/>
                <a:cs typeface="Dotum"/>
              </a:rPr>
              <a:t>despite</a:t>
            </a:r>
            <a:r>
              <a:rPr sz="3300" spc="-215" dirty="0">
                <a:latin typeface="Dotum"/>
                <a:cs typeface="Dotum"/>
              </a:rPr>
              <a:t> </a:t>
            </a:r>
            <a:r>
              <a:rPr sz="3300" spc="-10" dirty="0">
                <a:latin typeface="Dotum"/>
                <a:cs typeface="Dotum"/>
              </a:rPr>
              <a:t>crashes</a:t>
            </a:r>
            <a:endParaRPr sz="33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95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Transactional</a:t>
            </a:r>
            <a:r>
              <a:rPr spc="-135" dirty="0"/>
              <a:t> </a:t>
            </a:r>
            <a:r>
              <a:rPr dirty="0"/>
              <a:t>File</a:t>
            </a:r>
            <a:r>
              <a:rPr spc="-13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1125601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Journaling</a:t>
            </a:r>
            <a:r>
              <a:rPr sz="2800" spc="-190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File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System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Dotum"/>
                <a:cs typeface="Dotum"/>
              </a:rPr>
              <a:t>Applies</a:t>
            </a:r>
            <a:r>
              <a:rPr sz="2400" spc="-15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updates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45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system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metadata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using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transactions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(using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80" dirty="0">
                <a:latin typeface="Dotum"/>
                <a:cs typeface="Dotum"/>
              </a:rPr>
              <a:t>logs,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etc.)</a:t>
            </a:r>
            <a:endParaRPr sz="2400">
              <a:latin typeface="Dotum"/>
              <a:cs typeface="Dotum"/>
            </a:endParaRPr>
          </a:p>
          <a:p>
            <a:pPr marL="697865" marR="6731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Dotum"/>
                <a:cs typeface="Dotum"/>
              </a:rPr>
              <a:t>Updates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5" dirty="0">
                <a:latin typeface="Dotum"/>
                <a:cs typeface="Dotum"/>
              </a:rPr>
              <a:t>non-</a:t>
            </a:r>
            <a:r>
              <a:rPr sz="2400" dirty="0">
                <a:latin typeface="Dotum"/>
                <a:cs typeface="Dotum"/>
              </a:rPr>
              <a:t>directory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files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(i.e., </a:t>
            </a:r>
            <a:r>
              <a:rPr sz="2400" dirty="0">
                <a:latin typeface="Dotum"/>
                <a:cs typeface="Dotum"/>
              </a:rPr>
              <a:t>user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stuff)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done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place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90" dirty="0">
                <a:latin typeface="Dotum"/>
                <a:cs typeface="Dotum"/>
              </a:rPr>
              <a:t>(without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25" dirty="0">
                <a:latin typeface="Dotum"/>
                <a:cs typeface="Dotum"/>
              </a:rPr>
              <a:t>log s)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latin typeface="Dotum"/>
                <a:cs typeface="Dotum"/>
              </a:rPr>
              <a:t>Ex: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40" dirty="0">
                <a:latin typeface="Dotum"/>
                <a:cs typeface="Dotum"/>
              </a:rPr>
              <a:t>NTFS,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Apple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100" dirty="0">
                <a:latin typeface="Dotum"/>
                <a:cs typeface="Dotum"/>
              </a:rPr>
              <a:t>HFS+,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Linux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135" dirty="0">
                <a:latin typeface="Dotum"/>
                <a:cs typeface="Dotum"/>
              </a:rPr>
              <a:t>XFS,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spc="-245" dirty="0">
                <a:latin typeface="Dotum"/>
                <a:cs typeface="Dotum"/>
              </a:rPr>
              <a:t>JFS,</a:t>
            </a:r>
            <a:r>
              <a:rPr sz="2400" spc="-8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ext3,</a:t>
            </a:r>
            <a:r>
              <a:rPr sz="2400" spc="-8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ext4</a:t>
            </a:r>
            <a:endParaRPr sz="24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Logging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File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85" dirty="0">
                <a:latin typeface="Gulim"/>
                <a:cs typeface="Gulim"/>
              </a:rPr>
              <a:t>System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204" dirty="0">
                <a:latin typeface="Gulim"/>
                <a:cs typeface="Gulim"/>
              </a:rPr>
              <a:t>(Log-</a:t>
            </a:r>
            <a:r>
              <a:rPr sz="2800" dirty="0">
                <a:latin typeface="Gulim"/>
                <a:cs typeface="Gulim"/>
              </a:rPr>
              <a:t>structured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file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systems)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ct val="100000"/>
              </a:lnSpc>
              <a:spcBef>
                <a:spcPts val="135"/>
              </a:spcBef>
              <a:buSzPct val="96000"/>
              <a:buFont typeface="Arial"/>
              <a:buChar char="•"/>
              <a:tabLst>
                <a:tab pos="698500" algn="l"/>
              </a:tabLst>
            </a:pPr>
            <a:r>
              <a:rPr sz="2500" dirty="0">
                <a:latin typeface="Dotum"/>
                <a:cs typeface="Dotum"/>
              </a:rPr>
              <a:t>All</a:t>
            </a:r>
            <a:r>
              <a:rPr sz="2500" spc="-14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updates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disk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are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done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transactions</a:t>
            </a:r>
            <a:endParaRPr sz="2400">
              <a:latin typeface="Dotum"/>
              <a:cs typeface="Dotum"/>
            </a:endParaRPr>
          </a:p>
          <a:p>
            <a:pPr marL="697865" marR="5080" lvl="1" indent="-228600">
              <a:lnSpc>
                <a:spcPts val="2090"/>
              </a:lnSpc>
              <a:spcBef>
                <a:spcPts val="6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80" dirty="0">
                <a:latin typeface="Dotum"/>
                <a:cs typeface="Dotum"/>
              </a:rPr>
              <a:t>M.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30" dirty="0">
                <a:latin typeface="Dotum"/>
                <a:cs typeface="Dotum"/>
              </a:rPr>
              <a:t>Rosenblum,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210" dirty="0">
                <a:latin typeface="Dotum"/>
                <a:cs typeface="Dotum"/>
              </a:rPr>
              <a:t>J.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Ousterhout,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The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Design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and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Implementation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a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150" dirty="0">
                <a:latin typeface="Dotum"/>
                <a:cs typeface="Dotum"/>
              </a:rPr>
              <a:t>Log-</a:t>
            </a:r>
            <a:r>
              <a:rPr sz="2000" dirty="0">
                <a:latin typeface="Dotum"/>
                <a:cs typeface="Dotum"/>
              </a:rPr>
              <a:t>structured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55" dirty="0">
                <a:latin typeface="Dotum"/>
                <a:cs typeface="Dotum"/>
              </a:rPr>
              <a:t>File</a:t>
            </a:r>
            <a:r>
              <a:rPr sz="2000" spc="-6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Sys tem,</a:t>
            </a:r>
            <a:r>
              <a:rPr sz="2000" spc="-70" dirty="0">
                <a:latin typeface="Dotum"/>
                <a:cs typeface="Dotum"/>
              </a:rPr>
              <a:t> </a:t>
            </a:r>
            <a:r>
              <a:rPr sz="2000" spc="100" dirty="0">
                <a:latin typeface="Dotum"/>
                <a:cs typeface="Dotum"/>
              </a:rPr>
              <a:t>ACM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100" dirty="0">
                <a:latin typeface="Dotum"/>
                <a:cs typeface="Dotum"/>
              </a:rPr>
              <a:t>Trans.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of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Computer</a:t>
            </a:r>
            <a:r>
              <a:rPr sz="2000" spc="-65" dirty="0">
                <a:latin typeface="Dotum"/>
                <a:cs typeface="Dotum"/>
              </a:rPr>
              <a:t> </a:t>
            </a:r>
            <a:r>
              <a:rPr sz="2000" spc="-90" dirty="0">
                <a:latin typeface="Dotum"/>
                <a:cs typeface="Dotum"/>
              </a:rPr>
              <a:t>Systems</a:t>
            </a:r>
            <a:r>
              <a:rPr sz="2000" spc="-55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1992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96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5547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9970" algn="l"/>
              </a:tabLst>
            </a:pPr>
            <a:r>
              <a:rPr spc="-10" dirty="0"/>
              <a:t>Logging</a:t>
            </a:r>
            <a:r>
              <a:rPr dirty="0"/>
              <a:t>	File</a:t>
            </a:r>
            <a:r>
              <a:rPr spc="-1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21587"/>
            <a:ext cx="11247120" cy="53187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23495" indent="-22860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Gulim"/>
                <a:cs typeface="Gulim"/>
              </a:rPr>
              <a:t>Instead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of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modifying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structures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2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disk</a:t>
            </a:r>
            <a:r>
              <a:rPr sz="2800" spc="-135" dirty="0">
                <a:latin typeface="Gulim"/>
                <a:cs typeface="Gulim"/>
              </a:rPr>
              <a:t> </a:t>
            </a:r>
            <a:r>
              <a:rPr sz="2800" spc="-35" dirty="0">
                <a:latin typeface="Gulim"/>
                <a:cs typeface="Gulim"/>
              </a:rPr>
              <a:t>directly,</a:t>
            </a:r>
            <a:r>
              <a:rPr sz="2800" spc="-125" dirty="0">
                <a:latin typeface="Gulim"/>
                <a:cs typeface="Gulim"/>
              </a:rPr>
              <a:t> </a:t>
            </a:r>
            <a:r>
              <a:rPr sz="2800" spc="75" dirty="0">
                <a:latin typeface="Gulim"/>
                <a:cs typeface="Gulim"/>
              </a:rPr>
              <a:t>write</a:t>
            </a:r>
            <a:r>
              <a:rPr sz="2800" spc="-13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changes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a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2705"/>
              </a:lnSpc>
            </a:pPr>
            <a:r>
              <a:rPr sz="2800" spc="-10" dirty="0">
                <a:latin typeface="Gulim"/>
                <a:cs typeface="Gulim"/>
              </a:rPr>
              <a:t>journal/log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45" dirty="0">
                <a:latin typeface="Dotum"/>
                <a:cs typeface="Dotum"/>
              </a:rPr>
              <a:t>Intention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30" dirty="0">
                <a:latin typeface="Dotum"/>
                <a:cs typeface="Dotum"/>
              </a:rPr>
              <a:t>list: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-40" dirty="0">
                <a:latin typeface="Dotum"/>
                <a:cs typeface="Dotum"/>
              </a:rPr>
              <a:t>set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of</a:t>
            </a:r>
            <a:r>
              <a:rPr sz="2400" spc="-90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changes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125" dirty="0">
                <a:latin typeface="Dotum"/>
                <a:cs typeface="Dotum"/>
              </a:rPr>
              <a:t>we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intend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95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make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Dotum"/>
                <a:cs typeface="Dotum"/>
              </a:rPr>
              <a:t>Log/Journal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00" dirty="0">
                <a:latin typeface="Dotum"/>
                <a:cs typeface="Dotum"/>
              </a:rPr>
              <a:t> </a:t>
            </a:r>
            <a:r>
              <a:rPr sz="2400" b="1" spc="-270" dirty="0">
                <a:latin typeface="Verdana"/>
                <a:cs typeface="Verdana"/>
              </a:rPr>
              <a:t>append-</a:t>
            </a:r>
            <a:r>
              <a:rPr sz="2400" b="1" spc="-320" dirty="0">
                <a:latin typeface="Verdana"/>
                <a:cs typeface="Verdana"/>
              </a:rPr>
              <a:t>only</a:t>
            </a:r>
            <a:endParaRPr sz="2400">
              <a:latin typeface="Verdana"/>
              <a:cs typeface="Verdana"/>
            </a:endParaRPr>
          </a:p>
          <a:p>
            <a:pPr marL="241300" marR="5080" indent="-228600">
              <a:lnSpc>
                <a:spcPts val="2710"/>
              </a:lnSpc>
              <a:spcBef>
                <a:spcPts val="9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Gulim"/>
                <a:cs typeface="Gulim"/>
              </a:rPr>
              <a:t>Once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changes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50" dirty="0">
                <a:latin typeface="Gulim"/>
                <a:cs typeface="Gulim"/>
              </a:rPr>
              <a:t>the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log,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65" dirty="0">
                <a:latin typeface="Gulim"/>
                <a:cs typeface="Gulim"/>
              </a:rPr>
              <a:t>it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spc="-160" dirty="0">
                <a:latin typeface="Gulim"/>
                <a:cs typeface="Gulim"/>
              </a:rPr>
              <a:t>is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105" dirty="0">
                <a:latin typeface="Gulim"/>
                <a:cs typeface="Gulim"/>
              </a:rPr>
              <a:t>safe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apply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changes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spc="-20" dirty="0">
                <a:latin typeface="Gulim"/>
                <a:cs typeface="Gulim"/>
              </a:rPr>
              <a:t>stru </a:t>
            </a:r>
            <a:r>
              <a:rPr sz="2800" spc="-55" dirty="0">
                <a:latin typeface="Gulim"/>
                <a:cs typeface="Gulim"/>
              </a:rPr>
              <a:t>ctures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on</a:t>
            </a:r>
            <a:endParaRPr sz="2800">
              <a:latin typeface="Gulim"/>
              <a:cs typeface="Gulim"/>
            </a:endParaRPr>
          </a:p>
          <a:p>
            <a:pPr marL="241300">
              <a:lnSpc>
                <a:spcPts val="2680"/>
              </a:lnSpc>
            </a:pPr>
            <a:r>
              <a:rPr sz="2800" spc="-20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latin typeface="Dotum"/>
                <a:cs typeface="Dotum"/>
              </a:rPr>
              <a:t>Recovery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spc="-70" dirty="0">
                <a:latin typeface="Dotum"/>
                <a:cs typeface="Dotum"/>
              </a:rPr>
              <a:t>can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read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log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to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see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100" dirty="0">
                <a:latin typeface="Dotum"/>
                <a:cs typeface="Dotum"/>
              </a:rPr>
              <a:t>what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65" dirty="0">
                <a:latin typeface="Dotum"/>
                <a:cs typeface="Dotum"/>
              </a:rPr>
              <a:t>changes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75" dirty="0">
                <a:latin typeface="Dotum"/>
                <a:cs typeface="Dotum"/>
              </a:rPr>
              <a:t>were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intended</a:t>
            </a:r>
            <a:endParaRPr sz="2400">
              <a:latin typeface="Dotum"/>
              <a:cs typeface="Dotum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latin typeface="Dotum"/>
                <a:cs typeface="Dotum"/>
              </a:rPr>
              <a:t>Can</a:t>
            </a:r>
            <a:r>
              <a:rPr sz="2400" spc="-12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take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70" dirty="0">
                <a:latin typeface="Dotum"/>
                <a:cs typeface="Dotum"/>
              </a:rPr>
              <a:t>our</a:t>
            </a:r>
            <a:r>
              <a:rPr sz="2400" spc="-10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time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making</a:t>
            </a:r>
            <a:r>
              <a:rPr sz="2400" spc="-114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110" dirty="0">
                <a:latin typeface="Dotum"/>
                <a:cs typeface="Dotum"/>
              </a:rPr>
              <a:t> </a:t>
            </a:r>
            <a:r>
              <a:rPr sz="2400" spc="-10" dirty="0">
                <a:latin typeface="Dotum"/>
                <a:cs typeface="Dotum"/>
              </a:rPr>
              <a:t>changes</a:t>
            </a:r>
            <a:endParaRPr sz="2400">
              <a:latin typeface="Dotum"/>
              <a:cs typeface="Dotum"/>
            </a:endParaRPr>
          </a:p>
          <a:p>
            <a:pPr marL="1155700" lvl="2" indent="-22923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20" dirty="0">
                <a:latin typeface="Dotum"/>
                <a:cs typeface="Dotum"/>
              </a:rPr>
              <a:t>As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long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45" dirty="0">
                <a:latin typeface="Dotum"/>
                <a:cs typeface="Dotum"/>
              </a:rPr>
              <a:t>as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90" dirty="0">
                <a:latin typeface="Dotum"/>
                <a:cs typeface="Dotum"/>
              </a:rPr>
              <a:t>new</a:t>
            </a:r>
            <a:r>
              <a:rPr sz="2000" spc="-90" dirty="0">
                <a:latin typeface="Dotum"/>
                <a:cs typeface="Dotum"/>
              </a:rPr>
              <a:t> </a:t>
            </a:r>
            <a:r>
              <a:rPr sz="2000" spc="-20" dirty="0">
                <a:latin typeface="Dotum"/>
                <a:cs typeface="Dotum"/>
              </a:rPr>
              <a:t>requests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consult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50" dirty="0">
                <a:latin typeface="Dotum"/>
                <a:cs typeface="Dotum"/>
              </a:rPr>
              <a:t>the</a:t>
            </a:r>
            <a:r>
              <a:rPr sz="2000" spc="-100" dirty="0">
                <a:latin typeface="Dotum"/>
                <a:cs typeface="Dotum"/>
              </a:rPr>
              <a:t> </a:t>
            </a:r>
            <a:r>
              <a:rPr sz="2000" dirty="0">
                <a:latin typeface="Dotum"/>
                <a:cs typeface="Dotum"/>
              </a:rPr>
              <a:t>log</a:t>
            </a:r>
            <a:r>
              <a:rPr sz="2000" spc="-95" dirty="0">
                <a:latin typeface="Dotum"/>
                <a:cs typeface="Dotum"/>
              </a:rPr>
              <a:t> </a:t>
            </a:r>
            <a:r>
              <a:rPr sz="2000" spc="-10" dirty="0">
                <a:latin typeface="Dotum"/>
                <a:cs typeface="Dotum"/>
              </a:rPr>
              <a:t>first</a:t>
            </a:r>
            <a:endParaRPr sz="2000">
              <a:latin typeface="Dotum"/>
              <a:cs typeface="Dotum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latin typeface="Gulim"/>
                <a:cs typeface="Gulim"/>
              </a:rPr>
              <a:t>Once</a:t>
            </a:r>
            <a:r>
              <a:rPr sz="2800" spc="-180" dirty="0">
                <a:latin typeface="Gulim"/>
                <a:cs typeface="Gulim"/>
              </a:rPr>
              <a:t> </a:t>
            </a:r>
            <a:r>
              <a:rPr sz="2800" spc="-80" dirty="0">
                <a:latin typeface="Gulim"/>
                <a:cs typeface="Gulim"/>
              </a:rPr>
              <a:t>changes</a:t>
            </a:r>
            <a:r>
              <a:rPr sz="2800" spc="-15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are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60" dirty="0">
                <a:latin typeface="Gulim"/>
                <a:cs typeface="Gulim"/>
              </a:rPr>
              <a:t>copied,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105" dirty="0">
                <a:latin typeface="Gulim"/>
                <a:cs typeface="Gulim"/>
              </a:rPr>
              <a:t>safe</a:t>
            </a:r>
            <a:r>
              <a:rPr sz="2800" spc="-14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15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remove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log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Gulim"/>
                <a:cs typeface="Gulim"/>
              </a:rPr>
              <a:t>But,</a:t>
            </a:r>
            <a:r>
              <a:rPr sz="2800" spc="-215" dirty="0">
                <a:latin typeface="Gulim"/>
                <a:cs typeface="Gulim"/>
              </a:rPr>
              <a:t> </a:t>
            </a:r>
            <a:r>
              <a:rPr sz="2800" spc="-50" dirty="0">
                <a:latin typeface="Gulim"/>
                <a:cs typeface="Gulim"/>
              </a:rPr>
              <a:t>…</a:t>
            </a:r>
            <a:endParaRPr sz="2800">
              <a:latin typeface="Gulim"/>
              <a:cs typeface="Gulim"/>
            </a:endParaRPr>
          </a:p>
          <a:p>
            <a:pPr marL="698500" lvl="1" indent="-228600">
              <a:lnSpc>
                <a:spcPts val="285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Dotum"/>
                <a:cs typeface="Dotum"/>
              </a:rPr>
              <a:t>If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60" dirty="0">
                <a:latin typeface="Dotum"/>
                <a:cs typeface="Dotum"/>
              </a:rPr>
              <a:t>the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50" dirty="0">
                <a:latin typeface="Dotum"/>
                <a:cs typeface="Dotum"/>
              </a:rPr>
              <a:t>last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atomic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action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spc="-110" dirty="0">
                <a:latin typeface="Dotum"/>
                <a:cs typeface="Dotum"/>
              </a:rPr>
              <a:t>is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spc="65" dirty="0">
                <a:latin typeface="Dotum"/>
                <a:cs typeface="Dotum"/>
              </a:rPr>
              <a:t>not</a:t>
            </a:r>
            <a:r>
              <a:rPr sz="2400" spc="-130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done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…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poof</a:t>
            </a:r>
            <a:r>
              <a:rPr sz="2400" spc="-125" dirty="0">
                <a:latin typeface="Dotum"/>
                <a:cs typeface="Dotum"/>
              </a:rPr>
              <a:t> </a:t>
            </a:r>
            <a:r>
              <a:rPr sz="2400" spc="-150" dirty="0">
                <a:latin typeface="Dotum"/>
                <a:cs typeface="Dotum"/>
              </a:rPr>
              <a:t>…</a:t>
            </a:r>
            <a:r>
              <a:rPr sz="2400" spc="-135" dirty="0">
                <a:latin typeface="Dotum"/>
                <a:cs typeface="Dotum"/>
              </a:rPr>
              <a:t> </a:t>
            </a:r>
            <a:r>
              <a:rPr sz="2400" dirty="0">
                <a:latin typeface="Dotum"/>
                <a:cs typeface="Dotum"/>
              </a:rPr>
              <a:t>all</a:t>
            </a:r>
            <a:r>
              <a:rPr sz="2400" spc="-140" dirty="0">
                <a:latin typeface="Dotum"/>
                <a:cs typeface="Dotum"/>
              </a:rPr>
              <a:t> </a:t>
            </a:r>
            <a:r>
              <a:rPr sz="2400" spc="-20" dirty="0">
                <a:latin typeface="Dotum"/>
                <a:cs typeface="Dotum"/>
              </a:rPr>
              <a:t>gone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97</a:t>
            </a:r>
            <a:endParaRPr sz="1800">
              <a:latin typeface="Gulim"/>
              <a:cs typeface="Guli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atomic</a:t>
            </a:r>
            <a:r>
              <a:rPr spc="-10" dirty="0"/>
              <a:t> 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1073403"/>
            <a:ext cx="3795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a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75" dirty="0">
                <a:latin typeface="Gulim"/>
                <a:cs typeface="Gulim"/>
              </a:rPr>
              <a:t>sector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on</a:t>
            </a:r>
            <a:r>
              <a:rPr sz="2800" spc="-140" dirty="0">
                <a:latin typeface="Gulim"/>
                <a:cs typeface="Gulim"/>
              </a:rPr>
              <a:t> </a:t>
            </a:r>
            <a:r>
              <a:rPr sz="2800" spc="-25" dirty="0">
                <a:latin typeface="Gulim"/>
                <a:cs typeface="Gulim"/>
              </a:rPr>
              <a:t>disk</a:t>
            </a:r>
            <a:endParaRPr sz="2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727" y="68580"/>
            <a:ext cx="33642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3190" algn="l"/>
              </a:tabLst>
            </a:pPr>
            <a:r>
              <a:rPr sz="4400" spc="-20" dirty="0"/>
              <a:t>Redo</a:t>
            </a:r>
            <a:r>
              <a:rPr sz="4400" dirty="0"/>
              <a:t>	</a:t>
            </a:r>
            <a:r>
              <a:rPr sz="4400" spc="-10" dirty="0"/>
              <a:t>Logging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Prepare</a:t>
            </a:r>
          </a:p>
          <a:p>
            <a:pPr marL="698500" marR="95250" lvl="1" indent="-228600">
              <a:lnSpc>
                <a:spcPts val="2500"/>
              </a:lnSpc>
              <a:spcBef>
                <a:spcPts val="63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transaction)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Commit</a:t>
            </a: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Single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make</a:t>
            </a:r>
            <a:r>
              <a:rPr sz="2400" spc="-10" dirty="0">
                <a:latin typeface="Times New Roman"/>
                <a:cs typeface="Times New Roman"/>
              </a:rPr>
              <a:t> transact </a:t>
            </a:r>
            <a:r>
              <a:rPr sz="2400" dirty="0">
                <a:latin typeface="Times New Roman"/>
                <a:cs typeface="Times New Roman"/>
              </a:rPr>
              <a:t>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durable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pc="-20" dirty="0"/>
              <a:t>Redo</a:t>
            </a: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Copy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disk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Garbage</a:t>
            </a:r>
            <a:r>
              <a:rPr spc="-25" dirty="0"/>
              <a:t> </a:t>
            </a:r>
            <a:r>
              <a:rPr spc="-10" dirty="0"/>
              <a:t>collection</a:t>
            </a: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Reclaim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6670" y="1039028"/>
            <a:ext cx="4871085" cy="19856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Recovery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4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Redo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committe </a:t>
            </a:r>
            <a:r>
              <a:rPr sz="2400" dirty="0">
                <a:latin typeface="Times New Roman"/>
                <a:cs typeface="Times New Roman"/>
              </a:rPr>
              <a:t>d </a:t>
            </a:r>
            <a:r>
              <a:rPr sz="2400" spc="-10" dirty="0">
                <a:latin typeface="Times New Roman"/>
                <a:cs typeface="Times New Roman"/>
              </a:rPr>
              <a:t>transactions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Garbage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log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98</a:t>
            </a:r>
            <a:endParaRPr sz="18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0253" y="151891"/>
            <a:ext cx="28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ulim"/>
                <a:cs typeface="Gulim"/>
              </a:rPr>
              <a:t>99</a:t>
            </a:r>
            <a:endParaRPr sz="18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02" y="42163"/>
            <a:ext cx="6398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14925" algn="l"/>
                <a:tab pos="5572125" algn="l"/>
              </a:tabLst>
            </a:pPr>
            <a:r>
              <a:rPr dirty="0"/>
              <a:t>Example:</a:t>
            </a:r>
            <a:r>
              <a:rPr spc="-20" dirty="0"/>
              <a:t> </a:t>
            </a:r>
            <a:r>
              <a:rPr spc="-10" dirty="0"/>
              <a:t>Creating</a:t>
            </a:r>
            <a:r>
              <a:rPr dirty="0"/>
              <a:t>	</a:t>
            </a:r>
            <a:r>
              <a:rPr spc="-50" dirty="0"/>
              <a:t>a</a:t>
            </a:r>
            <a:r>
              <a:rPr dirty="0"/>
              <a:t>	</a:t>
            </a:r>
            <a:r>
              <a:rPr spc="-2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52" y="994155"/>
            <a:ext cx="5090795" cy="39725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Find</a:t>
            </a:r>
            <a:r>
              <a:rPr sz="2800" spc="-16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data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block(s)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Gulim"/>
                <a:cs typeface="Gulim"/>
              </a:rPr>
              <a:t>Find</a:t>
            </a:r>
            <a:r>
              <a:rPr sz="2800" spc="-1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free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1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entry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Gulim"/>
                <a:cs typeface="Gulim"/>
              </a:rPr>
              <a:t>Find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dirent</a:t>
            </a:r>
            <a:r>
              <a:rPr sz="2800" spc="-10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insertion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point</a:t>
            </a:r>
            <a:endParaRPr sz="2800">
              <a:latin typeface="Gulim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740" dirty="0">
                <a:latin typeface="Gulim"/>
                <a:cs typeface="Gulim"/>
              </a:rPr>
              <a:t>------------------------------</a:t>
            </a:r>
            <a:r>
              <a:rPr sz="2800" spc="-790" dirty="0">
                <a:latin typeface="Gulim"/>
                <a:cs typeface="Gulim"/>
              </a:rPr>
              <a:t>-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map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-70" dirty="0">
                <a:latin typeface="Gulim"/>
                <a:cs typeface="Gulim"/>
              </a:rPr>
              <a:t>(i.e.,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mark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used)</a:t>
            </a:r>
            <a:endParaRPr sz="2800">
              <a:latin typeface="Gulim"/>
              <a:cs typeface="Gulim"/>
            </a:endParaRPr>
          </a:p>
          <a:p>
            <a:pPr marL="241300" marR="140970" indent="-228600">
              <a:lnSpc>
                <a:spcPts val="3000"/>
              </a:lnSpc>
              <a:spcBef>
                <a:spcPts val="11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inode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entry</a:t>
            </a:r>
            <a:r>
              <a:rPr sz="2800" spc="-85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8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point</a:t>
            </a:r>
            <a:r>
              <a:rPr sz="2800" spc="-95" dirty="0">
                <a:latin typeface="Gulim"/>
                <a:cs typeface="Gulim"/>
              </a:rPr>
              <a:t> </a:t>
            </a:r>
            <a:r>
              <a:rPr sz="2800" spc="35" dirty="0">
                <a:latin typeface="Gulim"/>
                <a:cs typeface="Gulim"/>
              </a:rPr>
              <a:t>to </a:t>
            </a:r>
            <a:r>
              <a:rPr sz="2800" spc="-10" dirty="0">
                <a:latin typeface="Gulim"/>
                <a:cs typeface="Gulim"/>
              </a:rPr>
              <a:t>block(s)</a:t>
            </a:r>
            <a:endParaRPr sz="2800">
              <a:latin typeface="Gulim"/>
              <a:cs typeface="Gulim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0" dirty="0">
                <a:latin typeface="Gulim"/>
                <a:cs typeface="Gulim"/>
              </a:rPr>
              <a:t>Write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dirent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60" dirty="0">
                <a:latin typeface="Gulim"/>
                <a:cs typeface="Gulim"/>
              </a:rPr>
              <a:t> </a:t>
            </a:r>
            <a:r>
              <a:rPr sz="2800" dirty="0">
                <a:latin typeface="Gulim"/>
                <a:cs typeface="Gulim"/>
              </a:rPr>
              <a:t>point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60" dirty="0">
                <a:latin typeface="Gulim"/>
                <a:cs typeface="Gulim"/>
              </a:rPr>
              <a:t>to</a:t>
            </a:r>
            <a:r>
              <a:rPr sz="2800" spc="-70" dirty="0">
                <a:latin typeface="Gulim"/>
                <a:cs typeface="Gulim"/>
              </a:rPr>
              <a:t> </a:t>
            </a:r>
            <a:r>
              <a:rPr sz="2800" spc="-10" dirty="0">
                <a:latin typeface="Gulim"/>
                <a:cs typeface="Gulim"/>
              </a:rPr>
              <a:t>inode</a:t>
            </a:r>
            <a:endParaRPr sz="2800">
              <a:latin typeface="Gulim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82661" y="1411632"/>
            <a:ext cx="2899410" cy="4199890"/>
            <a:chOff x="6982661" y="1411632"/>
            <a:chExt cx="2899410" cy="41998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7106" y="1416078"/>
              <a:ext cx="2889978" cy="41908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87106" y="1416077"/>
              <a:ext cx="2890520" cy="4191000"/>
            </a:xfrm>
            <a:custGeom>
              <a:avLst/>
              <a:gdLst/>
              <a:ahLst/>
              <a:cxnLst/>
              <a:rect l="l" t="t" r="r" b="b"/>
              <a:pathLst>
                <a:path w="2890520" h="4191000">
                  <a:moveTo>
                    <a:pt x="2889973" y="361244"/>
                  </a:moveTo>
                  <a:lnTo>
                    <a:pt x="2874305" y="414626"/>
                  </a:lnTo>
                  <a:lnTo>
                    <a:pt x="2847142" y="448897"/>
                  </a:lnTo>
                  <a:lnTo>
                    <a:pt x="2807377" y="481922"/>
                  </a:lnTo>
                  <a:lnTo>
                    <a:pt x="2755672" y="513535"/>
                  </a:lnTo>
                  <a:lnTo>
                    <a:pt x="2692690" y="543571"/>
                  </a:lnTo>
                  <a:lnTo>
                    <a:pt x="2657176" y="557945"/>
                  </a:lnTo>
                  <a:lnTo>
                    <a:pt x="2619092" y="571863"/>
                  </a:lnTo>
                  <a:lnTo>
                    <a:pt x="2578520" y="585304"/>
                  </a:lnTo>
                  <a:lnTo>
                    <a:pt x="2535542" y="598247"/>
                  </a:lnTo>
                  <a:lnTo>
                    <a:pt x="2490241" y="610671"/>
                  </a:lnTo>
                  <a:lnTo>
                    <a:pt x="2442701" y="622556"/>
                  </a:lnTo>
                  <a:lnTo>
                    <a:pt x="2393003" y="633881"/>
                  </a:lnTo>
                  <a:lnTo>
                    <a:pt x="2341232" y="644625"/>
                  </a:lnTo>
                  <a:lnTo>
                    <a:pt x="2287468" y="654769"/>
                  </a:lnTo>
                  <a:lnTo>
                    <a:pt x="2231796" y="664290"/>
                  </a:lnTo>
                  <a:lnTo>
                    <a:pt x="2174298" y="673168"/>
                  </a:lnTo>
                  <a:lnTo>
                    <a:pt x="2115057" y="681383"/>
                  </a:lnTo>
                  <a:lnTo>
                    <a:pt x="2054156" y="688913"/>
                  </a:lnTo>
                  <a:lnTo>
                    <a:pt x="1991677" y="695739"/>
                  </a:lnTo>
                  <a:lnTo>
                    <a:pt x="1927703" y="701839"/>
                  </a:lnTo>
                  <a:lnTo>
                    <a:pt x="1862317" y="707193"/>
                  </a:lnTo>
                  <a:lnTo>
                    <a:pt x="1795602" y="711781"/>
                  </a:lnTo>
                  <a:lnTo>
                    <a:pt x="1727640" y="715580"/>
                  </a:lnTo>
                  <a:lnTo>
                    <a:pt x="1658515" y="718571"/>
                  </a:lnTo>
                  <a:lnTo>
                    <a:pt x="1588309" y="720734"/>
                  </a:lnTo>
                  <a:lnTo>
                    <a:pt x="1517105" y="722046"/>
                  </a:lnTo>
                  <a:lnTo>
                    <a:pt x="1444986" y="722488"/>
                  </a:lnTo>
                  <a:lnTo>
                    <a:pt x="1372866" y="722046"/>
                  </a:lnTo>
                  <a:lnTo>
                    <a:pt x="1301662" y="720734"/>
                  </a:lnTo>
                  <a:lnTo>
                    <a:pt x="1231456" y="718571"/>
                  </a:lnTo>
                  <a:lnTo>
                    <a:pt x="1162331" y="715580"/>
                  </a:lnTo>
                  <a:lnTo>
                    <a:pt x="1094370" y="711781"/>
                  </a:lnTo>
                  <a:lnTo>
                    <a:pt x="1027655" y="707193"/>
                  </a:lnTo>
                  <a:lnTo>
                    <a:pt x="962269" y="701839"/>
                  </a:lnTo>
                  <a:lnTo>
                    <a:pt x="898295" y="695739"/>
                  </a:lnTo>
                  <a:lnTo>
                    <a:pt x="835816" y="688913"/>
                  </a:lnTo>
                  <a:lnTo>
                    <a:pt x="774915" y="681383"/>
                  </a:lnTo>
                  <a:lnTo>
                    <a:pt x="715674" y="673168"/>
                  </a:lnTo>
                  <a:lnTo>
                    <a:pt x="658176" y="664290"/>
                  </a:lnTo>
                  <a:lnTo>
                    <a:pt x="602504" y="654769"/>
                  </a:lnTo>
                  <a:lnTo>
                    <a:pt x="548740" y="644625"/>
                  </a:lnTo>
                  <a:lnTo>
                    <a:pt x="496969" y="633881"/>
                  </a:lnTo>
                  <a:lnTo>
                    <a:pt x="447271" y="622556"/>
                  </a:lnTo>
                  <a:lnTo>
                    <a:pt x="399731" y="610671"/>
                  </a:lnTo>
                  <a:lnTo>
                    <a:pt x="354430" y="598247"/>
                  </a:lnTo>
                  <a:lnTo>
                    <a:pt x="311452" y="585304"/>
                  </a:lnTo>
                  <a:lnTo>
                    <a:pt x="270880" y="571863"/>
                  </a:lnTo>
                  <a:lnTo>
                    <a:pt x="232796" y="557945"/>
                  </a:lnTo>
                  <a:lnTo>
                    <a:pt x="197282" y="543571"/>
                  </a:lnTo>
                  <a:lnTo>
                    <a:pt x="134300" y="513535"/>
                  </a:lnTo>
                  <a:lnTo>
                    <a:pt x="82595" y="481922"/>
                  </a:lnTo>
                  <a:lnTo>
                    <a:pt x="42830" y="448897"/>
                  </a:lnTo>
                  <a:lnTo>
                    <a:pt x="15667" y="414626"/>
                  </a:lnTo>
                  <a:lnTo>
                    <a:pt x="0" y="361244"/>
                  </a:lnTo>
                  <a:lnTo>
                    <a:pt x="1768" y="343214"/>
                  </a:lnTo>
                  <a:lnTo>
                    <a:pt x="27632" y="290581"/>
                  </a:lnTo>
                  <a:lnTo>
                    <a:pt x="61179" y="256912"/>
                  </a:lnTo>
                  <a:lnTo>
                    <a:pt x="106997" y="224572"/>
                  </a:lnTo>
                  <a:lnTo>
                    <a:pt x="164423" y="193727"/>
                  </a:lnTo>
                  <a:lnTo>
                    <a:pt x="232796" y="164543"/>
                  </a:lnTo>
                  <a:lnTo>
                    <a:pt x="270880" y="150625"/>
                  </a:lnTo>
                  <a:lnTo>
                    <a:pt x="311452" y="137184"/>
                  </a:lnTo>
                  <a:lnTo>
                    <a:pt x="354430" y="124241"/>
                  </a:lnTo>
                  <a:lnTo>
                    <a:pt x="399731" y="111817"/>
                  </a:lnTo>
                  <a:lnTo>
                    <a:pt x="447271" y="99932"/>
                  </a:lnTo>
                  <a:lnTo>
                    <a:pt x="496969" y="88607"/>
                  </a:lnTo>
                  <a:lnTo>
                    <a:pt x="548740" y="77862"/>
                  </a:lnTo>
                  <a:lnTo>
                    <a:pt x="602504" y="67719"/>
                  </a:lnTo>
                  <a:lnTo>
                    <a:pt x="658176" y="58198"/>
                  </a:lnTo>
                  <a:lnTo>
                    <a:pt x="715674" y="49320"/>
                  </a:lnTo>
                  <a:lnTo>
                    <a:pt x="774915" y="41105"/>
                  </a:lnTo>
                  <a:lnTo>
                    <a:pt x="835816" y="33574"/>
                  </a:lnTo>
                  <a:lnTo>
                    <a:pt x="898295" y="26749"/>
                  </a:lnTo>
                  <a:lnTo>
                    <a:pt x="962269" y="20648"/>
                  </a:lnTo>
                  <a:lnTo>
                    <a:pt x="1027655" y="15294"/>
                  </a:lnTo>
                  <a:lnTo>
                    <a:pt x="1094370" y="10707"/>
                  </a:lnTo>
                  <a:lnTo>
                    <a:pt x="1162331" y="6908"/>
                  </a:lnTo>
                  <a:lnTo>
                    <a:pt x="1231456" y="3916"/>
                  </a:lnTo>
                  <a:lnTo>
                    <a:pt x="1301662" y="1754"/>
                  </a:lnTo>
                  <a:lnTo>
                    <a:pt x="1372866" y="442"/>
                  </a:lnTo>
                  <a:lnTo>
                    <a:pt x="1444986" y="0"/>
                  </a:lnTo>
                  <a:lnTo>
                    <a:pt x="1517105" y="442"/>
                  </a:lnTo>
                  <a:lnTo>
                    <a:pt x="1588309" y="1754"/>
                  </a:lnTo>
                  <a:lnTo>
                    <a:pt x="1658515" y="3916"/>
                  </a:lnTo>
                  <a:lnTo>
                    <a:pt x="1727640" y="6908"/>
                  </a:lnTo>
                  <a:lnTo>
                    <a:pt x="1795602" y="10707"/>
                  </a:lnTo>
                  <a:lnTo>
                    <a:pt x="1862317" y="15294"/>
                  </a:lnTo>
                  <a:lnTo>
                    <a:pt x="1927703" y="20648"/>
                  </a:lnTo>
                  <a:lnTo>
                    <a:pt x="1991677" y="26749"/>
                  </a:lnTo>
                  <a:lnTo>
                    <a:pt x="2054156" y="33574"/>
                  </a:lnTo>
                  <a:lnTo>
                    <a:pt x="2115057" y="41105"/>
                  </a:lnTo>
                  <a:lnTo>
                    <a:pt x="2174298" y="49320"/>
                  </a:lnTo>
                  <a:lnTo>
                    <a:pt x="2231796" y="58198"/>
                  </a:lnTo>
                  <a:lnTo>
                    <a:pt x="2287468" y="67719"/>
                  </a:lnTo>
                  <a:lnTo>
                    <a:pt x="2341232" y="77862"/>
                  </a:lnTo>
                  <a:lnTo>
                    <a:pt x="2393003" y="88607"/>
                  </a:lnTo>
                  <a:lnTo>
                    <a:pt x="2442701" y="99932"/>
                  </a:lnTo>
                  <a:lnTo>
                    <a:pt x="2490241" y="111817"/>
                  </a:lnTo>
                  <a:lnTo>
                    <a:pt x="2535542" y="124241"/>
                  </a:lnTo>
                  <a:lnTo>
                    <a:pt x="2578520" y="137184"/>
                  </a:lnTo>
                  <a:lnTo>
                    <a:pt x="2619092" y="150625"/>
                  </a:lnTo>
                  <a:lnTo>
                    <a:pt x="2657176" y="164543"/>
                  </a:lnTo>
                  <a:lnTo>
                    <a:pt x="2692690" y="178917"/>
                  </a:lnTo>
                  <a:lnTo>
                    <a:pt x="2755672" y="208952"/>
                  </a:lnTo>
                  <a:lnTo>
                    <a:pt x="2807377" y="240565"/>
                  </a:lnTo>
                  <a:lnTo>
                    <a:pt x="2847142" y="273590"/>
                  </a:lnTo>
                  <a:lnTo>
                    <a:pt x="2874305" y="307862"/>
                  </a:lnTo>
                  <a:lnTo>
                    <a:pt x="2889973" y="361244"/>
                  </a:lnTo>
                  <a:lnTo>
                    <a:pt x="2889973" y="3829646"/>
                  </a:lnTo>
                  <a:lnTo>
                    <a:pt x="2874305" y="3883028"/>
                  </a:lnTo>
                  <a:lnTo>
                    <a:pt x="2847142" y="3917300"/>
                  </a:lnTo>
                  <a:lnTo>
                    <a:pt x="2807377" y="3950325"/>
                  </a:lnTo>
                  <a:lnTo>
                    <a:pt x="2755672" y="3981938"/>
                  </a:lnTo>
                  <a:lnTo>
                    <a:pt x="2692690" y="4011973"/>
                  </a:lnTo>
                  <a:lnTo>
                    <a:pt x="2657176" y="4026348"/>
                  </a:lnTo>
                  <a:lnTo>
                    <a:pt x="2619092" y="4040266"/>
                  </a:lnTo>
                  <a:lnTo>
                    <a:pt x="2578520" y="4053706"/>
                  </a:lnTo>
                  <a:lnTo>
                    <a:pt x="2535542" y="4066649"/>
                  </a:lnTo>
                  <a:lnTo>
                    <a:pt x="2490241" y="4079073"/>
                  </a:lnTo>
                  <a:lnTo>
                    <a:pt x="2442701" y="4090958"/>
                  </a:lnTo>
                  <a:lnTo>
                    <a:pt x="2393003" y="4102284"/>
                  </a:lnTo>
                  <a:lnTo>
                    <a:pt x="2341232" y="4113028"/>
                  </a:lnTo>
                  <a:lnTo>
                    <a:pt x="2287468" y="4123171"/>
                  </a:lnTo>
                  <a:lnTo>
                    <a:pt x="2231796" y="4132692"/>
                  </a:lnTo>
                  <a:lnTo>
                    <a:pt x="2174298" y="4141570"/>
                  </a:lnTo>
                  <a:lnTo>
                    <a:pt x="2115057" y="4149785"/>
                  </a:lnTo>
                  <a:lnTo>
                    <a:pt x="2054156" y="4157316"/>
                  </a:lnTo>
                  <a:lnTo>
                    <a:pt x="1991677" y="4164142"/>
                  </a:lnTo>
                  <a:lnTo>
                    <a:pt x="1927703" y="4170242"/>
                  </a:lnTo>
                  <a:lnTo>
                    <a:pt x="1862317" y="4175596"/>
                  </a:lnTo>
                  <a:lnTo>
                    <a:pt x="1795602" y="4180183"/>
                  </a:lnTo>
                  <a:lnTo>
                    <a:pt x="1727640" y="4183983"/>
                  </a:lnTo>
                  <a:lnTo>
                    <a:pt x="1658515" y="4186974"/>
                  </a:lnTo>
                  <a:lnTo>
                    <a:pt x="1588309" y="4189136"/>
                  </a:lnTo>
                  <a:lnTo>
                    <a:pt x="1517105" y="4190448"/>
                  </a:lnTo>
                  <a:lnTo>
                    <a:pt x="1444986" y="4190891"/>
                  </a:lnTo>
                  <a:lnTo>
                    <a:pt x="1372866" y="4190448"/>
                  </a:lnTo>
                  <a:lnTo>
                    <a:pt x="1301662" y="4189136"/>
                  </a:lnTo>
                  <a:lnTo>
                    <a:pt x="1231456" y="4186974"/>
                  </a:lnTo>
                  <a:lnTo>
                    <a:pt x="1162331" y="4183983"/>
                  </a:lnTo>
                  <a:lnTo>
                    <a:pt x="1094370" y="4180183"/>
                  </a:lnTo>
                  <a:lnTo>
                    <a:pt x="1027655" y="4175596"/>
                  </a:lnTo>
                  <a:lnTo>
                    <a:pt x="962269" y="4170242"/>
                  </a:lnTo>
                  <a:lnTo>
                    <a:pt x="898295" y="4164142"/>
                  </a:lnTo>
                  <a:lnTo>
                    <a:pt x="835816" y="4157316"/>
                  </a:lnTo>
                  <a:lnTo>
                    <a:pt x="774915" y="4149785"/>
                  </a:lnTo>
                  <a:lnTo>
                    <a:pt x="715674" y="4141570"/>
                  </a:lnTo>
                  <a:lnTo>
                    <a:pt x="658176" y="4132692"/>
                  </a:lnTo>
                  <a:lnTo>
                    <a:pt x="602504" y="4123171"/>
                  </a:lnTo>
                  <a:lnTo>
                    <a:pt x="548740" y="4113028"/>
                  </a:lnTo>
                  <a:lnTo>
                    <a:pt x="496969" y="4102284"/>
                  </a:lnTo>
                  <a:lnTo>
                    <a:pt x="447271" y="4090958"/>
                  </a:lnTo>
                  <a:lnTo>
                    <a:pt x="399731" y="4079073"/>
                  </a:lnTo>
                  <a:lnTo>
                    <a:pt x="354430" y="4066649"/>
                  </a:lnTo>
                  <a:lnTo>
                    <a:pt x="311452" y="4053706"/>
                  </a:lnTo>
                  <a:lnTo>
                    <a:pt x="270880" y="4040266"/>
                  </a:lnTo>
                  <a:lnTo>
                    <a:pt x="232796" y="4026348"/>
                  </a:lnTo>
                  <a:lnTo>
                    <a:pt x="197282" y="4011973"/>
                  </a:lnTo>
                  <a:lnTo>
                    <a:pt x="134300" y="3981938"/>
                  </a:lnTo>
                  <a:lnTo>
                    <a:pt x="82595" y="3950325"/>
                  </a:lnTo>
                  <a:lnTo>
                    <a:pt x="42830" y="3917300"/>
                  </a:lnTo>
                  <a:lnTo>
                    <a:pt x="15667" y="3883028"/>
                  </a:lnTo>
                  <a:lnTo>
                    <a:pt x="0" y="3829646"/>
                  </a:lnTo>
                  <a:lnTo>
                    <a:pt x="4" y="361244"/>
                  </a:lnTo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6655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445282" y="0"/>
                  </a:moveTo>
                  <a:lnTo>
                    <a:pt x="0" y="0"/>
                  </a:lnTo>
                  <a:lnTo>
                    <a:pt x="0" y="497668"/>
                  </a:lnTo>
                  <a:lnTo>
                    <a:pt x="445282" y="497668"/>
                  </a:lnTo>
                  <a:lnTo>
                    <a:pt x="445282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655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0" y="497668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97668"/>
                  </a:lnTo>
                  <a:lnTo>
                    <a:pt x="0" y="49766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1938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445282" y="0"/>
                  </a:moveTo>
                  <a:lnTo>
                    <a:pt x="0" y="0"/>
                  </a:lnTo>
                  <a:lnTo>
                    <a:pt x="0" y="497668"/>
                  </a:lnTo>
                  <a:lnTo>
                    <a:pt x="445282" y="497668"/>
                  </a:lnTo>
                  <a:lnTo>
                    <a:pt x="445282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1938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0" y="497668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97668"/>
                  </a:lnTo>
                  <a:lnTo>
                    <a:pt x="0" y="49766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1026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445282" y="0"/>
                  </a:moveTo>
                  <a:lnTo>
                    <a:pt x="0" y="0"/>
                  </a:lnTo>
                  <a:lnTo>
                    <a:pt x="0" y="497668"/>
                  </a:lnTo>
                  <a:lnTo>
                    <a:pt x="445282" y="497668"/>
                  </a:lnTo>
                  <a:lnTo>
                    <a:pt x="445282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1026" y="2952737"/>
              <a:ext cx="445770" cy="497840"/>
            </a:xfrm>
            <a:custGeom>
              <a:avLst/>
              <a:gdLst/>
              <a:ahLst/>
              <a:cxnLst/>
              <a:rect l="l" t="t" r="r" b="b"/>
              <a:pathLst>
                <a:path w="445770" h="497839">
                  <a:moveTo>
                    <a:pt x="0" y="497668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97668"/>
                  </a:lnTo>
                  <a:lnTo>
                    <a:pt x="0" y="49766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06309" y="2952737"/>
              <a:ext cx="436880" cy="497840"/>
            </a:xfrm>
            <a:custGeom>
              <a:avLst/>
              <a:gdLst/>
              <a:ahLst/>
              <a:cxnLst/>
              <a:rect l="l" t="t" r="r" b="b"/>
              <a:pathLst>
                <a:path w="436879" h="497839">
                  <a:moveTo>
                    <a:pt x="436551" y="0"/>
                  </a:moveTo>
                  <a:lnTo>
                    <a:pt x="0" y="0"/>
                  </a:lnTo>
                  <a:lnTo>
                    <a:pt x="0" y="497668"/>
                  </a:lnTo>
                  <a:lnTo>
                    <a:pt x="436551" y="497668"/>
                  </a:lnTo>
                  <a:lnTo>
                    <a:pt x="43655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06309" y="2952737"/>
              <a:ext cx="436880" cy="497840"/>
            </a:xfrm>
            <a:custGeom>
              <a:avLst/>
              <a:gdLst/>
              <a:ahLst/>
              <a:cxnLst/>
              <a:rect l="l" t="t" r="r" b="b"/>
              <a:pathLst>
                <a:path w="436879" h="497839">
                  <a:moveTo>
                    <a:pt x="0" y="497668"/>
                  </a:moveTo>
                  <a:lnTo>
                    <a:pt x="0" y="0"/>
                  </a:lnTo>
                  <a:lnTo>
                    <a:pt x="436551" y="0"/>
                  </a:lnTo>
                  <a:lnTo>
                    <a:pt x="436551" y="497668"/>
                  </a:lnTo>
                  <a:lnTo>
                    <a:pt x="0" y="49766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39715" y="2952737"/>
              <a:ext cx="436880" cy="497840"/>
            </a:xfrm>
            <a:custGeom>
              <a:avLst/>
              <a:gdLst/>
              <a:ahLst/>
              <a:cxnLst/>
              <a:rect l="l" t="t" r="r" b="b"/>
              <a:pathLst>
                <a:path w="436879" h="497839">
                  <a:moveTo>
                    <a:pt x="436551" y="0"/>
                  </a:moveTo>
                  <a:lnTo>
                    <a:pt x="0" y="0"/>
                  </a:lnTo>
                  <a:lnTo>
                    <a:pt x="0" y="497668"/>
                  </a:lnTo>
                  <a:lnTo>
                    <a:pt x="436551" y="497668"/>
                  </a:lnTo>
                  <a:lnTo>
                    <a:pt x="43655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39715" y="2952737"/>
              <a:ext cx="436880" cy="497840"/>
            </a:xfrm>
            <a:custGeom>
              <a:avLst/>
              <a:gdLst/>
              <a:ahLst/>
              <a:cxnLst/>
              <a:rect l="l" t="t" r="r" b="b"/>
              <a:pathLst>
                <a:path w="436879" h="497839">
                  <a:moveTo>
                    <a:pt x="0" y="497668"/>
                  </a:moveTo>
                  <a:lnTo>
                    <a:pt x="0" y="0"/>
                  </a:lnTo>
                  <a:lnTo>
                    <a:pt x="436551" y="0"/>
                  </a:lnTo>
                  <a:lnTo>
                    <a:pt x="436551" y="497668"/>
                  </a:lnTo>
                  <a:lnTo>
                    <a:pt x="0" y="49766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84625" y="2141148"/>
            <a:ext cx="1574165" cy="199199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08585" marR="69215">
              <a:lnSpc>
                <a:spcPct val="102899"/>
              </a:lnSpc>
              <a:spcBef>
                <a:spcPts val="40"/>
              </a:spcBef>
            </a:pPr>
            <a:r>
              <a:rPr sz="2450" dirty="0">
                <a:latin typeface="Times New Roman"/>
                <a:cs typeface="Times New Roman"/>
              </a:rPr>
              <a:t>Free</a:t>
            </a:r>
            <a:r>
              <a:rPr sz="2450" spc="35" dirty="0">
                <a:latin typeface="Times New Roman"/>
                <a:cs typeface="Times New Roman"/>
              </a:rPr>
              <a:t> </a:t>
            </a:r>
            <a:r>
              <a:rPr sz="2450" spc="-10" dirty="0">
                <a:latin typeface="Times New Roman"/>
                <a:cs typeface="Times New Roman"/>
              </a:rPr>
              <a:t>Space </a:t>
            </a:r>
            <a:r>
              <a:rPr sz="2450" spc="-25" dirty="0">
                <a:latin typeface="Times New Roman"/>
                <a:cs typeface="Times New Roman"/>
              </a:rPr>
              <a:t>map</a:t>
            </a:r>
            <a:endParaRPr sz="2450">
              <a:latin typeface="Times New Roman"/>
              <a:cs typeface="Times New Roman"/>
            </a:endParaRPr>
          </a:p>
          <a:p>
            <a:pPr marL="155575" marR="5080" indent="-143510">
              <a:lnSpc>
                <a:spcPct val="161300"/>
              </a:lnSpc>
            </a:pPr>
            <a:r>
              <a:rPr sz="2450" dirty="0">
                <a:latin typeface="Times New Roman"/>
                <a:cs typeface="Times New Roman"/>
              </a:rPr>
              <a:t>Data</a:t>
            </a:r>
            <a:r>
              <a:rPr sz="2450" spc="45" dirty="0">
                <a:latin typeface="Times New Roman"/>
                <a:cs typeface="Times New Roman"/>
              </a:rPr>
              <a:t> </a:t>
            </a:r>
            <a:r>
              <a:rPr sz="2450" spc="-10" dirty="0">
                <a:latin typeface="Times New Roman"/>
                <a:cs typeface="Times New Roman"/>
              </a:rPr>
              <a:t>blocks </a:t>
            </a:r>
            <a:r>
              <a:rPr sz="2450" dirty="0">
                <a:latin typeface="Times New Roman"/>
                <a:cs typeface="Times New Roman"/>
              </a:rPr>
              <a:t>Inode</a:t>
            </a:r>
            <a:r>
              <a:rPr sz="2450" spc="60" dirty="0">
                <a:latin typeface="Times New Roman"/>
                <a:cs typeface="Times New Roman"/>
              </a:rPr>
              <a:t> </a:t>
            </a:r>
            <a:r>
              <a:rPr sz="2450" spc="-20" dirty="0">
                <a:latin typeface="Times New Roman"/>
                <a:cs typeface="Times New Roman"/>
              </a:rPr>
              <a:t>table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51738" y="3049175"/>
            <a:ext cx="374015" cy="339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95"/>
              </a:lnSpc>
            </a:pPr>
            <a:r>
              <a:rPr sz="2450" dirty="0">
                <a:latin typeface="Times New Roman"/>
                <a:cs typeface="Times New Roman"/>
              </a:rPr>
              <a:t>…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97766" y="2363393"/>
            <a:ext cx="3606165" cy="2977515"/>
            <a:chOff x="6397766" y="2363393"/>
            <a:chExt cx="3606165" cy="2977515"/>
          </a:xfrm>
        </p:grpSpPr>
        <p:sp>
          <p:nvSpPr>
            <p:cNvPr id="21" name="object 21"/>
            <p:cNvSpPr/>
            <p:nvPr/>
          </p:nvSpPr>
          <p:spPr>
            <a:xfrm>
              <a:off x="8218185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18185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36460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218276" y="165889"/>
                  </a:lnTo>
                  <a:lnTo>
                    <a:pt x="218276" y="0"/>
                  </a:lnTo>
                  <a:lnTo>
                    <a:pt x="0" y="0"/>
                  </a:lnTo>
                  <a:lnTo>
                    <a:pt x="0" y="165889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36460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54736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54736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73011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3011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00018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00018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18293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18293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27838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27838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54844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54844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54518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54518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72793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72793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91069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1069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09344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09344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36345" y="2367762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4" y="0"/>
                  </a:moveTo>
                  <a:lnTo>
                    <a:pt x="0" y="0"/>
                  </a:lnTo>
                  <a:lnTo>
                    <a:pt x="0" y="8737"/>
                  </a:lnTo>
                  <a:lnTo>
                    <a:pt x="0" y="165887"/>
                  </a:lnTo>
                  <a:lnTo>
                    <a:pt x="218274" y="165887"/>
                  </a:lnTo>
                  <a:lnTo>
                    <a:pt x="218274" y="8737"/>
                  </a:lnTo>
                  <a:lnTo>
                    <a:pt x="21827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36352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54620" y="2367762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4" y="0"/>
                  </a:moveTo>
                  <a:lnTo>
                    <a:pt x="0" y="0"/>
                  </a:lnTo>
                  <a:lnTo>
                    <a:pt x="0" y="8737"/>
                  </a:lnTo>
                  <a:lnTo>
                    <a:pt x="0" y="165887"/>
                  </a:lnTo>
                  <a:lnTo>
                    <a:pt x="218274" y="165887"/>
                  </a:lnTo>
                  <a:lnTo>
                    <a:pt x="218274" y="8737"/>
                  </a:lnTo>
                  <a:lnTo>
                    <a:pt x="21827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54626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72903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218275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18275" y="165889"/>
                  </a:lnTo>
                  <a:lnTo>
                    <a:pt x="218275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72903" y="2367759"/>
              <a:ext cx="218440" cy="166370"/>
            </a:xfrm>
            <a:custGeom>
              <a:avLst/>
              <a:gdLst/>
              <a:ahLst/>
              <a:cxnLst/>
              <a:rect l="l" t="t" r="r" b="b"/>
              <a:pathLst>
                <a:path w="218440" h="166369">
                  <a:moveTo>
                    <a:pt x="0" y="165889"/>
                  </a:moveTo>
                  <a:lnTo>
                    <a:pt x="0" y="0"/>
                  </a:lnTo>
                  <a:lnTo>
                    <a:pt x="218275" y="0"/>
                  </a:lnTo>
                  <a:lnTo>
                    <a:pt x="218275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991177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91177" y="236775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21438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021438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53217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53217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67534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67534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02132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02132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33910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33910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48228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48228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79995" y="3782186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87" y="0"/>
                  </a:moveTo>
                  <a:lnTo>
                    <a:pt x="0" y="0"/>
                  </a:lnTo>
                  <a:lnTo>
                    <a:pt x="0" y="17462"/>
                  </a:lnTo>
                  <a:lnTo>
                    <a:pt x="0" y="331787"/>
                  </a:lnTo>
                  <a:lnTo>
                    <a:pt x="331787" y="331787"/>
                  </a:lnTo>
                  <a:lnTo>
                    <a:pt x="331787" y="17462"/>
                  </a:lnTo>
                  <a:lnTo>
                    <a:pt x="331787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80006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711783" y="3782186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4" y="0"/>
                  </a:moveTo>
                  <a:lnTo>
                    <a:pt x="0" y="0"/>
                  </a:lnTo>
                  <a:lnTo>
                    <a:pt x="0" y="17462"/>
                  </a:lnTo>
                  <a:lnTo>
                    <a:pt x="0" y="331787"/>
                  </a:lnTo>
                  <a:lnTo>
                    <a:pt x="331774" y="331787"/>
                  </a:lnTo>
                  <a:lnTo>
                    <a:pt x="331774" y="17462"/>
                  </a:lnTo>
                  <a:lnTo>
                    <a:pt x="331774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11785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043564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43564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57881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357881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689660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9660" y="3782184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676861" y="491721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454013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54013" y="419089"/>
                  </a:lnTo>
                  <a:lnTo>
                    <a:pt x="45401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76861" y="491721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0" y="419089"/>
                  </a:moveTo>
                  <a:lnTo>
                    <a:pt x="0" y="0"/>
                  </a:lnTo>
                  <a:lnTo>
                    <a:pt x="454013" y="0"/>
                  </a:lnTo>
                  <a:lnTo>
                    <a:pt x="454013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30874" y="4917217"/>
              <a:ext cx="445770" cy="419100"/>
            </a:xfrm>
            <a:custGeom>
              <a:avLst/>
              <a:gdLst/>
              <a:ahLst/>
              <a:cxnLst/>
              <a:rect l="l" t="t" r="r" b="b"/>
              <a:pathLst>
                <a:path w="445770" h="419100">
                  <a:moveTo>
                    <a:pt x="445282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45282" y="419089"/>
                  </a:lnTo>
                  <a:lnTo>
                    <a:pt x="445282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30874" y="4917217"/>
              <a:ext cx="445770" cy="419100"/>
            </a:xfrm>
            <a:custGeom>
              <a:avLst/>
              <a:gdLst/>
              <a:ahLst/>
              <a:cxnLst/>
              <a:rect l="l" t="t" r="r" b="b"/>
              <a:pathLst>
                <a:path w="445770" h="419100">
                  <a:moveTo>
                    <a:pt x="0" y="419089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558695" y="4917217"/>
              <a:ext cx="26670" cy="419100"/>
            </a:xfrm>
            <a:custGeom>
              <a:avLst/>
              <a:gdLst/>
              <a:ahLst/>
              <a:cxnLst/>
              <a:rect l="l" t="t" r="r" b="b"/>
              <a:pathLst>
                <a:path w="26670" h="419100">
                  <a:moveTo>
                    <a:pt x="0" y="419089"/>
                  </a:moveTo>
                  <a:lnTo>
                    <a:pt x="26192" y="419089"/>
                  </a:lnTo>
                  <a:lnTo>
                    <a:pt x="26192" y="0"/>
                  </a:lnTo>
                  <a:lnTo>
                    <a:pt x="0" y="0"/>
                  </a:lnTo>
                  <a:lnTo>
                    <a:pt x="0" y="419089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558695" y="4917217"/>
              <a:ext cx="445770" cy="419100"/>
            </a:xfrm>
            <a:custGeom>
              <a:avLst/>
              <a:gdLst/>
              <a:ahLst/>
              <a:cxnLst/>
              <a:rect l="l" t="t" r="r" b="b"/>
              <a:pathLst>
                <a:path w="445770" h="419100">
                  <a:moveTo>
                    <a:pt x="0" y="419089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30169" y="4917217"/>
              <a:ext cx="427990" cy="419100"/>
            </a:xfrm>
            <a:custGeom>
              <a:avLst/>
              <a:gdLst/>
              <a:ahLst/>
              <a:cxnLst/>
              <a:rect l="l" t="t" r="r" b="b"/>
              <a:pathLst>
                <a:path w="427990" h="419100">
                  <a:moveTo>
                    <a:pt x="0" y="419089"/>
                  </a:moveTo>
                  <a:lnTo>
                    <a:pt x="427820" y="419089"/>
                  </a:lnTo>
                  <a:lnTo>
                    <a:pt x="427820" y="0"/>
                  </a:lnTo>
                  <a:lnTo>
                    <a:pt x="0" y="0"/>
                  </a:lnTo>
                  <a:lnTo>
                    <a:pt x="0" y="419089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003977" y="491721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0" y="419089"/>
                  </a:moveTo>
                  <a:lnTo>
                    <a:pt x="0" y="0"/>
                  </a:lnTo>
                  <a:lnTo>
                    <a:pt x="454013" y="0"/>
                  </a:lnTo>
                  <a:lnTo>
                    <a:pt x="454013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934128" y="432350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454013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54013" y="419089"/>
                  </a:lnTo>
                  <a:lnTo>
                    <a:pt x="45401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934128" y="432350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0" y="419089"/>
                  </a:moveTo>
                  <a:lnTo>
                    <a:pt x="0" y="0"/>
                  </a:lnTo>
                  <a:lnTo>
                    <a:pt x="454013" y="0"/>
                  </a:lnTo>
                  <a:lnTo>
                    <a:pt x="454013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449854" y="4288583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454013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54013" y="419089"/>
                  </a:lnTo>
                  <a:lnTo>
                    <a:pt x="45401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49854" y="4288583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0" y="419089"/>
                  </a:moveTo>
                  <a:lnTo>
                    <a:pt x="0" y="0"/>
                  </a:lnTo>
                  <a:lnTo>
                    <a:pt x="454013" y="0"/>
                  </a:lnTo>
                  <a:lnTo>
                    <a:pt x="454013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130874" y="432350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454013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54013" y="419089"/>
                  </a:lnTo>
                  <a:lnTo>
                    <a:pt x="45401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30874" y="4323507"/>
              <a:ext cx="454025" cy="419100"/>
            </a:xfrm>
            <a:custGeom>
              <a:avLst/>
              <a:gdLst/>
              <a:ahLst/>
              <a:cxnLst/>
              <a:rect l="l" t="t" r="r" b="b"/>
              <a:pathLst>
                <a:path w="454025" h="419100">
                  <a:moveTo>
                    <a:pt x="0" y="419089"/>
                  </a:moveTo>
                  <a:lnTo>
                    <a:pt x="0" y="0"/>
                  </a:lnTo>
                  <a:lnTo>
                    <a:pt x="454013" y="0"/>
                  </a:lnTo>
                  <a:lnTo>
                    <a:pt x="454013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45083" y="237648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227006" y="0"/>
                  </a:moveTo>
                  <a:lnTo>
                    <a:pt x="0" y="0"/>
                  </a:lnTo>
                  <a:lnTo>
                    <a:pt x="0" y="165889"/>
                  </a:lnTo>
                  <a:lnTo>
                    <a:pt x="227006" y="165889"/>
                  </a:lnTo>
                  <a:lnTo>
                    <a:pt x="22700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345083" y="2376489"/>
              <a:ext cx="227329" cy="166370"/>
            </a:xfrm>
            <a:custGeom>
              <a:avLst/>
              <a:gdLst/>
              <a:ahLst/>
              <a:cxnLst/>
              <a:rect l="l" t="t" r="r" b="b"/>
              <a:pathLst>
                <a:path w="227329" h="166369">
                  <a:moveTo>
                    <a:pt x="0" y="165889"/>
                  </a:moveTo>
                  <a:lnTo>
                    <a:pt x="0" y="0"/>
                  </a:lnTo>
                  <a:lnTo>
                    <a:pt x="227006" y="0"/>
                  </a:lnTo>
                  <a:lnTo>
                    <a:pt x="227006" y="165889"/>
                  </a:lnTo>
                  <a:lnTo>
                    <a:pt x="0" y="1658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85593" y="3799646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31778" y="0"/>
                  </a:moveTo>
                  <a:lnTo>
                    <a:pt x="0" y="0"/>
                  </a:lnTo>
                  <a:lnTo>
                    <a:pt x="0" y="331778"/>
                  </a:lnTo>
                  <a:lnTo>
                    <a:pt x="331778" y="331778"/>
                  </a:lnTo>
                  <a:lnTo>
                    <a:pt x="3317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85593" y="3799646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0" y="331778"/>
                  </a:moveTo>
                  <a:lnTo>
                    <a:pt x="0" y="0"/>
                  </a:lnTo>
                  <a:lnTo>
                    <a:pt x="331778" y="0"/>
                  </a:lnTo>
                  <a:lnTo>
                    <a:pt x="331778" y="331778"/>
                  </a:lnTo>
                  <a:lnTo>
                    <a:pt x="0" y="331778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832505" y="3288882"/>
              <a:ext cx="517525" cy="715645"/>
            </a:xfrm>
            <a:custGeom>
              <a:avLst/>
              <a:gdLst/>
              <a:ahLst/>
              <a:cxnLst/>
              <a:rect l="l" t="t" r="r" b="b"/>
              <a:pathLst>
                <a:path w="517525" h="715645">
                  <a:moveTo>
                    <a:pt x="36422" y="614576"/>
                  </a:moveTo>
                  <a:lnTo>
                    <a:pt x="25187" y="618482"/>
                  </a:lnTo>
                  <a:lnTo>
                    <a:pt x="10203" y="631854"/>
                  </a:lnTo>
                  <a:lnTo>
                    <a:pt x="1326" y="649868"/>
                  </a:lnTo>
                  <a:lnTo>
                    <a:pt x="0" y="670628"/>
                  </a:lnTo>
                  <a:lnTo>
                    <a:pt x="6831" y="690277"/>
                  </a:lnTo>
                  <a:lnTo>
                    <a:pt x="20203" y="705260"/>
                  </a:lnTo>
                  <a:lnTo>
                    <a:pt x="38218" y="714136"/>
                  </a:lnTo>
                  <a:lnTo>
                    <a:pt x="58978" y="715463"/>
                  </a:lnTo>
                  <a:lnTo>
                    <a:pt x="78627" y="708632"/>
                  </a:lnTo>
                  <a:lnTo>
                    <a:pt x="93610" y="695260"/>
                  </a:lnTo>
                  <a:lnTo>
                    <a:pt x="102486" y="677246"/>
                  </a:lnTo>
                  <a:lnTo>
                    <a:pt x="103286" y="664735"/>
                  </a:lnTo>
                  <a:lnTo>
                    <a:pt x="43256" y="664735"/>
                  </a:lnTo>
                  <a:lnTo>
                    <a:pt x="36422" y="614576"/>
                  </a:lnTo>
                  <a:close/>
                </a:path>
                <a:path w="517525" h="715645">
                  <a:moveTo>
                    <a:pt x="44836" y="611651"/>
                  </a:moveTo>
                  <a:lnTo>
                    <a:pt x="36422" y="614576"/>
                  </a:lnTo>
                  <a:lnTo>
                    <a:pt x="43256" y="664735"/>
                  </a:lnTo>
                  <a:lnTo>
                    <a:pt x="60558" y="662378"/>
                  </a:lnTo>
                  <a:lnTo>
                    <a:pt x="53724" y="612218"/>
                  </a:lnTo>
                  <a:lnTo>
                    <a:pt x="44836" y="611651"/>
                  </a:lnTo>
                  <a:close/>
                </a:path>
                <a:path w="517525" h="715645">
                  <a:moveTo>
                    <a:pt x="53724" y="612218"/>
                  </a:moveTo>
                  <a:lnTo>
                    <a:pt x="60558" y="662378"/>
                  </a:lnTo>
                  <a:lnTo>
                    <a:pt x="43256" y="664735"/>
                  </a:lnTo>
                  <a:lnTo>
                    <a:pt x="103286" y="664735"/>
                  </a:lnTo>
                  <a:lnTo>
                    <a:pt x="103813" y="656485"/>
                  </a:lnTo>
                  <a:lnTo>
                    <a:pt x="96982" y="636837"/>
                  </a:lnTo>
                  <a:lnTo>
                    <a:pt x="83610" y="621853"/>
                  </a:lnTo>
                  <a:lnTo>
                    <a:pt x="65595" y="612977"/>
                  </a:lnTo>
                  <a:lnTo>
                    <a:pt x="53724" y="612218"/>
                  </a:lnTo>
                  <a:close/>
                </a:path>
                <a:path w="517525" h="715645">
                  <a:moveTo>
                    <a:pt x="187355" y="298114"/>
                  </a:moveTo>
                  <a:lnTo>
                    <a:pt x="139393" y="298662"/>
                  </a:lnTo>
                  <a:lnTo>
                    <a:pt x="98003" y="306224"/>
                  </a:lnTo>
                  <a:lnTo>
                    <a:pt x="45218" y="354110"/>
                  </a:lnTo>
                  <a:lnTo>
                    <a:pt x="25392" y="427346"/>
                  </a:lnTo>
                  <a:lnTo>
                    <a:pt x="23347" y="469894"/>
                  </a:lnTo>
                  <a:lnTo>
                    <a:pt x="23351" y="470641"/>
                  </a:lnTo>
                  <a:lnTo>
                    <a:pt x="25060" y="516126"/>
                  </a:lnTo>
                  <a:lnTo>
                    <a:pt x="29594" y="564456"/>
                  </a:lnTo>
                  <a:lnTo>
                    <a:pt x="36422" y="614576"/>
                  </a:lnTo>
                  <a:lnTo>
                    <a:pt x="44836" y="611651"/>
                  </a:lnTo>
                  <a:lnTo>
                    <a:pt x="53647" y="611651"/>
                  </a:lnTo>
                  <a:lnTo>
                    <a:pt x="46929" y="562281"/>
                  </a:lnTo>
                  <a:lnTo>
                    <a:pt x="42600" y="516126"/>
                  </a:lnTo>
                  <a:lnTo>
                    <a:pt x="42501" y="515226"/>
                  </a:lnTo>
                  <a:lnTo>
                    <a:pt x="40825" y="470641"/>
                  </a:lnTo>
                  <a:lnTo>
                    <a:pt x="42754" y="429845"/>
                  </a:lnTo>
                  <a:lnTo>
                    <a:pt x="42807" y="428741"/>
                  </a:lnTo>
                  <a:lnTo>
                    <a:pt x="49071" y="393790"/>
                  </a:lnTo>
                  <a:lnTo>
                    <a:pt x="48920" y="393790"/>
                  </a:lnTo>
                  <a:lnTo>
                    <a:pt x="49347" y="392231"/>
                  </a:lnTo>
                  <a:lnTo>
                    <a:pt x="49507" y="392231"/>
                  </a:lnTo>
                  <a:lnTo>
                    <a:pt x="60420" y="363288"/>
                  </a:lnTo>
                  <a:lnTo>
                    <a:pt x="60116" y="363288"/>
                  </a:lnTo>
                  <a:lnTo>
                    <a:pt x="61161" y="361322"/>
                  </a:lnTo>
                  <a:lnTo>
                    <a:pt x="61509" y="361322"/>
                  </a:lnTo>
                  <a:lnTo>
                    <a:pt x="77562" y="338668"/>
                  </a:lnTo>
                  <a:lnTo>
                    <a:pt x="77105" y="338668"/>
                  </a:lnTo>
                  <a:lnTo>
                    <a:pt x="78866" y="336826"/>
                  </a:lnTo>
                  <a:lnTo>
                    <a:pt x="79471" y="336826"/>
                  </a:lnTo>
                  <a:lnTo>
                    <a:pt x="88581" y="329735"/>
                  </a:lnTo>
                  <a:lnTo>
                    <a:pt x="88167" y="329735"/>
                  </a:lnTo>
                  <a:lnTo>
                    <a:pt x="89971" y="328653"/>
                  </a:lnTo>
                  <a:lnTo>
                    <a:pt x="90592" y="328653"/>
                  </a:lnTo>
                  <a:lnTo>
                    <a:pt x="102783" y="323213"/>
                  </a:lnTo>
                  <a:lnTo>
                    <a:pt x="102172" y="323213"/>
                  </a:lnTo>
                  <a:lnTo>
                    <a:pt x="104161" y="322599"/>
                  </a:lnTo>
                  <a:lnTo>
                    <a:pt x="105536" y="322599"/>
                  </a:lnTo>
                  <a:lnTo>
                    <a:pt x="141032" y="316113"/>
                  </a:lnTo>
                  <a:lnTo>
                    <a:pt x="140333" y="316113"/>
                  </a:lnTo>
                  <a:lnTo>
                    <a:pt x="141804" y="315972"/>
                  </a:lnTo>
                  <a:lnTo>
                    <a:pt x="152762" y="315972"/>
                  </a:lnTo>
                  <a:lnTo>
                    <a:pt x="186972" y="315584"/>
                  </a:lnTo>
                  <a:lnTo>
                    <a:pt x="186637" y="315564"/>
                  </a:lnTo>
                  <a:lnTo>
                    <a:pt x="382008" y="315564"/>
                  </a:lnTo>
                  <a:lnTo>
                    <a:pt x="398771" y="309505"/>
                  </a:lnTo>
                  <a:lnTo>
                    <a:pt x="406155" y="304834"/>
                  </a:lnTo>
                  <a:lnTo>
                    <a:pt x="335523" y="304834"/>
                  </a:lnTo>
                  <a:lnTo>
                    <a:pt x="336163" y="304745"/>
                  </a:lnTo>
                  <a:lnTo>
                    <a:pt x="288950" y="304369"/>
                  </a:lnTo>
                  <a:lnTo>
                    <a:pt x="289163" y="304369"/>
                  </a:lnTo>
                  <a:lnTo>
                    <a:pt x="187355" y="298114"/>
                  </a:lnTo>
                  <a:close/>
                </a:path>
                <a:path w="517525" h="715645">
                  <a:moveTo>
                    <a:pt x="53647" y="611651"/>
                  </a:moveTo>
                  <a:lnTo>
                    <a:pt x="44836" y="611651"/>
                  </a:lnTo>
                  <a:lnTo>
                    <a:pt x="53724" y="612218"/>
                  </a:lnTo>
                  <a:lnTo>
                    <a:pt x="53647" y="611651"/>
                  </a:lnTo>
                  <a:close/>
                </a:path>
                <a:path w="517525" h="715645">
                  <a:moveTo>
                    <a:pt x="46946" y="562465"/>
                  </a:moveTo>
                  <a:lnTo>
                    <a:pt x="46963" y="562644"/>
                  </a:lnTo>
                  <a:lnTo>
                    <a:pt x="46946" y="562465"/>
                  </a:lnTo>
                  <a:close/>
                </a:path>
                <a:path w="517525" h="715645">
                  <a:moveTo>
                    <a:pt x="46929" y="562281"/>
                  </a:moveTo>
                  <a:lnTo>
                    <a:pt x="46946" y="562465"/>
                  </a:lnTo>
                  <a:lnTo>
                    <a:pt x="46929" y="562281"/>
                  </a:lnTo>
                  <a:close/>
                </a:path>
                <a:path w="517525" h="715645">
                  <a:moveTo>
                    <a:pt x="42492" y="514977"/>
                  </a:moveTo>
                  <a:lnTo>
                    <a:pt x="42501" y="515226"/>
                  </a:lnTo>
                  <a:lnTo>
                    <a:pt x="42492" y="514977"/>
                  </a:lnTo>
                  <a:close/>
                </a:path>
                <a:path w="517525" h="715645">
                  <a:moveTo>
                    <a:pt x="42483" y="514738"/>
                  </a:moveTo>
                  <a:lnTo>
                    <a:pt x="42492" y="514977"/>
                  </a:lnTo>
                  <a:lnTo>
                    <a:pt x="42483" y="514738"/>
                  </a:lnTo>
                  <a:close/>
                </a:path>
                <a:path w="517525" h="715645">
                  <a:moveTo>
                    <a:pt x="40811" y="470269"/>
                  </a:moveTo>
                  <a:lnTo>
                    <a:pt x="40793" y="470641"/>
                  </a:lnTo>
                  <a:lnTo>
                    <a:pt x="40811" y="470269"/>
                  </a:lnTo>
                  <a:close/>
                </a:path>
                <a:path w="517525" h="715645">
                  <a:moveTo>
                    <a:pt x="40829" y="469894"/>
                  </a:moveTo>
                  <a:lnTo>
                    <a:pt x="40811" y="470269"/>
                  </a:lnTo>
                  <a:lnTo>
                    <a:pt x="40829" y="469894"/>
                  </a:lnTo>
                  <a:close/>
                </a:path>
                <a:path w="517525" h="715645">
                  <a:moveTo>
                    <a:pt x="42781" y="429292"/>
                  </a:moveTo>
                  <a:lnTo>
                    <a:pt x="42683" y="429845"/>
                  </a:lnTo>
                  <a:lnTo>
                    <a:pt x="42781" y="429292"/>
                  </a:lnTo>
                  <a:close/>
                </a:path>
                <a:path w="517525" h="715645">
                  <a:moveTo>
                    <a:pt x="42878" y="428741"/>
                  </a:moveTo>
                  <a:lnTo>
                    <a:pt x="42781" y="429292"/>
                  </a:lnTo>
                  <a:lnTo>
                    <a:pt x="42878" y="428741"/>
                  </a:lnTo>
                  <a:close/>
                </a:path>
                <a:path w="517525" h="715645">
                  <a:moveTo>
                    <a:pt x="49347" y="392231"/>
                  </a:moveTo>
                  <a:lnTo>
                    <a:pt x="48920" y="393790"/>
                  </a:lnTo>
                  <a:lnTo>
                    <a:pt x="49204" y="393036"/>
                  </a:lnTo>
                  <a:lnTo>
                    <a:pt x="49347" y="392231"/>
                  </a:lnTo>
                  <a:close/>
                </a:path>
                <a:path w="517525" h="715645">
                  <a:moveTo>
                    <a:pt x="49204" y="393036"/>
                  </a:moveTo>
                  <a:lnTo>
                    <a:pt x="48920" y="393790"/>
                  </a:lnTo>
                  <a:lnTo>
                    <a:pt x="49071" y="393790"/>
                  </a:lnTo>
                  <a:lnTo>
                    <a:pt x="49204" y="393036"/>
                  </a:lnTo>
                  <a:close/>
                </a:path>
                <a:path w="517525" h="715645">
                  <a:moveTo>
                    <a:pt x="49507" y="392231"/>
                  </a:moveTo>
                  <a:lnTo>
                    <a:pt x="49347" y="392231"/>
                  </a:lnTo>
                  <a:lnTo>
                    <a:pt x="49204" y="393036"/>
                  </a:lnTo>
                  <a:lnTo>
                    <a:pt x="49507" y="392231"/>
                  </a:lnTo>
                  <a:close/>
                </a:path>
                <a:path w="517525" h="715645">
                  <a:moveTo>
                    <a:pt x="61161" y="361322"/>
                  </a:moveTo>
                  <a:lnTo>
                    <a:pt x="60116" y="363288"/>
                  </a:lnTo>
                  <a:lnTo>
                    <a:pt x="60766" y="362371"/>
                  </a:lnTo>
                  <a:lnTo>
                    <a:pt x="61161" y="361322"/>
                  </a:lnTo>
                  <a:close/>
                </a:path>
                <a:path w="517525" h="715645">
                  <a:moveTo>
                    <a:pt x="60766" y="362371"/>
                  </a:moveTo>
                  <a:lnTo>
                    <a:pt x="60116" y="363288"/>
                  </a:lnTo>
                  <a:lnTo>
                    <a:pt x="60420" y="363288"/>
                  </a:lnTo>
                  <a:lnTo>
                    <a:pt x="60766" y="362371"/>
                  </a:lnTo>
                  <a:close/>
                </a:path>
                <a:path w="517525" h="715645">
                  <a:moveTo>
                    <a:pt x="61509" y="361322"/>
                  </a:moveTo>
                  <a:lnTo>
                    <a:pt x="61161" y="361322"/>
                  </a:lnTo>
                  <a:lnTo>
                    <a:pt x="60766" y="362371"/>
                  </a:lnTo>
                  <a:lnTo>
                    <a:pt x="61509" y="361322"/>
                  </a:lnTo>
                  <a:close/>
                </a:path>
                <a:path w="517525" h="715645">
                  <a:moveTo>
                    <a:pt x="78866" y="336826"/>
                  </a:moveTo>
                  <a:lnTo>
                    <a:pt x="77105" y="338668"/>
                  </a:lnTo>
                  <a:lnTo>
                    <a:pt x="78123" y="337875"/>
                  </a:lnTo>
                  <a:lnTo>
                    <a:pt x="78866" y="336826"/>
                  </a:lnTo>
                  <a:close/>
                </a:path>
                <a:path w="517525" h="715645">
                  <a:moveTo>
                    <a:pt x="78123" y="337875"/>
                  </a:moveTo>
                  <a:lnTo>
                    <a:pt x="77105" y="338668"/>
                  </a:lnTo>
                  <a:lnTo>
                    <a:pt x="77562" y="338668"/>
                  </a:lnTo>
                  <a:lnTo>
                    <a:pt x="78123" y="337875"/>
                  </a:lnTo>
                  <a:close/>
                </a:path>
                <a:path w="517525" h="715645">
                  <a:moveTo>
                    <a:pt x="79471" y="336826"/>
                  </a:moveTo>
                  <a:lnTo>
                    <a:pt x="78866" y="336826"/>
                  </a:lnTo>
                  <a:lnTo>
                    <a:pt x="78123" y="337875"/>
                  </a:lnTo>
                  <a:lnTo>
                    <a:pt x="79471" y="336826"/>
                  </a:lnTo>
                  <a:close/>
                </a:path>
                <a:path w="517525" h="715645">
                  <a:moveTo>
                    <a:pt x="89971" y="328653"/>
                  </a:moveTo>
                  <a:lnTo>
                    <a:pt x="88167" y="329735"/>
                  </a:lnTo>
                  <a:lnTo>
                    <a:pt x="89138" y="329301"/>
                  </a:lnTo>
                  <a:lnTo>
                    <a:pt x="89971" y="328653"/>
                  </a:lnTo>
                  <a:close/>
                </a:path>
                <a:path w="517525" h="715645">
                  <a:moveTo>
                    <a:pt x="89138" y="329301"/>
                  </a:moveTo>
                  <a:lnTo>
                    <a:pt x="88167" y="329735"/>
                  </a:lnTo>
                  <a:lnTo>
                    <a:pt x="88581" y="329735"/>
                  </a:lnTo>
                  <a:lnTo>
                    <a:pt x="89138" y="329301"/>
                  </a:lnTo>
                  <a:close/>
                </a:path>
                <a:path w="517525" h="715645">
                  <a:moveTo>
                    <a:pt x="90592" y="328653"/>
                  </a:moveTo>
                  <a:lnTo>
                    <a:pt x="89971" y="328653"/>
                  </a:lnTo>
                  <a:lnTo>
                    <a:pt x="89138" y="329301"/>
                  </a:lnTo>
                  <a:lnTo>
                    <a:pt x="90592" y="328653"/>
                  </a:lnTo>
                  <a:close/>
                </a:path>
                <a:path w="517525" h="715645">
                  <a:moveTo>
                    <a:pt x="104161" y="322599"/>
                  </a:moveTo>
                  <a:lnTo>
                    <a:pt x="102172" y="323213"/>
                  </a:lnTo>
                  <a:lnTo>
                    <a:pt x="103207" y="323024"/>
                  </a:lnTo>
                  <a:lnTo>
                    <a:pt x="104161" y="322599"/>
                  </a:lnTo>
                  <a:close/>
                </a:path>
                <a:path w="517525" h="715645">
                  <a:moveTo>
                    <a:pt x="103207" y="323024"/>
                  </a:moveTo>
                  <a:lnTo>
                    <a:pt x="102172" y="323213"/>
                  </a:lnTo>
                  <a:lnTo>
                    <a:pt x="102783" y="323213"/>
                  </a:lnTo>
                  <a:lnTo>
                    <a:pt x="103207" y="323024"/>
                  </a:lnTo>
                  <a:close/>
                </a:path>
                <a:path w="517525" h="715645">
                  <a:moveTo>
                    <a:pt x="105536" y="322599"/>
                  </a:moveTo>
                  <a:lnTo>
                    <a:pt x="104161" y="322599"/>
                  </a:lnTo>
                  <a:lnTo>
                    <a:pt x="103207" y="323024"/>
                  </a:lnTo>
                  <a:lnTo>
                    <a:pt x="105536" y="322599"/>
                  </a:lnTo>
                  <a:close/>
                </a:path>
                <a:path w="517525" h="715645">
                  <a:moveTo>
                    <a:pt x="363816" y="318535"/>
                  </a:moveTo>
                  <a:lnTo>
                    <a:pt x="237300" y="318535"/>
                  </a:lnTo>
                  <a:lnTo>
                    <a:pt x="288565" y="321830"/>
                  </a:lnTo>
                  <a:lnTo>
                    <a:pt x="337294" y="322218"/>
                  </a:lnTo>
                  <a:lnTo>
                    <a:pt x="363816" y="318535"/>
                  </a:lnTo>
                  <a:close/>
                </a:path>
                <a:path w="517525" h="715645">
                  <a:moveTo>
                    <a:pt x="382008" y="315564"/>
                  </a:moveTo>
                  <a:lnTo>
                    <a:pt x="186637" y="315564"/>
                  </a:lnTo>
                  <a:lnTo>
                    <a:pt x="187248" y="315581"/>
                  </a:lnTo>
                  <a:lnTo>
                    <a:pt x="186972" y="315584"/>
                  </a:lnTo>
                  <a:lnTo>
                    <a:pt x="237349" y="318538"/>
                  </a:lnTo>
                  <a:lnTo>
                    <a:pt x="363816" y="318535"/>
                  </a:lnTo>
                  <a:lnTo>
                    <a:pt x="380013" y="316285"/>
                  </a:lnTo>
                  <a:lnTo>
                    <a:pt x="382008" y="315564"/>
                  </a:lnTo>
                  <a:close/>
                </a:path>
                <a:path w="517525" h="715645">
                  <a:moveTo>
                    <a:pt x="141804" y="315972"/>
                  </a:moveTo>
                  <a:lnTo>
                    <a:pt x="140333" y="316113"/>
                  </a:lnTo>
                  <a:lnTo>
                    <a:pt x="141079" y="316104"/>
                  </a:lnTo>
                  <a:lnTo>
                    <a:pt x="141804" y="315972"/>
                  </a:lnTo>
                  <a:close/>
                </a:path>
                <a:path w="517525" h="715645">
                  <a:moveTo>
                    <a:pt x="152762" y="315972"/>
                  </a:moveTo>
                  <a:lnTo>
                    <a:pt x="141804" y="315972"/>
                  </a:lnTo>
                  <a:lnTo>
                    <a:pt x="141079" y="316104"/>
                  </a:lnTo>
                  <a:lnTo>
                    <a:pt x="152762" y="315972"/>
                  </a:lnTo>
                  <a:close/>
                </a:path>
                <a:path w="517525" h="715645">
                  <a:moveTo>
                    <a:pt x="336163" y="304745"/>
                  </a:moveTo>
                  <a:lnTo>
                    <a:pt x="335523" y="304834"/>
                  </a:lnTo>
                  <a:lnTo>
                    <a:pt x="336795" y="304750"/>
                  </a:lnTo>
                  <a:lnTo>
                    <a:pt x="336163" y="304745"/>
                  </a:lnTo>
                  <a:close/>
                </a:path>
                <a:path w="517525" h="715645">
                  <a:moveTo>
                    <a:pt x="375803" y="299240"/>
                  </a:moveTo>
                  <a:lnTo>
                    <a:pt x="336163" y="304745"/>
                  </a:lnTo>
                  <a:lnTo>
                    <a:pt x="336795" y="304750"/>
                  </a:lnTo>
                  <a:lnTo>
                    <a:pt x="335523" y="304834"/>
                  </a:lnTo>
                  <a:lnTo>
                    <a:pt x="406155" y="304834"/>
                  </a:lnTo>
                  <a:lnTo>
                    <a:pt x="414504" y="299553"/>
                  </a:lnTo>
                  <a:lnTo>
                    <a:pt x="374937" y="299553"/>
                  </a:lnTo>
                  <a:lnTo>
                    <a:pt x="375803" y="299240"/>
                  </a:lnTo>
                  <a:close/>
                </a:path>
                <a:path w="517525" h="715645">
                  <a:moveTo>
                    <a:pt x="289194" y="304371"/>
                  </a:moveTo>
                  <a:lnTo>
                    <a:pt x="289440" y="304387"/>
                  </a:lnTo>
                  <a:lnTo>
                    <a:pt x="291183" y="304387"/>
                  </a:lnTo>
                  <a:lnTo>
                    <a:pt x="289194" y="304371"/>
                  </a:lnTo>
                  <a:close/>
                </a:path>
                <a:path w="517525" h="715645">
                  <a:moveTo>
                    <a:pt x="289163" y="304369"/>
                  </a:moveTo>
                  <a:lnTo>
                    <a:pt x="288950" y="304369"/>
                  </a:lnTo>
                  <a:lnTo>
                    <a:pt x="289194" y="304371"/>
                  </a:lnTo>
                  <a:close/>
                </a:path>
                <a:path w="517525" h="715645">
                  <a:moveTo>
                    <a:pt x="376703" y="299115"/>
                  </a:moveTo>
                  <a:lnTo>
                    <a:pt x="375803" y="299240"/>
                  </a:lnTo>
                  <a:lnTo>
                    <a:pt x="374937" y="299553"/>
                  </a:lnTo>
                  <a:lnTo>
                    <a:pt x="376703" y="299115"/>
                  </a:lnTo>
                  <a:close/>
                </a:path>
                <a:path w="517525" h="715645">
                  <a:moveTo>
                    <a:pt x="414933" y="299115"/>
                  </a:moveTo>
                  <a:lnTo>
                    <a:pt x="376703" y="299115"/>
                  </a:lnTo>
                  <a:lnTo>
                    <a:pt x="374937" y="299553"/>
                  </a:lnTo>
                  <a:lnTo>
                    <a:pt x="414504" y="299553"/>
                  </a:lnTo>
                  <a:lnTo>
                    <a:pt x="414933" y="299115"/>
                  </a:lnTo>
                  <a:close/>
                </a:path>
                <a:path w="517525" h="715645">
                  <a:moveTo>
                    <a:pt x="391043" y="293730"/>
                  </a:moveTo>
                  <a:lnTo>
                    <a:pt x="375803" y="299240"/>
                  </a:lnTo>
                  <a:lnTo>
                    <a:pt x="376703" y="299115"/>
                  </a:lnTo>
                  <a:lnTo>
                    <a:pt x="414933" y="299115"/>
                  </a:lnTo>
                  <a:lnTo>
                    <a:pt x="419481" y="294238"/>
                  </a:lnTo>
                  <a:lnTo>
                    <a:pt x="390240" y="294238"/>
                  </a:lnTo>
                  <a:lnTo>
                    <a:pt x="391043" y="293730"/>
                  </a:lnTo>
                  <a:close/>
                </a:path>
                <a:path w="517525" h="715645">
                  <a:moveTo>
                    <a:pt x="391939" y="293406"/>
                  </a:moveTo>
                  <a:lnTo>
                    <a:pt x="391043" y="293730"/>
                  </a:lnTo>
                  <a:lnTo>
                    <a:pt x="390240" y="294238"/>
                  </a:lnTo>
                  <a:lnTo>
                    <a:pt x="391939" y="293406"/>
                  </a:lnTo>
                  <a:close/>
                </a:path>
                <a:path w="517525" h="715645">
                  <a:moveTo>
                    <a:pt x="420257" y="293406"/>
                  </a:moveTo>
                  <a:lnTo>
                    <a:pt x="391939" y="293406"/>
                  </a:lnTo>
                  <a:lnTo>
                    <a:pt x="390240" y="294238"/>
                  </a:lnTo>
                  <a:lnTo>
                    <a:pt x="419481" y="294238"/>
                  </a:lnTo>
                  <a:lnTo>
                    <a:pt x="420257" y="293406"/>
                  </a:lnTo>
                  <a:close/>
                </a:path>
                <a:path w="517525" h="715645">
                  <a:moveTo>
                    <a:pt x="403320" y="285966"/>
                  </a:moveTo>
                  <a:lnTo>
                    <a:pt x="391043" y="293730"/>
                  </a:lnTo>
                  <a:lnTo>
                    <a:pt x="391939" y="293406"/>
                  </a:lnTo>
                  <a:lnTo>
                    <a:pt x="420257" y="293406"/>
                  </a:lnTo>
                  <a:lnTo>
                    <a:pt x="426426" y="286791"/>
                  </a:lnTo>
                  <a:lnTo>
                    <a:pt x="402551" y="286791"/>
                  </a:lnTo>
                  <a:lnTo>
                    <a:pt x="403320" y="285966"/>
                  </a:lnTo>
                  <a:close/>
                </a:path>
                <a:path w="517525" h="715645">
                  <a:moveTo>
                    <a:pt x="404270" y="285366"/>
                  </a:moveTo>
                  <a:lnTo>
                    <a:pt x="403320" y="285966"/>
                  </a:lnTo>
                  <a:lnTo>
                    <a:pt x="402551" y="286791"/>
                  </a:lnTo>
                  <a:lnTo>
                    <a:pt x="404270" y="285366"/>
                  </a:lnTo>
                  <a:close/>
                </a:path>
                <a:path w="517525" h="715645">
                  <a:moveTo>
                    <a:pt x="427659" y="285366"/>
                  </a:moveTo>
                  <a:lnTo>
                    <a:pt x="404270" y="285366"/>
                  </a:lnTo>
                  <a:lnTo>
                    <a:pt x="402551" y="286791"/>
                  </a:lnTo>
                  <a:lnTo>
                    <a:pt x="426426" y="286791"/>
                  </a:lnTo>
                  <a:lnTo>
                    <a:pt x="427466" y="285676"/>
                  </a:lnTo>
                  <a:lnTo>
                    <a:pt x="427659" y="285366"/>
                  </a:lnTo>
                  <a:close/>
                </a:path>
                <a:path w="517525" h="715645">
                  <a:moveTo>
                    <a:pt x="413531" y="275016"/>
                  </a:moveTo>
                  <a:lnTo>
                    <a:pt x="403320" y="285966"/>
                  </a:lnTo>
                  <a:lnTo>
                    <a:pt x="404270" y="285366"/>
                  </a:lnTo>
                  <a:lnTo>
                    <a:pt x="427659" y="285366"/>
                  </a:lnTo>
                  <a:lnTo>
                    <a:pt x="433641" y="275737"/>
                  </a:lnTo>
                  <a:lnTo>
                    <a:pt x="413084" y="275737"/>
                  </a:lnTo>
                  <a:lnTo>
                    <a:pt x="413531" y="275016"/>
                  </a:lnTo>
                  <a:close/>
                </a:path>
                <a:path w="517525" h="715645">
                  <a:moveTo>
                    <a:pt x="414115" y="274391"/>
                  </a:moveTo>
                  <a:lnTo>
                    <a:pt x="413531" y="275016"/>
                  </a:lnTo>
                  <a:lnTo>
                    <a:pt x="413084" y="275737"/>
                  </a:lnTo>
                  <a:lnTo>
                    <a:pt x="414115" y="274391"/>
                  </a:lnTo>
                  <a:close/>
                </a:path>
                <a:path w="517525" h="715645">
                  <a:moveTo>
                    <a:pt x="434477" y="274391"/>
                  </a:moveTo>
                  <a:lnTo>
                    <a:pt x="414115" y="274391"/>
                  </a:lnTo>
                  <a:lnTo>
                    <a:pt x="413084" y="275737"/>
                  </a:lnTo>
                  <a:lnTo>
                    <a:pt x="433641" y="275737"/>
                  </a:lnTo>
                  <a:lnTo>
                    <a:pt x="434477" y="274391"/>
                  </a:lnTo>
                  <a:close/>
                </a:path>
                <a:path w="517525" h="715645">
                  <a:moveTo>
                    <a:pt x="422621" y="260390"/>
                  </a:moveTo>
                  <a:lnTo>
                    <a:pt x="413531" y="275016"/>
                  </a:lnTo>
                  <a:lnTo>
                    <a:pt x="414115" y="274391"/>
                  </a:lnTo>
                  <a:lnTo>
                    <a:pt x="434477" y="274391"/>
                  </a:lnTo>
                  <a:lnTo>
                    <a:pt x="438325" y="268198"/>
                  </a:lnTo>
                  <a:lnTo>
                    <a:pt x="441041" y="261151"/>
                  </a:lnTo>
                  <a:lnTo>
                    <a:pt x="422328" y="261151"/>
                  </a:lnTo>
                  <a:lnTo>
                    <a:pt x="422621" y="260390"/>
                  </a:lnTo>
                  <a:close/>
                </a:path>
                <a:path w="517525" h="715645">
                  <a:moveTo>
                    <a:pt x="423061" y="259683"/>
                  </a:moveTo>
                  <a:lnTo>
                    <a:pt x="422621" y="260390"/>
                  </a:lnTo>
                  <a:lnTo>
                    <a:pt x="422328" y="261151"/>
                  </a:lnTo>
                  <a:lnTo>
                    <a:pt x="423061" y="259683"/>
                  </a:lnTo>
                  <a:close/>
                </a:path>
                <a:path w="517525" h="715645">
                  <a:moveTo>
                    <a:pt x="441606" y="259683"/>
                  </a:moveTo>
                  <a:lnTo>
                    <a:pt x="423061" y="259683"/>
                  </a:lnTo>
                  <a:lnTo>
                    <a:pt x="422328" y="261151"/>
                  </a:lnTo>
                  <a:lnTo>
                    <a:pt x="441041" y="261151"/>
                  </a:lnTo>
                  <a:lnTo>
                    <a:pt x="441606" y="259683"/>
                  </a:lnTo>
                  <a:close/>
                </a:path>
                <a:path w="517525" h="715645">
                  <a:moveTo>
                    <a:pt x="455774" y="220536"/>
                  </a:moveTo>
                  <a:lnTo>
                    <a:pt x="437979" y="220536"/>
                  </a:lnTo>
                  <a:lnTo>
                    <a:pt x="437606" y="221771"/>
                  </a:lnTo>
                  <a:lnTo>
                    <a:pt x="422621" y="260390"/>
                  </a:lnTo>
                  <a:lnTo>
                    <a:pt x="423061" y="259683"/>
                  </a:lnTo>
                  <a:lnTo>
                    <a:pt x="441606" y="259683"/>
                  </a:lnTo>
                  <a:lnTo>
                    <a:pt x="454506" y="226211"/>
                  </a:lnTo>
                  <a:lnTo>
                    <a:pt x="455774" y="220536"/>
                  </a:lnTo>
                  <a:close/>
                </a:path>
                <a:path w="517525" h="715645">
                  <a:moveTo>
                    <a:pt x="437747" y="221139"/>
                  </a:moveTo>
                  <a:lnTo>
                    <a:pt x="437504" y="221771"/>
                  </a:lnTo>
                  <a:lnTo>
                    <a:pt x="437747" y="221139"/>
                  </a:lnTo>
                  <a:close/>
                </a:path>
                <a:path w="517525" h="715645">
                  <a:moveTo>
                    <a:pt x="437979" y="220536"/>
                  </a:moveTo>
                  <a:lnTo>
                    <a:pt x="437747" y="221139"/>
                  </a:lnTo>
                  <a:lnTo>
                    <a:pt x="437606" y="221771"/>
                  </a:lnTo>
                  <a:lnTo>
                    <a:pt x="437979" y="220536"/>
                  </a:lnTo>
                  <a:close/>
                </a:path>
                <a:path w="517525" h="715645">
                  <a:moveTo>
                    <a:pt x="465879" y="173915"/>
                  </a:moveTo>
                  <a:lnTo>
                    <a:pt x="448298" y="173915"/>
                  </a:lnTo>
                  <a:lnTo>
                    <a:pt x="448163" y="174669"/>
                  </a:lnTo>
                  <a:lnTo>
                    <a:pt x="437747" y="221139"/>
                  </a:lnTo>
                  <a:lnTo>
                    <a:pt x="437979" y="220536"/>
                  </a:lnTo>
                  <a:lnTo>
                    <a:pt x="455774" y="220536"/>
                  </a:lnTo>
                  <a:lnTo>
                    <a:pt x="465423" y="177347"/>
                  </a:lnTo>
                  <a:lnTo>
                    <a:pt x="465879" y="173915"/>
                  </a:lnTo>
                  <a:close/>
                </a:path>
                <a:path w="517525" h="715645">
                  <a:moveTo>
                    <a:pt x="448213" y="174295"/>
                  </a:moveTo>
                  <a:lnTo>
                    <a:pt x="448130" y="174669"/>
                  </a:lnTo>
                  <a:lnTo>
                    <a:pt x="448213" y="174295"/>
                  </a:lnTo>
                  <a:close/>
                </a:path>
                <a:path w="517525" h="715645">
                  <a:moveTo>
                    <a:pt x="448298" y="173915"/>
                  </a:moveTo>
                  <a:lnTo>
                    <a:pt x="448213" y="174295"/>
                  </a:lnTo>
                  <a:lnTo>
                    <a:pt x="448163" y="174669"/>
                  </a:lnTo>
                  <a:lnTo>
                    <a:pt x="448298" y="173915"/>
                  </a:lnTo>
                  <a:close/>
                </a:path>
                <a:path w="517525" h="715645">
                  <a:moveTo>
                    <a:pt x="472290" y="124486"/>
                  </a:moveTo>
                  <a:lnTo>
                    <a:pt x="454827" y="124486"/>
                  </a:lnTo>
                  <a:lnTo>
                    <a:pt x="454764" y="125152"/>
                  </a:lnTo>
                  <a:lnTo>
                    <a:pt x="448213" y="174295"/>
                  </a:lnTo>
                  <a:lnTo>
                    <a:pt x="448298" y="173915"/>
                  </a:lnTo>
                  <a:lnTo>
                    <a:pt x="465879" y="173915"/>
                  </a:lnTo>
                  <a:lnTo>
                    <a:pt x="472180" y="126453"/>
                  </a:lnTo>
                  <a:lnTo>
                    <a:pt x="472290" y="124486"/>
                  </a:lnTo>
                  <a:close/>
                </a:path>
                <a:path w="517525" h="715645">
                  <a:moveTo>
                    <a:pt x="454782" y="124830"/>
                  </a:moveTo>
                  <a:lnTo>
                    <a:pt x="454739" y="125152"/>
                  </a:lnTo>
                  <a:lnTo>
                    <a:pt x="454782" y="124830"/>
                  </a:lnTo>
                  <a:close/>
                </a:path>
                <a:path w="517525" h="715645">
                  <a:moveTo>
                    <a:pt x="455916" y="104420"/>
                  </a:moveTo>
                  <a:lnTo>
                    <a:pt x="454782" y="124830"/>
                  </a:lnTo>
                  <a:lnTo>
                    <a:pt x="454827" y="124486"/>
                  </a:lnTo>
                  <a:lnTo>
                    <a:pt x="472290" y="124486"/>
                  </a:lnTo>
                  <a:lnTo>
                    <a:pt x="473373" y="104986"/>
                  </a:lnTo>
                  <a:lnTo>
                    <a:pt x="455916" y="104420"/>
                  </a:lnTo>
                  <a:close/>
                </a:path>
                <a:path w="517525" h="715645">
                  <a:moveTo>
                    <a:pt x="508373" y="86779"/>
                  </a:moveTo>
                  <a:lnTo>
                    <a:pt x="456896" y="86779"/>
                  </a:lnTo>
                  <a:lnTo>
                    <a:pt x="474331" y="87748"/>
                  </a:lnTo>
                  <a:lnTo>
                    <a:pt x="473373" y="104986"/>
                  </a:lnTo>
                  <a:lnTo>
                    <a:pt x="517408" y="106413"/>
                  </a:lnTo>
                  <a:lnTo>
                    <a:pt x="508373" y="86779"/>
                  </a:lnTo>
                  <a:close/>
                </a:path>
                <a:path w="517525" h="715645">
                  <a:moveTo>
                    <a:pt x="456896" y="86779"/>
                  </a:moveTo>
                  <a:lnTo>
                    <a:pt x="455916" y="104420"/>
                  </a:lnTo>
                  <a:lnTo>
                    <a:pt x="473373" y="104986"/>
                  </a:lnTo>
                  <a:lnTo>
                    <a:pt x="474331" y="87748"/>
                  </a:lnTo>
                  <a:lnTo>
                    <a:pt x="456896" y="86779"/>
                  </a:lnTo>
                  <a:close/>
                </a:path>
                <a:path w="517525" h="715645">
                  <a:moveTo>
                    <a:pt x="468440" y="0"/>
                  </a:moveTo>
                  <a:lnTo>
                    <a:pt x="412690" y="103019"/>
                  </a:lnTo>
                  <a:lnTo>
                    <a:pt x="455916" y="104420"/>
                  </a:lnTo>
                  <a:lnTo>
                    <a:pt x="456896" y="86779"/>
                  </a:lnTo>
                  <a:lnTo>
                    <a:pt x="508373" y="86779"/>
                  </a:lnTo>
                  <a:lnTo>
                    <a:pt x="468440" y="0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584887" y="4917217"/>
              <a:ext cx="445770" cy="419100"/>
            </a:xfrm>
            <a:custGeom>
              <a:avLst/>
              <a:gdLst/>
              <a:ahLst/>
              <a:cxnLst/>
              <a:rect l="l" t="t" r="r" b="b"/>
              <a:pathLst>
                <a:path w="445770" h="419100">
                  <a:moveTo>
                    <a:pt x="445282" y="0"/>
                  </a:moveTo>
                  <a:lnTo>
                    <a:pt x="0" y="0"/>
                  </a:lnTo>
                  <a:lnTo>
                    <a:pt x="0" y="419089"/>
                  </a:lnTo>
                  <a:lnTo>
                    <a:pt x="445282" y="419089"/>
                  </a:lnTo>
                  <a:lnTo>
                    <a:pt x="44528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584887" y="4917217"/>
              <a:ext cx="445770" cy="419100"/>
            </a:xfrm>
            <a:custGeom>
              <a:avLst/>
              <a:gdLst/>
              <a:ahLst/>
              <a:cxnLst/>
              <a:rect l="l" t="t" r="r" b="b"/>
              <a:pathLst>
                <a:path w="445770" h="419100">
                  <a:moveTo>
                    <a:pt x="0" y="419089"/>
                  </a:moveTo>
                  <a:lnTo>
                    <a:pt x="0" y="0"/>
                  </a:lnTo>
                  <a:lnTo>
                    <a:pt x="445282" y="0"/>
                  </a:lnTo>
                  <a:lnTo>
                    <a:pt x="445282" y="419089"/>
                  </a:lnTo>
                  <a:lnTo>
                    <a:pt x="0" y="419089"/>
                  </a:lnTo>
                  <a:close/>
                </a:path>
              </a:pathLst>
            </a:custGeom>
            <a:ln w="873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849906" y="4109597"/>
              <a:ext cx="968375" cy="1012190"/>
            </a:xfrm>
            <a:custGeom>
              <a:avLst/>
              <a:gdLst/>
              <a:ahLst/>
              <a:cxnLst/>
              <a:rect l="l" t="t" r="r" b="b"/>
              <a:pathLst>
                <a:path w="968375" h="1012189">
                  <a:moveTo>
                    <a:pt x="906201" y="909008"/>
                  </a:moveTo>
                  <a:lnTo>
                    <a:pt x="887617" y="916620"/>
                  </a:lnTo>
                  <a:lnTo>
                    <a:pt x="873243" y="930645"/>
                  </a:lnTo>
                  <a:lnTo>
                    <a:pt x="865073" y="949775"/>
                  </a:lnTo>
                  <a:lnTo>
                    <a:pt x="864964" y="970578"/>
                  </a:lnTo>
                  <a:lnTo>
                    <a:pt x="872575" y="989162"/>
                  </a:lnTo>
                  <a:lnTo>
                    <a:pt x="886601" y="1003535"/>
                  </a:lnTo>
                  <a:lnTo>
                    <a:pt x="905732" y="1011707"/>
                  </a:lnTo>
                  <a:lnTo>
                    <a:pt x="926533" y="1011816"/>
                  </a:lnTo>
                  <a:lnTo>
                    <a:pt x="945117" y="1004204"/>
                  </a:lnTo>
                  <a:lnTo>
                    <a:pt x="959491" y="990178"/>
                  </a:lnTo>
                  <a:lnTo>
                    <a:pt x="967662" y="971048"/>
                  </a:lnTo>
                  <a:lnTo>
                    <a:pt x="967709" y="962185"/>
                  </a:lnTo>
                  <a:lnTo>
                    <a:pt x="924916" y="962185"/>
                  </a:lnTo>
                  <a:lnTo>
                    <a:pt x="907818" y="958639"/>
                  </a:lnTo>
                  <a:lnTo>
                    <a:pt x="918096" y="909070"/>
                  </a:lnTo>
                  <a:lnTo>
                    <a:pt x="906201" y="909008"/>
                  </a:lnTo>
                  <a:close/>
                </a:path>
                <a:path w="968375" h="1012189">
                  <a:moveTo>
                    <a:pt x="918096" y="909070"/>
                  </a:moveTo>
                  <a:lnTo>
                    <a:pt x="907818" y="958639"/>
                  </a:lnTo>
                  <a:lnTo>
                    <a:pt x="924916" y="962185"/>
                  </a:lnTo>
                  <a:lnTo>
                    <a:pt x="935194" y="912615"/>
                  </a:lnTo>
                  <a:lnTo>
                    <a:pt x="927003" y="909116"/>
                  </a:lnTo>
                  <a:lnTo>
                    <a:pt x="918096" y="909070"/>
                  </a:lnTo>
                  <a:close/>
                </a:path>
                <a:path w="968375" h="1012189">
                  <a:moveTo>
                    <a:pt x="935194" y="912615"/>
                  </a:moveTo>
                  <a:lnTo>
                    <a:pt x="924916" y="962185"/>
                  </a:lnTo>
                  <a:lnTo>
                    <a:pt x="967709" y="962185"/>
                  </a:lnTo>
                  <a:lnTo>
                    <a:pt x="967771" y="950246"/>
                  </a:lnTo>
                  <a:lnTo>
                    <a:pt x="960159" y="931661"/>
                  </a:lnTo>
                  <a:lnTo>
                    <a:pt x="946134" y="917288"/>
                  </a:lnTo>
                  <a:lnTo>
                    <a:pt x="935194" y="912615"/>
                  </a:lnTo>
                  <a:close/>
                </a:path>
                <a:path w="968375" h="1012189">
                  <a:moveTo>
                    <a:pt x="940719" y="885579"/>
                  </a:moveTo>
                  <a:lnTo>
                    <a:pt x="922967" y="885579"/>
                  </a:lnTo>
                  <a:lnTo>
                    <a:pt x="918096" y="909070"/>
                  </a:lnTo>
                  <a:lnTo>
                    <a:pt x="927003" y="909116"/>
                  </a:lnTo>
                  <a:lnTo>
                    <a:pt x="935194" y="912615"/>
                  </a:lnTo>
                  <a:lnTo>
                    <a:pt x="940084" y="889029"/>
                  </a:lnTo>
                  <a:lnTo>
                    <a:pt x="940719" y="885579"/>
                  </a:lnTo>
                  <a:close/>
                </a:path>
                <a:path w="968375" h="1012189">
                  <a:moveTo>
                    <a:pt x="953754" y="813953"/>
                  </a:moveTo>
                  <a:lnTo>
                    <a:pt x="936144" y="813953"/>
                  </a:lnTo>
                  <a:lnTo>
                    <a:pt x="922953" y="885646"/>
                  </a:lnTo>
                  <a:lnTo>
                    <a:pt x="940719" y="885579"/>
                  </a:lnTo>
                  <a:lnTo>
                    <a:pt x="953355" y="816907"/>
                  </a:lnTo>
                  <a:lnTo>
                    <a:pt x="953754" y="813953"/>
                  </a:lnTo>
                  <a:close/>
                </a:path>
                <a:path w="968375" h="1012189">
                  <a:moveTo>
                    <a:pt x="962885" y="745031"/>
                  </a:moveTo>
                  <a:lnTo>
                    <a:pt x="945426" y="745031"/>
                  </a:lnTo>
                  <a:lnTo>
                    <a:pt x="945360" y="745726"/>
                  </a:lnTo>
                  <a:lnTo>
                    <a:pt x="936106" y="814161"/>
                  </a:lnTo>
                  <a:lnTo>
                    <a:pt x="936144" y="813953"/>
                  </a:lnTo>
                  <a:lnTo>
                    <a:pt x="953754" y="813953"/>
                  </a:lnTo>
                  <a:lnTo>
                    <a:pt x="962778" y="747017"/>
                  </a:lnTo>
                  <a:lnTo>
                    <a:pt x="962885" y="745031"/>
                  </a:lnTo>
                  <a:close/>
                </a:path>
                <a:path w="968375" h="1012189">
                  <a:moveTo>
                    <a:pt x="945378" y="745384"/>
                  </a:moveTo>
                  <a:lnTo>
                    <a:pt x="945332" y="745726"/>
                  </a:lnTo>
                  <a:lnTo>
                    <a:pt x="945378" y="745384"/>
                  </a:lnTo>
                  <a:close/>
                </a:path>
                <a:path w="968375" h="1012189">
                  <a:moveTo>
                    <a:pt x="966342" y="680114"/>
                  </a:moveTo>
                  <a:lnTo>
                    <a:pt x="948904" y="680114"/>
                  </a:lnTo>
                  <a:lnTo>
                    <a:pt x="948913" y="681187"/>
                  </a:lnTo>
                  <a:lnTo>
                    <a:pt x="945378" y="745384"/>
                  </a:lnTo>
                  <a:lnTo>
                    <a:pt x="945426" y="745031"/>
                  </a:lnTo>
                  <a:lnTo>
                    <a:pt x="962885" y="745031"/>
                  </a:lnTo>
                  <a:lnTo>
                    <a:pt x="966334" y="681187"/>
                  </a:lnTo>
                  <a:lnTo>
                    <a:pt x="966342" y="680114"/>
                  </a:lnTo>
                  <a:close/>
                </a:path>
                <a:path w="968375" h="1012189">
                  <a:moveTo>
                    <a:pt x="948875" y="680644"/>
                  </a:moveTo>
                  <a:lnTo>
                    <a:pt x="948846" y="681187"/>
                  </a:lnTo>
                  <a:lnTo>
                    <a:pt x="948875" y="680644"/>
                  </a:lnTo>
                  <a:close/>
                </a:path>
                <a:path w="968375" h="1012189">
                  <a:moveTo>
                    <a:pt x="962226" y="620541"/>
                  </a:moveTo>
                  <a:lnTo>
                    <a:pt x="944722" y="620541"/>
                  </a:lnTo>
                  <a:lnTo>
                    <a:pt x="944972" y="622092"/>
                  </a:lnTo>
                  <a:lnTo>
                    <a:pt x="944829" y="622092"/>
                  </a:lnTo>
                  <a:lnTo>
                    <a:pt x="948875" y="680644"/>
                  </a:lnTo>
                  <a:lnTo>
                    <a:pt x="948904" y="680114"/>
                  </a:lnTo>
                  <a:lnTo>
                    <a:pt x="966342" y="680114"/>
                  </a:lnTo>
                  <a:lnTo>
                    <a:pt x="962333" y="622092"/>
                  </a:lnTo>
                  <a:lnTo>
                    <a:pt x="944972" y="622092"/>
                  </a:lnTo>
                  <a:lnTo>
                    <a:pt x="944776" y="621322"/>
                  </a:lnTo>
                  <a:lnTo>
                    <a:pt x="962280" y="621322"/>
                  </a:lnTo>
                  <a:lnTo>
                    <a:pt x="962226" y="620541"/>
                  </a:lnTo>
                  <a:close/>
                </a:path>
                <a:path w="968375" h="1012189">
                  <a:moveTo>
                    <a:pt x="944722" y="620541"/>
                  </a:moveTo>
                  <a:lnTo>
                    <a:pt x="944776" y="621322"/>
                  </a:lnTo>
                  <a:lnTo>
                    <a:pt x="944972" y="622092"/>
                  </a:lnTo>
                  <a:lnTo>
                    <a:pt x="944722" y="620541"/>
                  </a:lnTo>
                  <a:close/>
                </a:path>
                <a:path w="968375" h="1012189">
                  <a:moveTo>
                    <a:pt x="931306" y="568413"/>
                  </a:moveTo>
                  <a:lnTo>
                    <a:pt x="944776" y="621322"/>
                  </a:lnTo>
                  <a:lnTo>
                    <a:pt x="944722" y="620541"/>
                  </a:lnTo>
                  <a:lnTo>
                    <a:pt x="962226" y="620541"/>
                  </a:lnTo>
                  <a:lnTo>
                    <a:pt x="962088" y="618549"/>
                  </a:lnTo>
                  <a:lnTo>
                    <a:pt x="949504" y="569118"/>
                  </a:lnTo>
                  <a:lnTo>
                    <a:pt x="931627" y="569118"/>
                  </a:lnTo>
                  <a:lnTo>
                    <a:pt x="931306" y="568413"/>
                  </a:lnTo>
                  <a:close/>
                </a:path>
                <a:path w="968375" h="1012189">
                  <a:moveTo>
                    <a:pt x="931113" y="567654"/>
                  </a:moveTo>
                  <a:lnTo>
                    <a:pt x="931306" y="568413"/>
                  </a:lnTo>
                  <a:lnTo>
                    <a:pt x="931627" y="569118"/>
                  </a:lnTo>
                  <a:lnTo>
                    <a:pt x="931113" y="567654"/>
                  </a:lnTo>
                  <a:close/>
                </a:path>
                <a:path w="968375" h="1012189">
                  <a:moveTo>
                    <a:pt x="949132" y="567654"/>
                  </a:moveTo>
                  <a:lnTo>
                    <a:pt x="931113" y="567654"/>
                  </a:lnTo>
                  <a:lnTo>
                    <a:pt x="931627" y="569118"/>
                  </a:lnTo>
                  <a:lnTo>
                    <a:pt x="949504" y="569118"/>
                  </a:lnTo>
                  <a:lnTo>
                    <a:pt x="949132" y="567654"/>
                  </a:lnTo>
                  <a:close/>
                </a:path>
                <a:path w="968375" h="1012189">
                  <a:moveTo>
                    <a:pt x="939655" y="544614"/>
                  </a:moveTo>
                  <a:lnTo>
                    <a:pt x="920468" y="544614"/>
                  </a:lnTo>
                  <a:lnTo>
                    <a:pt x="921045" y="545680"/>
                  </a:lnTo>
                  <a:lnTo>
                    <a:pt x="931306" y="568413"/>
                  </a:lnTo>
                  <a:lnTo>
                    <a:pt x="931113" y="567654"/>
                  </a:lnTo>
                  <a:lnTo>
                    <a:pt x="949132" y="567654"/>
                  </a:lnTo>
                  <a:lnTo>
                    <a:pt x="947842" y="562589"/>
                  </a:lnTo>
                  <a:lnTo>
                    <a:pt x="939655" y="544614"/>
                  </a:lnTo>
                  <a:close/>
                </a:path>
                <a:path w="968375" h="1012189">
                  <a:moveTo>
                    <a:pt x="920721" y="545171"/>
                  </a:moveTo>
                  <a:lnTo>
                    <a:pt x="920953" y="545680"/>
                  </a:lnTo>
                  <a:lnTo>
                    <a:pt x="920721" y="545171"/>
                  </a:lnTo>
                  <a:close/>
                </a:path>
                <a:path w="968375" h="1012189">
                  <a:moveTo>
                    <a:pt x="920468" y="544614"/>
                  </a:moveTo>
                  <a:lnTo>
                    <a:pt x="920721" y="545171"/>
                  </a:lnTo>
                  <a:lnTo>
                    <a:pt x="921045" y="545680"/>
                  </a:lnTo>
                  <a:lnTo>
                    <a:pt x="920468" y="544614"/>
                  </a:lnTo>
                  <a:close/>
                </a:path>
                <a:path w="968375" h="1012189">
                  <a:moveTo>
                    <a:pt x="927438" y="523194"/>
                  </a:moveTo>
                  <a:lnTo>
                    <a:pt x="906743" y="523194"/>
                  </a:lnTo>
                  <a:lnTo>
                    <a:pt x="907525" y="524240"/>
                  </a:lnTo>
                  <a:lnTo>
                    <a:pt x="920721" y="545171"/>
                  </a:lnTo>
                  <a:lnTo>
                    <a:pt x="920468" y="544614"/>
                  </a:lnTo>
                  <a:lnTo>
                    <a:pt x="939655" y="544614"/>
                  </a:lnTo>
                  <a:lnTo>
                    <a:pt x="936106" y="536822"/>
                  </a:lnTo>
                  <a:lnTo>
                    <a:pt x="927438" y="523194"/>
                  </a:lnTo>
                  <a:close/>
                </a:path>
                <a:path w="968375" h="1012189">
                  <a:moveTo>
                    <a:pt x="907092" y="523743"/>
                  </a:moveTo>
                  <a:lnTo>
                    <a:pt x="907408" y="524240"/>
                  </a:lnTo>
                  <a:lnTo>
                    <a:pt x="907092" y="523743"/>
                  </a:lnTo>
                  <a:close/>
                </a:path>
                <a:path w="968375" h="1012189">
                  <a:moveTo>
                    <a:pt x="906743" y="523194"/>
                  </a:moveTo>
                  <a:lnTo>
                    <a:pt x="907092" y="523743"/>
                  </a:lnTo>
                  <a:lnTo>
                    <a:pt x="907525" y="524240"/>
                  </a:lnTo>
                  <a:lnTo>
                    <a:pt x="906743" y="523194"/>
                  </a:lnTo>
                  <a:close/>
                </a:path>
                <a:path w="968375" h="1012189">
                  <a:moveTo>
                    <a:pt x="890280" y="504434"/>
                  </a:moveTo>
                  <a:lnTo>
                    <a:pt x="907092" y="523743"/>
                  </a:lnTo>
                  <a:lnTo>
                    <a:pt x="906743" y="523194"/>
                  </a:lnTo>
                  <a:lnTo>
                    <a:pt x="927438" y="523194"/>
                  </a:lnTo>
                  <a:lnTo>
                    <a:pt x="921125" y="513269"/>
                  </a:lnTo>
                  <a:lnTo>
                    <a:pt x="913809" y="504865"/>
                  </a:lnTo>
                  <a:lnTo>
                    <a:pt x="890790" y="504865"/>
                  </a:lnTo>
                  <a:lnTo>
                    <a:pt x="890280" y="504434"/>
                  </a:lnTo>
                  <a:close/>
                </a:path>
                <a:path w="968375" h="1012189">
                  <a:moveTo>
                    <a:pt x="889838" y="503927"/>
                  </a:moveTo>
                  <a:lnTo>
                    <a:pt x="890280" y="504434"/>
                  </a:lnTo>
                  <a:lnTo>
                    <a:pt x="890790" y="504865"/>
                  </a:lnTo>
                  <a:lnTo>
                    <a:pt x="889838" y="503927"/>
                  </a:lnTo>
                  <a:close/>
                </a:path>
                <a:path w="968375" h="1012189">
                  <a:moveTo>
                    <a:pt x="912992" y="503927"/>
                  </a:moveTo>
                  <a:lnTo>
                    <a:pt x="889838" y="503927"/>
                  </a:lnTo>
                  <a:lnTo>
                    <a:pt x="890790" y="504865"/>
                  </a:lnTo>
                  <a:lnTo>
                    <a:pt x="913809" y="504865"/>
                  </a:lnTo>
                  <a:lnTo>
                    <a:pt x="912992" y="503927"/>
                  </a:lnTo>
                  <a:close/>
                </a:path>
                <a:path w="968375" h="1012189">
                  <a:moveTo>
                    <a:pt x="870164" y="487457"/>
                  </a:moveTo>
                  <a:lnTo>
                    <a:pt x="890280" y="504434"/>
                  </a:lnTo>
                  <a:lnTo>
                    <a:pt x="889838" y="503927"/>
                  </a:lnTo>
                  <a:lnTo>
                    <a:pt x="912992" y="503927"/>
                  </a:lnTo>
                  <a:lnTo>
                    <a:pt x="902567" y="491953"/>
                  </a:lnTo>
                  <a:lnTo>
                    <a:pt x="897744" y="487883"/>
                  </a:lnTo>
                  <a:lnTo>
                    <a:pt x="870950" y="487883"/>
                  </a:lnTo>
                  <a:lnTo>
                    <a:pt x="870164" y="487457"/>
                  </a:lnTo>
                  <a:close/>
                </a:path>
                <a:path w="968375" h="1012189">
                  <a:moveTo>
                    <a:pt x="869478" y="486878"/>
                  </a:moveTo>
                  <a:lnTo>
                    <a:pt x="870164" y="487457"/>
                  </a:lnTo>
                  <a:lnTo>
                    <a:pt x="870950" y="487883"/>
                  </a:lnTo>
                  <a:lnTo>
                    <a:pt x="869478" y="486878"/>
                  </a:lnTo>
                  <a:close/>
                </a:path>
                <a:path w="968375" h="1012189">
                  <a:moveTo>
                    <a:pt x="896554" y="486878"/>
                  </a:moveTo>
                  <a:lnTo>
                    <a:pt x="869478" y="486878"/>
                  </a:lnTo>
                  <a:lnTo>
                    <a:pt x="870950" y="487883"/>
                  </a:lnTo>
                  <a:lnTo>
                    <a:pt x="897744" y="487883"/>
                  </a:lnTo>
                  <a:lnTo>
                    <a:pt x="896554" y="486878"/>
                  </a:lnTo>
                  <a:close/>
                </a:path>
                <a:path w="968375" h="1012189">
                  <a:moveTo>
                    <a:pt x="844940" y="473793"/>
                  </a:moveTo>
                  <a:lnTo>
                    <a:pt x="870164" y="487457"/>
                  </a:lnTo>
                  <a:lnTo>
                    <a:pt x="869478" y="486878"/>
                  </a:lnTo>
                  <a:lnTo>
                    <a:pt x="896554" y="486878"/>
                  </a:lnTo>
                  <a:lnTo>
                    <a:pt x="881352" y="474047"/>
                  </a:lnTo>
                  <a:lnTo>
                    <a:pt x="845759" y="474047"/>
                  </a:lnTo>
                  <a:lnTo>
                    <a:pt x="844940" y="473793"/>
                  </a:lnTo>
                  <a:close/>
                </a:path>
                <a:path w="968375" h="1012189">
                  <a:moveTo>
                    <a:pt x="844190" y="473387"/>
                  </a:moveTo>
                  <a:lnTo>
                    <a:pt x="844940" y="473793"/>
                  </a:lnTo>
                  <a:lnTo>
                    <a:pt x="845759" y="474047"/>
                  </a:lnTo>
                  <a:lnTo>
                    <a:pt x="844190" y="473387"/>
                  </a:lnTo>
                  <a:close/>
                </a:path>
                <a:path w="968375" h="1012189">
                  <a:moveTo>
                    <a:pt x="880569" y="473387"/>
                  </a:moveTo>
                  <a:lnTo>
                    <a:pt x="844190" y="473387"/>
                  </a:lnTo>
                  <a:lnTo>
                    <a:pt x="845759" y="474047"/>
                  </a:lnTo>
                  <a:lnTo>
                    <a:pt x="881352" y="474047"/>
                  </a:lnTo>
                  <a:lnTo>
                    <a:pt x="880569" y="473387"/>
                  </a:lnTo>
                  <a:close/>
                </a:path>
                <a:path w="968375" h="1012189">
                  <a:moveTo>
                    <a:pt x="813030" y="463885"/>
                  </a:moveTo>
                  <a:lnTo>
                    <a:pt x="844940" y="473793"/>
                  </a:lnTo>
                  <a:lnTo>
                    <a:pt x="844190" y="473387"/>
                  </a:lnTo>
                  <a:lnTo>
                    <a:pt x="880569" y="473387"/>
                  </a:lnTo>
                  <a:lnTo>
                    <a:pt x="880057" y="472955"/>
                  </a:lnTo>
                  <a:lnTo>
                    <a:pt x="863490" y="463981"/>
                  </a:lnTo>
                  <a:lnTo>
                    <a:pt x="813586" y="463981"/>
                  </a:lnTo>
                  <a:lnTo>
                    <a:pt x="813030" y="463885"/>
                  </a:lnTo>
                  <a:close/>
                </a:path>
                <a:path w="968375" h="1012189">
                  <a:moveTo>
                    <a:pt x="812490" y="463717"/>
                  </a:moveTo>
                  <a:lnTo>
                    <a:pt x="813030" y="463885"/>
                  </a:lnTo>
                  <a:lnTo>
                    <a:pt x="813586" y="463981"/>
                  </a:lnTo>
                  <a:lnTo>
                    <a:pt x="812490" y="463717"/>
                  </a:lnTo>
                  <a:close/>
                </a:path>
                <a:path w="968375" h="1012189">
                  <a:moveTo>
                    <a:pt x="863002" y="463717"/>
                  </a:moveTo>
                  <a:lnTo>
                    <a:pt x="812490" y="463717"/>
                  </a:lnTo>
                  <a:lnTo>
                    <a:pt x="813586" y="463981"/>
                  </a:lnTo>
                  <a:lnTo>
                    <a:pt x="863490" y="463981"/>
                  </a:lnTo>
                  <a:lnTo>
                    <a:pt x="863002" y="463717"/>
                  </a:lnTo>
                  <a:close/>
                </a:path>
                <a:path w="968375" h="1012189">
                  <a:moveTo>
                    <a:pt x="775083" y="457300"/>
                  </a:moveTo>
                  <a:lnTo>
                    <a:pt x="813030" y="463885"/>
                  </a:lnTo>
                  <a:lnTo>
                    <a:pt x="812490" y="463717"/>
                  </a:lnTo>
                  <a:lnTo>
                    <a:pt x="863002" y="463717"/>
                  </a:lnTo>
                  <a:lnTo>
                    <a:pt x="851754" y="457625"/>
                  </a:lnTo>
                  <a:lnTo>
                    <a:pt x="850813" y="457333"/>
                  </a:lnTo>
                  <a:lnTo>
                    <a:pt x="775463" y="457333"/>
                  </a:lnTo>
                  <a:lnTo>
                    <a:pt x="775083" y="457300"/>
                  </a:lnTo>
                  <a:close/>
                </a:path>
                <a:path w="968375" h="1012189">
                  <a:moveTo>
                    <a:pt x="61318" y="104539"/>
                  </a:moveTo>
                  <a:lnTo>
                    <a:pt x="43859" y="104939"/>
                  </a:lnTo>
                  <a:lnTo>
                    <a:pt x="44164" y="113583"/>
                  </a:lnTo>
                  <a:lnTo>
                    <a:pt x="51648" y="183130"/>
                  </a:lnTo>
                  <a:lnTo>
                    <a:pt x="65674" y="256635"/>
                  </a:lnTo>
                  <a:lnTo>
                    <a:pt x="88257" y="326970"/>
                  </a:lnTo>
                  <a:lnTo>
                    <a:pt x="121966" y="387819"/>
                  </a:lnTo>
                  <a:lnTo>
                    <a:pt x="169321" y="431302"/>
                  </a:lnTo>
                  <a:lnTo>
                    <a:pt x="236631" y="454033"/>
                  </a:lnTo>
                  <a:lnTo>
                    <a:pt x="278077" y="459673"/>
                  </a:lnTo>
                  <a:lnTo>
                    <a:pt x="323632" y="462452"/>
                  </a:lnTo>
                  <a:lnTo>
                    <a:pt x="372470" y="462993"/>
                  </a:lnTo>
                  <a:lnTo>
                    <a:pt x="423749" y="461899"/>
                  </a:lnTo>
                  <a:lnTo>
                    <a:pt x="529946" y="457151"/>
                  </a:lnTo>
                  <a:lnTo>
                    <a:pt x="635232" y="452855"/>
                  </a:lnTo>
                  <a:lnTo>
                    <a:pt x="685212" y="452318"/>
                  </a:lnTo>
                  <a:lnTo>
                    <a:pt x="685053" y="452314"/>
                  </a:lnTo>
                  <a:lnTo>
                    <a:pt x="834650" y="452314"/>
                  </a:lnTo>
                  <a:lnTo>
                    <a:pt x="817128" y="446873"/>
                  </a:lnTo>
                  <a:lnTo>
                    <a:pt x="809400" y="445532"/>
                  </a:lnTo>
                  <a:lnTo>
                    <a:pt x="372238" y="445532"/>
                  </a:lnTo>
                  <a:lnTo>
                    <a:pt x="372374" y="445529"/>
                  </a:lnTo>
                  <a:lnTo>
                    <a:pt x="324043" y="444994"/>
                  </a:lnTo>
                  <a:lnTo>
                    <a:pt x="324227" y="444994"/>
                  </a:lnTo>
                  <a:lnTo>
                    <a:pt x="280506" y="442328"/>
                  </a:lnTo>
                  <a:lnTo>
                    <a:pt x="280109" y="442328"/>
                  </a:lnTo>
                  <a:lnTo>
                    <a:pt x="279464" y="442264"/>
                  </a:lnTo>
                  <a:lnTo>
                    <a:pt x="279643" y="442264"/>
                  </a:lnTo>
                  <a:lnTo>
                    <a:pt x="240820" y="436981"/>
                  </a:lnTo>
                  <a:lnTo>
                    <a:pt x="240421" y="436981"/>
                  </a:lnTo>
                  <a:lnTo>
                    <a:pt x="239467" y="436797"/>
                  </a:lnTo>
                  <a:lnTo>
                    <a:pt x="239689" y="436797"/>
                  </a:lnTo>
                  <a:lnTo>
                    <a:pt x="206944" y="428560"/>
                  </a:lnTo>
                  <a:lnTo>
                    <a:pt x="206443" y="428560"/>
                  </a:lnTo>
                  <a:lnTo>
                    <a:pt x="205056" y="428085"/>
                  </a:lnTo>
                  <a:lnTo>
                    <a:pt x="205364" y="428085"/>
                  </a:lnTo>
                  <a:lnTo>
                    <a:pt x="179522" y="416713"/>
                  </a:lnTo>
                  <a:lnTo>
                    <a:pt x="178968" y="416713"/>
                  </a:lnTo>
                  <a:lnTo>
                    <a:pt x="177262" y="415719"/>
                  </a:lnTo>
                  <a:lnTo>
                    <a:pt x="177635" y="415719"/>
                  </a:lnTo>
                  <a:lnTo>
                    <a:pt x="156498" y="399947"/>
                  </a:lnTo>
                  <a:lnTo>
                    <a:pt x="156206" y="399947"/>
                  </a:lnTo>
                  <a:lnTo>
                    <a:pt x="154915" y="398766"/>
                  </a:lnTo>
                  <a:lnTo>
                    <a:pt x="155151" y="398766"/>
                  </a:lnTo>
                  <a:lnTo>
                    <a:pt x="136448" y="377819"/>
                  </a:lnTo>
                  <a:lnTo>
                    <a:pt x="136298" y="377819"/>
                  </a:lnTo>
                  <a:lnTo>
                    <a:pt x="135456" y="376709"/>
                  </a:lnTo>
                  <a:lnTo>
                    <a:pt x="135588" y="376709"/>
                  </a:lnTo>
                  <a:lnTo>
                    <a:pt x="119217" y="351128"/>
                  </a:lnTo>
                  <a:lnTo>
                    <a:pt x="118611" y="350182"/>
                  </a:lnTo>
                  <a:lnTo>
                    <a:pt x="104790" y="321072"/>
                  </a:lnTo>
                  <a:lnTo>
                    <a:pt x="104269" y="319980"/>
                  </a:lnTo>
                  <a:lnTo>
                    <a:pt x="82795" y="252837"/>
                  </a:lnTo>
                  <a:lnTo>
                    <a:pt x="82463" y="251805"/>
                  </a:lnTo>
                  <a:lnTo>
                    <a:pt x="69001" y="180907"/>
                  </a:lnTo>
                  <a:lnTo>
                    <a:pt x="61727" y="113583"/>
                  </a:lnTo>
                  <a:lnTo>
                    <a:pt x="61603" y="112654"/>
                  </a:lnTo>
                  <a:lnTo>
                    <a:pt x="61318" y="104539"/>
                  </a:lnTo>
                  <a:close/>
                </a:path>
                <a:path w="968375" h="1012189">
                  <a:moveTo>
                    <a:pt x="774715" y="457236"/>
                  </a:moveTo>
                  <a:lnTo>
                    <a:pt x="775083" y="457300"/>
                  </a:lnTo>
                  <a:lnTo>
                    <a:pt x="775463" y="457333"/>
                  </a:lnTo>
                  <a:lnTo>
                    <a:pt x="774715" y="457236"/>
                  </a:lnTo>
                  <a:close/>
                </a:path>
                <a:path w="968375" h="1012189">
                  <a:moveTo>
                    <a:pt x="850503" y="457236"/>
                  </a:moveTo>
                  <a:lnTo>
                    <a:pt x="774715" y="457236"/>
                  </a:lnTo>
                  <a:lnTo>
                    <a:pt x="775463" y="457333"/>
                  </a:lnTo>
                  <a:lnTo>
                    <a:pt x="850813" y="457333"/>
                  </a:lnTo>
                  <a:lnTo>
                    <a:pt x="850503" y="457236"/>
                  </a:lnTo>
                  <a:close/>
                </a:path>
                <a:path w="968375" h="1012189">
                  <a:moveTo>
                    <a:pt x="838776" y="453595"/>
                  </a:moveTo>
                  <a:lnTo>
                    <a:pt x="731898" y="453595"/>
                  </a:lnTo>
                  <a:lnTo>
                    <a:pt x="732405" y="453624"/>
                  </a:lnTo>
                  <a:lnTo>
                    <a:pt x="732238" y="453624"/>
                  </a:lnTo>
                  <a:lnTo>
                    <a:pt x="775083" y="457300"/>
                  </a:lnTo>
                  <a:lnTo>
                    <a:pt x="774715" y="457236"/>
                  </a:lnTo>
                  <a:lnTo>
                    <a:pt x="850503" y="457236"/>
                  </a:lnTo>
                  <a:lnTo>
                    <a:pt x="838870" y="453624"/>
                  </a:lnTo>
                  <a:lnTo>
                    <a:pt x="732159" y="453618"/>
                  </a:lnTo>
                  <a:lnTo>
                    <a:pt x="838849" y="453618"/>
                  </a:lnTo>
                  <a:close/>
                </a:path>
                <a:path w="968375" h="1012189">
                  <a:moveTo>
                    <a:pt x="834650" y="452314"/>
                  </a:moveTo>
                  <a:lnTo>
                    <a:pt x="685053" y="452314"/>
                  </a:lnTo>
                  <a:lnTo>
                    <a:pt x="685388" y="452316"/>
                  </a:lnTo>
                  <a:lnTo>
                    <a:pt x="685212" y="452318"/>
                  </a:lnTo>
                  <a:lnTo>
                    <a:pt x="732159" y="453618"/>
                  </a:lnTo>
                  <a:lnTo>
                    <a:pt x="731898" y="453595"/>
                  </a:lnTo>
                  <a:lnTo>
                    <a:pt x="838776" y="453595"/>
                  </a:lnTo>
                  <a:lnTo>
                    <a:pt x="834650" y="452314"/>
                  </a:lnTo>
                  <a:close/>
                </a:path>
                <a:path w="968375" h="1012189">
                  <a:moveTo>
                    <a:pt x="372374" y="445529"/>
                  </a:moveTo>
                  <a:lnTo>
                    <a:pt x="372238" y="445532"/>
                  </a:lnTo>
                  <a:lnTo>
                    <a:pt x="372521" y="445531"/>
                  </a:lnTo>
                  <a:lnTo>
                    <a:pt x="372374" y="445529"/>
                  </a:lnTo>
                  <a:close/>
                </a:path>
                <a:path w="968375" h="1012189">
                  <a:moveTo>
                    <a:pt x="423211" y="444444"/>
                  </a:moveTo>
                  <a:lnTo>
                    <a:pt x="372374" y="445529"/>
                  </a:lnTo>
                  <a:lnTo>
                    <a:pt x="372521" y="445531"/>
                  </a:lnTo>
                  <a:lnTo>
                    <a:pt x="372238" y="445532"/>
                  </a:lnTo>
                  <a:lnTo>
                    <a:pt x="809400" y="445532"/>
                  </a:lnTo>
                  <a:lnTo>
                    <a:pt x="803164" y="444450"/>
                  </a:lnTo>
                  <a:lnTo>
                    <a:pt x="423072" y="444450"/>
                  </a:lnTo>
                  <a:lnTo>
                    <a:pt x="423211" y="444444"/>
                  </a:lnTo>
                  <a:close/>
                </a:path>
                <a:path w="968375" h="1012189">
                  <a:moveTo>
                    <a:pt x="324268" y="444996"/>
                  </a:moveTo>
                  <a:lnTo>
                    <a:pt x="324477" y="445009"/>
                  </a:lnTo>
                  <a:lnTo>
                    <a:pt x="325418" y="445009"/>
                  </a:lnTo>
                  <a:lnTo>
                    <a:pt x="324268" y="444996"/>
                  </a:lnTo>
                  <a:close/>
                </a:path>
                <a:path w="968375" h="1012189">
                  <a:moveTo>
                    <a:pt x="324227" y="444994"/>
                  </a:moveTo>
                  <a:lnTo>
                    <a:pt x="324043" y="444994"/>
                  </a:lnTo>
                  <a:lnTo>
                    <a:pt x="324268" y="444996"/>
                  </a:lnTo>
                  <a:close/>
                </a:path>
                <a:path w="968375" h="1012189">
                  <a:moveTo>
                    <a:pt x="803121" y="444442"/>
                  </a:moveTo>
                  <a:lnTo>
                    <a:pt x="423072" y="444450"/>
                  </a:lnTo>
                  <a:lnTo>
                    <a:pt x="803164" y="444450"/>
                  </a:lnTo>
                  <a:close/>
                </a:path>
                <a:path w="968375" h="1012189">
                  <a:moveTo>
                    <a:pt x="685369" y="434854"/>
                  </a:moveTo>
                  <a:lnTo>
                    <a:pt x="634839" y="435395"/>
                  </a:lnTo>
                  <a:lnTo>
                    <a:pt x="423211" y="444444"/>
                  </a:lnTo>
                  <a:lnTo>
                    <a:pt x="803121" y="444442"/>
                  </a:lnTo>
                  <a:lnTo>
                    <a:pt x="777331" y="439967"/>
                  </a:lnTo>
                  <a:lnTo>
                    <a:pt x="733140" y="436176"/>
                  </a:lnTo>
                  <a:lnTo>
                    <a:pt x="685369" y="434854"/>
                  </a:lnTo>
                  <a:close/>
                </a:path>
                <a:path w="968375" h="1012189">
                  <a:moveTo>
                    <a:pt x="279788" y="442284"/>
                  </a:moveTo>
                  <a:lnTo>
                    <a:pt x="280109" y="442328"/>
                  </a:lnTo>
                  <a:lnTo>
                    <a:pt x="280506" y="442328"/>
                  </a:lnTo>
                  <a:lnTo>
                    <a:pt x="279788" y="442284"/>
                  </a:lnTo>
                  <a:close/>
                </a:path>
                <a:path w="968375" h="1012189">
                  <a:moveTo>
                    <a:pt x="279643" y="442264"/>
                  </a:moveTo>
                  <a:lnTo>
                    <a:pt x="279464" y="442264"/>
                  </a:lnTo>
                  <a:lnTo>
                    <a:pt x="279788" y="442284"/>
                  </a:lnTo>
                  <a:lnTo>
                    <a:pt x="279643" y="442264"/>
                  </a:lnTo>
                  <a:close/>
                </a:path>
                <a:path w="968375" h="1012189">
                  <a:moveTo>
                    <a:pt x="239467" y="436797"/>
                  </a:moveTo>
                  <a:lnTo>
                    <a:pt x="240421" y="436981"/>
                  </a:lnTo>
                  <a:lnTo>
                    <a:pt x="239950" y="436863"/>
                  </a:lnTo>
                  <a:lnTo>
                    <a:pt x="239467" y="436797"/>
                  </a:lnTo>
                  <a:close/>
                </a:path>
                <a:path w="968375" h="1012189">
                  <a:moveTo>
                    <a:pt x="239950" y="436863"/>
                  </a:moveTo>
                  <a:lnTo>
                    <a:pt x="240421" y="436981"/>
                  </a:lnTo>
                  <a:lnTo>
                    <a:pt x="240820" y="436981"/>
                  </a:lnTo>
                  <a:lnTo>
                    <a:pt x="239950" y="436863"/>
                  </a:lnTo>
                  <a:close/>
                </a:path>
                <a:path w="968375" h="1012189">
                  <a:moveTo>
                    <a:pt x="239689" y="436797"/>
                  </a:moveTo>
                  <a:lnTo>
                    <a:pt x="239467" y="436797"/>
                  </a:lnTo>
                  <a:lnTo>
                    <a:pt x="239950" y="436863"/>
                  </a:lnTo>
                  <a:lnTo>
                    <a:pt x="239689" y="436797"/>
                  </a:lnTo>
                  <a:close/>
                </a:path>
                <a:path w="968375" h="1012189">
                  <a:moveTo>
                    <a:pt x="205056" y="428085"/>
                  </a:moveTo>
                  <a:lnTo>
                    <a:pt x="206443" y="428560"/>
                  </a:lnTo>
                  <a:lnTo>
                    <a:pt x="205774" y="428265"/>
                  </a:lnTo>
                  <a:lnTo>
                    <a:pt x="205056" y="428085"/>
                  </a:lnTo>
                  <a:close/>
                </a:path>
                <a:path w="968375" h="1012189">
                  <a:moveTo>
                    <a:pt x="205774" y="428265"/>
                  </a:moveTo>
                  <a:lnTo>
                    <a:pt x="206443" y="428560"/>
                  </a:lnTo>
                  <a:lnTo>
                    <a:pt x="206944" y="428560"/>
                  </a:lnTo>
                  <a:lnTo>
                    <a:pt x="205774" y="428265"/>
                  </a:lnTo>
                  <a:close/>
                </a:path>
                <a:path w="968375" h="1012189">
                  <a:moveTo>
                    <a:pt x="205364" y="428085"/>
                  </a:moveTo>
                  <a:lnTo>
                    <a:pt x="205056" y="428085"/>
                  </a:lnTo>
                  <a:lnTo>
                    <a:pt x="205774" y="428265"/>
                  </a:lnTo>
                  <a:lnTo>
                    <a:pt x="205364" y="428085"/>
                  </a:lnTo>
                  <a:close/>
                </a:path>
                <a:path w="968375" h="1012189">
                  <a:moveTo>
                    <a:pt x="177262" y="415719"/>
                  </a:moveTo>
                  <a:lnTo>
                    <a:pt x="178968" y="416713"/>
                  </a:lnTo>
                  <a:lnTo>
                    <a:pt x="178171" y="416119"/>
                  </a:lnTo>
                  <a:lnTo>
                    <a:pt x="177262" y="415719"/>
                  </a:lnTo>
                  <a:close/>
                </a:path>
                <a:path w="968375" h="1012189">
                  <a:moveTo>
                    <a:pt x="178171" y="416119"/>
                  </a:moveTo>
                  <a:lnTo>
                    <a:pt x="178968" y="416713"/>
                  </a:lnTo>
                  <a:lnTo>
                    <a:pt x="179522" y="416713"/>
                  </a:lnTo>
                  <a:lnTo>
                    <a:pt x="178171" y="416119"/>
                  </a:lnTo>
                  <a:close/>
                </a:path>
                <a:path w="968375" h="1012189">
                  <a:moveTo>
                    <a:pt x="177635" y="415719"/>
                  </a:moveTo>
                  <a:lnTo>
                    <a:pt x="177262" y="415719"/>
                  </a:lnTo>
                  <a:lnTo>
                    <a:pt x="178171" y="416119"/>
                  </a:lnTo>
                  <a:lnTo>
                    <a:pt x="177635" y="415719"/>
                  </a:lnTo>
                  <a:close/>
                </a:path>
                <a:path w="968375" h="1012189">
                  <a:moveTo>
                    <a:pt x="154915" y="398766"/>
                  </a:moveTo>
                  <a:lnTo>
                    <a:pt x="156206" y="399947"/>
                  </a:lnTo>
                  <a:lnTo>
                    <a:pt x="155622" y="399293"/>
                  </a:lnTo>
                  <a:lnTo>
                    <a:pt x="154915" y="398766"/>
                  </a:lnTo>
                  <a:close/>
                </a:path>
                <a:path w="968375" h="1012189">
                  <a:moveTo>
                    <a:pt x="155622" y="399293"/>
                  </a:moveTo>
                  <a:lnTo>
                    <a:pt x="156206" y="399947"/>
                  </a:lnTo>
                  <a:lnTo>
                    <a:pt x="156498" y="399947"/>
                  </a:lnTo>
                  <a:lnTo>
                    <a:pt x="155622" y="399293"/>
                  </a:lnTo>
                  <a:close/>
                </a:path>
                <a:path w="968375" h="1012189">
                  <a:moveTo>
                    <a:pt x="155151" y="398766"/>
                  </a:moveTo>
                  <a:lnTo>
                    <a:pt x="154915" y="398766"/>
                  </a:lnTo>
                  <a:lnTo>
                    <a:pt x="155622" y="399293"/>
                  </a:lnTo>
                  <a:lnTo>
                    <a:pt x="155151" y="398766"/>
                  </a:lnTo>
                  <a:close/>
                </a:path>
                <a:path w="968375" h="1012189">
                  <a:moveTo>
                    <a:pt x="135456" y="376709"/>
                  </a:moveTo>
                  <a:lnTo>
                    <a:pt x="136298" y="377819"/>
                  </a:lnTo>
                  <a:lnTo>
                    <a:pt x="135921" y="377230"/>
                  </a:lnTo>
                  <a:lnTo>
                    <a:pt x="135456" y="376709"/>
                  </a:lnTo>
                  <a:close/>
                </a:path>
                <a:path w="968375" h="1012189">
                  <a:moveTo>
                    <a:pt x="135921" y="377230"/>
                  </a:moveTo>
                  <a:lnTo>
                    <a:pt x="136298" y="377819"/>
                  </a:lnTo>
                  <a:lnTo>
                    <a:pt x="136448" y="377819"/>
                  </a:lnTo>
                  <a:lnTo>
                    <a:pt x="135921" y="377230"/>
                  </a:lnTo>
                  <a:close/>
                </a:path>
                <a:path w="968375" h="1012189">
                  <a:moveTo>
                    <a:pt x="135588" y="376709"/>
                  </a:moveTo>
                  <a:lnTo>
                    <a:pt x="135456" y="376709"/>
                  </a:lnTo>
                  <a:lnTo>
                    <a:pt x="135921" y="377230"/>
                  </a:lnTo>
                  <a:lnTo>
                    <a:pt x="135588" y="376709"/>
                  </a:lnTo>
                  <a:close/>
                </a:path>
                <a:path w="968375" h="1012189">
                  <a:moveTo>
                    <a:pt x="118611" y="350182"/>
                  </a:moveTo>
                  <a:lnTo>
                    <a:pt x="119137" y="351128"/>
                  </a:lnTo>
                  <a:lnTo>
                    <a:pt x="118903" y="350638"/>
                  </a:lnTo>
                  <a:lnTo>
                    <a:pt x="118611" y="350182"/>
                  </a:lnTo>
                  <a:close/>
                </a:path>
                <a:path w="968375" h="1012189">
                  <a:moveTo>
                    <a:pt x="118903" y="350638"/>
                  </a:moveTo>
                  <a:lnTo>
                    <a:pt x="119137" y="351128"/>
                  </a:lnTo>
                  <a:lnTo>
                    <a:pt x="118903" y="350638"/>
                  </a:lnTo>
                  <a:close/>
                </a:path>
                <a:path w="968375" h="1012189">
                  <a:moveTo>
                    <a:pt x="118685" y="350182"/>
                  </a:moveTo>
                  <a:lnTo>
                    <a:pt x="118903" y="350638"/>
                  </a:lnTo>
                  <a:lnTo>
                    <a:pt x="118685" y="350182"/>
                  </a:lnTo>
                  <a:close/>
                </a:path>
                <a:path w="968375" h="1012189">
                  <a:moveTo>
                    <a:pt x="104269" y="319980"/>
                  </a:moveTo>
                  <a:lnTo>
                    <a:pt x="104703" y="321072"/>
                  </a:lnTo>
                  <a:lnTo>
                    <a:pt x="104525" y="320515"/>
                  </a:lnTo>
                  <a:lnTo>
                    <a:pt x="104269" y="319980"/>
                  </a:lnTo>
                  <a:close/>
                </a:path>
                <a:path w="968375" h="1012189">
                  <a:moveTo>
                    <a:pt x="104525" y="320515"/>
                  </a:moveTo>
                  <a:lnTo>
                    <a:pt x="104703" y="321072"/>
                  </a:lnTo>
                  <a:lnTo>
                    <a:pt x="104525" y="320515"/>
                  </a:lnTo>
                  <a:close/>
                </a:path>
                <a:path w="968375" h="1012189">
                  <a:moveTo>
                    <a:pt x="104353" y="319980"/>
                  </a:moveTo>
                  <a:lnTo>
                    <a:pt x="104525" y="320515"/>
                  </a:lnTo>
                  <a:lnTo>
                    <a:pt x="104353" y="319980"/>
                  </a:lnTo>
                  <a:close/>
                </a:path>
                <a:path w="968375" h="1012189">
                  <a:moveTo>
                    <a:pt x="82463" y="251805"/>
                  </a:moveTo>
                  <a:lnTo>
                    <a:pt x="82726" y="252837"/>
                  </a:lnTo>
                  <a:lnTo>
                    <a:pt x="82625" y="252311"/>
                  </a:lnTo>
                  <a:lnTo>
                    <a:pt x="82463" y="251805"/>
                  </a:lnTo>
                  <a:close/>
                </a:path>
                <a:path w="968375" h="1012189">
                  <a:moveTo>
                    <a:pt x="82625" y="252311"/>
                  </a:moveTo>
                  <a:lnTo>
                    <a:pt x="82726" y="252837"/>
                  </a:lnTo>
                  <a:lnTo>
                    <a:pt x="82625" y="252311"/>
                  </a:lnTo>
                  <a:close/>
                </a:path>
                <a:path w="968375" h="1012189">
                  <a:moveTo>
                    <a:pt x="82529" y="251805"/>
                  </a:moveTo>
                  <a:lnTo>
                    <a:pt x="82625" y="252311"/>
                  </a:lnTo>
                  <a:lnTo>
                    <a:pt x="82529" y="251805"/>
                  </a:lnTo>
                  <a:close/>
                </a:path>
                <a:path w="968375" h="1012189">
                  <a:moveTo>
                    <a:pt x="68935" y="180563"/>
                  </a:moveTo>
                  <a:lnTo>
                    <a:pt x="68972" y="180907"/>
                  </a:lnTo>
                  <a:lnTo>
                    <a:pt x="68935" y="180563"/>
                  </a:lnTo>
                  <a:close/>
                </a:path>
                <a:path w="968375" h="1012189">
                  <a:moveTo>
                    <a:pt x="68896" y="180205"/>
                  </a:moveTo>
                  <a:lnTo>
                    <a:pt x="68935" y="180563"/>
                  </a:lnTo>
                  <a:lnTo>
                    <a:pt x="68896" y="180205"/>
                  </a:lnTo>
                  <a:close/>
                </a:path>
                <a:path w="968375" h="1012189">
                  <a:moveTo>
                    <a:pt x="61592" y="112335"/>
                  </a:moveTo>
                  <a:lnTo>
                    <a:pt x="61603" y="112654"/>
                  </a:lnTo>
                  <a:lnTo>
                    <a:pt x="61592" y="112335"/>
                  </a:lnTo>
                  <a:close/>
                </a:path>
                <a:path w="968375" h="1012189">
                  <a:moveTo>
                    <a:pt x="61581" y="112026"/>
                  </a:moveTo>
                  <a:lnTo>
                    <a:pt x="61592" y="112335"/>
                  </a:lnTo>
                  <a:lnTo>
                    <a:pt x="61581" y="112026"/>
                  </a:lnTo>
                  <a:close/>
                </a:path>
                <a:path w="968375" h="1012189">
                  <a:moveTo>
                    <a:pt x="49977" y="0"/>
                  </a:moveTo>
                  <a:lnTo>
                    <a:pt x="0" y="105942"/>
                  </a:lnTo>
                  <a:lnTo>
                    <a:pt x="43859" y="104939"/>
                  </a:lnTo>
                  <a:lnTo>
                    <a:pt x="43248" y="87594"/>
                  </a:lnTo>
                  <a:lnTo>
                    <a:pt x="60699" y="86979"/>
                  </a:lnTo>
                  <a:lnTo>
                    <a:pt x="95982" y="86979"/>
                  </a:lnTo>
                  <a:lnTo>
                    <a:pt x="49977" y="0"/>
                  </a:lnTo>
                  <a:close/>
                </a:path>
                <a:path w="968375" h="1012189">
                  <a:moveTo>
                    <a:pt x="60699" y="86979"/>
                  </a:moveTo>
                  <a:lnTo>
                    <a:pt x="43248" y="87594"/>
                  </a:lnTo>
                  <a:lnTo>
                    <a:pt x="43859" y="104939"/>
                  </a:lnTo>
                  <a:lnTo>
                    <a:pt x="61318" y="104539"/>
                  </a:lnTo>
                  <a:lnTo>
                    <a:pt x="60699" y="86979"/>
                  </a:lnTo>
                  <a:close/>
                </a:path>
                <a:path w="968375" h="1012189">
                  <a:moveTo>
                    <a:pt x="95982" y="86979"/>
                  </a:moveTo>
                  <a:lnTo>
                    <a:pt x="60699" y="86979"/>
                  </a:lnTo>
                  <a:lnTo>
                    <a:pt x="61318" y="104539"/>
                  </a:lnTo>
                  <a:lnTo>
                    <a:pt x="104745" y="103546"/>
                  </a:lnTo>
                  <a:lnTo>
                    <a:pt x="95982" y="86979"/>
                  </a:lnTo>
                  <a:close/>
                </a:path>
              </a:pathLst>
            </a:custGeom>
            <a:solidFill>
              <a:srgbClr val="000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0238680" y="4690606"/>
            <a:ext cx="1230630" cy="7867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40"/>
              </a:spcBef>
            </a:pPr>
            <a:r>
              <a:rPr sz="2450" spc="-10" dirty="0">
                <a:latin typeface="Times New Roman"/>
                <a:cs typeface="Times New Roman"/>
              </a:rPr>
              <a:t>Directory entries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20" dirty="0"/>
              <a:t>TABA,</a:t>
            </a:r>
            <a:r>
              <a:rPr spc="-40" dirty="0"/>
              <a:t> </a:t>
            </a:r>
            <a:r>
              <a:rPr dirty="0"/>
              <a:t>OS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Database</a:t>
            </a:r>
            <a:r>
              <a:rPr spc="-40" dirty="0"/>
              <a:t> </a:t>
            </a:r>
            <a:r>
              <a:rPr spc="-10" dirty="0"/>
              <a:t>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12487</Words>
  <Application>Microsoft Office PowerPoint</Application>
  <PresentationFormat>와이드스크린</PresentationFormat>
  <Paragraphs>2547</Paragraphs>
  <Slides>161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76" baseType="lpstr">
      <vt:lpstr>MS Gothic</vt:lpstr>
      <vt:lpstr>MS PGothic</vt:lpstr>
      <vt:lpstr>Myriad Pro</vt:lpstr>
      <vt:lpstr>Source Han Serif KR</vt:lpstr>
      <vt:lpstr>Gulim</vt:lpstr>
      <vt:lpstr>Dotum</vt:lpstr>
      <vt:lpstr>Malgun Gothic</vt:lpstr>
      <vt:lpstr>Arial</vt:lpstr>
      <vt:lpstr>Calibri</vt:lpstr>
      <vt:lpstr>Courier New</vt:lpstr>
      <vt:lpstr>Segoe UI Symbol</vt:lpstr>
      <vt:lpstr>Symbol</vt:lpstr>
      <vt:lpstr>Times New Roman</vt:lpstr>
      <vt:lpstr>Verdana</vt:lpstr>
      <vt:lpstr>Office Theme</vt:lpstr>
      <vt:lpstr>OS for Database systems File System and Networking</vt:lpstr>
      <vt:lpstr>목차</vt:lpstr>
      <vt:lpstr>Contents</vt:lpstr>
      <vt:lpstr>Cache, where CA meets OS</vt:lpstr>
      <vt:lpstr>Memory hierarchy with multiple caches</vt:lpstr>
      <vt:lpstr>Why Does Caching Work? Locality!</vt:lpstr>
      <vt:lpstr>Design issues for caches</vt:lpstr>
      <vt:lpstr>Direct Mapped Cache</vt:lpstr>
      <vt:lpstr>Fully Associative Cache</vt:lpstr>
      <vt:lpstr>Set Associative Cache</vt:lpstr>
      <vt:lpstr>Sources of Cache Misses</vt:lpstr>
      <vt:lpstr>Cache Design Issues</vt:lpstr>
      <vt:lpstr>Caching Applied to Address Translation</vt:lpstr>
      <vt:lpstr>Where does caching arise in Operating Systems ?</vt:lpstr>
      <vt:lpstr>Hardware Design Trade-offs</vt:lpstr>
      <vt:lpstr>Where does caching arise in Operating Systems ?</vt:lpstr>
      <vt:lpstr>Where does caching arise in Operating Systems ?</vt:lpstr>
      <vt:lpstr>Where does caching arise in Operating Systems ?</vt:lpstr>
      <vt:lpstr>Working Set Model</vt:lpstr>
      <vt:lpstr>Cache Behavior under WS model</vt:lpstr>
      <vt:lpstr>Another model of Locality: Zipf</vt:lpstr>
      <vt:lpstr>What Actually Happens on a TLB Miss?</vt:lpstr>
      <vt:lpstr>What happens on a Context Switch?</vt:lpstr>
      <vt:lpstr>What TLB organization makes sense?</vt:lpstr>
      <vt:lpstr>TLB organization: include protection</vt:lpstr>
      <vt:lpstr>Reducing translation time further</vt:lpstr>
      <vt:lpstr>Overlapping TLB &amp; Cache Access (1/2)</vt:lpstr>
      <vt:lpstr>Overlapping TLB &amp; Cache Access (1/2)</vt:lpstr>
      <vt:lpstr>Putting Everything Together: Address Translation</vt:lpstr>
      <vt:lpstr>Putting Everything Together: TLB</vt:lpstr>
      <vt:lpstr>Putting Everything Together: Cache</vt:lpstr>
      <vt:lpstr>Some more on Caching in OS</vt:lpstr>
      <vt:lpstr>TLB and Cache size</vt:lpstr>
      <vt:lpstr>File System Design</vt:lpstr>
      <vt:lpstr>Components of a File System</vt:lpstr>
      <vt:lpstr>Components of a file system</vt:lpstr>
      <vt:lpstr>Directories</vt:lpstr>
      <vt:lpstr>Directory</vt:lpstr>
      <vt:lpstr>File</vt:lpstr>
      <vt:lpstr>FAT (File Allocation Table)</vt:lpstr>
      <vt:lpstr>FAT (File Allocation Table)</vt:lpstr>
      <vt:lpstr>FAT (File Allocation Table)</vt:lpstr>
      <vt:lpstr>FAT (File Allocation Table)</vt:lpstr>
      <vt:lpstr>FAT (File Allocation Table)</vt:lpstr>
      <vt:lpstr>FAT Assessment</vt:lpstr>
      <vt:lpstr>FAT Assessment</vt:lpstr>
      <vt:lpstr>What about the Directory?</vt:lpstr>
      <vt:lpstr>Bit more on directories</vt:lpstr>
      <vt:lpstr>When can a file be deleted ?</vt:lpstr>
      <vt:lpstr>Big FAT security holes</vt:lpstr>
      <vt:lpstr>PowerPoint 프레젠테이션</vt:lpstr>
      <vt:lpstr>Characteristics of Files</vt:lpstr>
      <vt:lpstr>So what about a “real” file system</vt:lpstr>
      <vt:lpstr>Unix File System</vt:lpstr>
      <vt:lpstr>An “almost real” file system</vt:lpstr>
      <vt:lpstr>UFS: File Attributes</vt:lpstr>
      <vt:lpstr>UFS: Data Storage</vt:lpstr>
      <vt:lpstr>UFS: Data Storage</vt:lpstr>
      <vt:lpstr>Freespace Management</vt:lpstr>
      <vt:lpstr>Where are inodes stored?</vt:lpstr>
      <vt:lpstr>Where are inodes stored?</vt:lpstr>
      <vt:lpstr>FastFileSystem considers Locality: Block Groups 62</vt:lpstr>
      <vt:lpstr>FFS First Fit Block Allocation</vt:lpstr>
      <vt:lpstr>FFS</vt:lpstr>
      <vt:lpstr>Large Directories: B-Trees</vt:lpstr>
      <vt:lpstr>NTFS</vt:lpstr>
      <vt:lpstr>NTFS Small File</vt:lpstr>
      <vt:lpstr>NTFS Medium File</vt:lpstr>
      <vt:lpstr>NTFS Multiple Indirect Blocks</vt:lpstr>
      <vt:lpstr>In-Memory File System Structures</vt:lpstr>
      <vt:lpstr>In-Memory File System Structures</vt:lpstr>
      <vt:lpstr>Towards Copy-on-Write</vt:lpstr>
      <vt:lpstr>Emulating COW @ user level</vt:lpstr>
      <vt:lpstr>Creating a New Version</vt:lpstr>
      <vt:lpstr>Creating a New Version</vt:lpstr>
      <vt:lpstr>Memory Mapped Files</vt:lpstr>
      <vt:lpstr>Recall: Who does what when ?</vt:lpstr>
      <vt:lpstr>Using Paging to mmap files</vt:lpstr>
      <vt:lpstr>Sharing through Mapped Files</vt:lpstr>
      <vt:lpstr>Log-Structured File system</vt:lpstr>
      <vt:lpstr>quick review: File Systems</vt:lpstr>
      <vt:lpstr>Cache &amp; filesystem</vt:lpstr>
      <vt:lpstr>Buffer cache &amp; page cache</vt:lpstr>
      <vt:lpstr>Virtual file system layer</vt:lpstr>
      <vt:lpstr>A travel to real FS implementation</vt:lpstr>
      <vt:lpstr>Issues in cache</vt:lpstr>
      <vt:lpstr>Durability issues – consistency in disk and memory</vt:lpstr>
      <vt:lpstr>More Storage Reliability Problem</vt:lpstr>
      <vt:lpstr>Reliability Approach #1: Careful Ordering 89</vt:lpstr>
      <vt:lpstr>FFS: Create a File</vt:lpstr>
      <vt:lpstr>Application Level</vt:lpstr>
      <vt:lpstr>Reliability Approach #2: Copy on Write-based File System Layout</vt:lpstr>
      <vt:lpstr>Transactional processing!</vt:lpstr>
      <vt:lpstr>The ACID properties of Transactions</vt:lpstr>
      <vt:lpstr>Transactional File Systems</vt:lpstr>
      <vt:lpstr>Logging File Systems</vt:lpstr>
      <vt:lpstr>THE atomic action</vt:lpstr>
      <vt:lpstr>Redo Logging</vt:lpstr>
      <vt:lpstr>Example: Creating a file</vt:lpstr>
      <vt:lpstr>Ex: Creating a file (as a transaction)</vt:lpstr>
      <vt:lpstr>ReDo log</vt:lpstr>
      <vt:lpstr>Crash during logging - Recover</vt:lpstr>
      <vt:lpstr>Recovery After Commit</vt:lpstr>
      <vt:lpstr>Questions on Log-structured file system transactions</vt:lpstr>
      <vt:lpstr>Redo Logging</vt:lpstr>
      <vt:lpstr>Log-structured file system</vt:lpstr>
      <vt:lpstr>I/O devices and Networking</vt:lpstr>
      <vt:lpstr>A real world computer system with I/O devices</vt:lpstr>
      <vt:lpstr>Modern Computer Systems &amp; I/O Devices 109</vt:lpstr>
      <vt:lpstr>Example Device-Transfer Rates in Mb/s (Sun Enterprise 6000)</vt:lpstr>
      <vt:lpstr>I/O devices are small computers!</vt:lpstr>
      <vt:lpstr>I/O devices operate asynchronous to the CPU execution</vt:lpstr>
      <vt:lpstr>How Does the Processor Talk to Devices?</vt:lpstr>
      <vt:lpstr>Example: Memory-Mapped Display Controller 114</vt:lpstr>
      <vt:lpstr>Transferring Data To/From Controller</vt:lpstr>
      <vt:lpstr>I/O Device Notifying the OS</vt:lpstr>
      <vt:lpstr>What is the Role of I/O?</vt:lpstr>
      <vt:lpstr>Operational Parameters for I/O</vt:lpstr>
      <vt:lpstr>The Goal of the I/O Subsystem</vt:lpstr>
      <vt:lpstr>Want Standard Interfaces to Devices</vt:lpstr>
      <vt:lpstr>I/O &amp; Storage Layers</vt:lpstr>
      <vt:lpstr>Basic Performance Concepts</vt:lpstr>
      <vt:lpstr>Example (fast network)</vt:lpstr>
      <vt:lpstr>Example: at 10 ms startup (disk)</vt:lpstr>
      <vt:lpstr>What determines peak BW for I/O ?</vt:lpstr>
      <vt:lpstr>Storage Devices</vt:lpstr>
      <vt:lpstr>Are we in an inflection point?</vt:lpstr>
      <vt:lpstr>Hard Disk Drives (HDDs)</vt:lpstr>
      <vt:lpstr>The Amazing Magnetic Disk</vt:lpstr>
      <vt:lpstr>Magnetic Disk Characteristic</vt:lpstr>
      <vt:lpstr>Typical Numbers for Magnetic Disk</vt:lpstr>
      <vt:lpstr>Intelligence in the controller</vt:lpstr>
      <vt:lpstr>Question 1.</vt:lpstr>
      <vt:lpstr>PowerPoint 프레젠테이션</vt:lpstr>
      <vt:lpstr>Question 2.</vt:lpstr>
      <vt:lpstr>PowerPoint 프레젠테이션</vt:lpstr>
      <vt:lpstr>Solid State Disks (SSDs)</vt:lpstr>
      <vt:lpstr>SSD Architecture – Reads</vt:lpstr>
      <vt:lpstr>SSD Architecture – Writes (I)</vt:lpstr>
      <vt:lpstr>SSD Summary</vt:lpstr>
      <vt:lpstr>I/O and System Performance</vt:lpstr>
      <vt:lpstr>I/O Performance</vt:lpstr>
      <vt:lpstr>A Simple Deterministic World</vt:lpstr>
      <vt:lpstr>An Ideal Linear World</vt:lpstr>
      <vt:lpstr>A Bursty World</vt:lpstr>
      <vt:lpstr>So how do we model the burstiness?</vt:lpstr>
      <vt:lpstr>How Long should we expect to wait?</vt:lpstr>
      <vt:lpstr>Little’s Law</vt:lpstr>
      <vt:lpstr>I/O Performance</vt:lpstr>
      <vt:lpstr>Ex: Disk Performance Examples</vt:lpstr>
      <vt:lpstr>Disk Scheduling</vt:lpstr>
      <vt:lpstr>FIFO: First In First Out</vt:lpstr>
      <vt:lpstr>SSTF: Shortest Seek Time First</vt:lpstr>
      <vt:lpstr>SCAN</vt:lpstr>
      <vt:lpstr>C-SCAN</vt:lpstr>
      <vt:lpstr>When is the disk performance highest</vt:lpstr>
      <vt:lpstr>How do we hide I/O latency?</vt:lpstr>
      <vt:lpstr>Kernel vs User-level I/O</vt:lpstr>
      <vt:lpstr>Kernel vs User-level Programming Styles</vt:lpstr>
      <vt:lpstr>Some performance guidance</vt:lpstr>
      <vt:lpstr>Mini-lab.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for Database systems File System and Networking</dc:title>
  <cp:lastModifiedBy>minsoohyeon1234@gmail.com</cp:lastModifiedBy>
  <cp:revision>1</cp:revision>
  <dcterms:created xsi:type="dcterms:W3CDTF">2022-08-31T04:44:12Z</dcterms:created>
  <dcterms:modified xsi:type="dcterms:W3CDTF">2022-08-31T04:48:38Z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2022-08-16T00:00:00Z</vt:filetime>
  </property>
  <property fmtid="{D5CDD505-2E9C-101B-9397-08002B2CF9AE}" pid="3" name="LastSaved">
    <vt:filetime>2022-08-31T00:00:00Z</vt:filetime>
  </property>
  <property fmtid="{D5CDD505-2E9C-101B-9397-08002B2CF9AE}" pid="4" name="Producer">
    <vt:lpwstr>macOS 버전 12.5(빌드 21G72) Quartz PDFContext</vt:lpwstr>
  </property>
</Properties>
</file>